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81" r:id="rId3"/>
    <p:sldId id="259" r:id="rId4"/>
    <p:sldId id="285" r:id="rId5"/>
    <p:sldId id="266" r:id="rId6"/>
    <p:sldId id="267" r:id="rId7"/>
    <p:sldId id="289" r:id="rId8"/>
    <p:sldId id="273" r:id="rId9"/>
    <p:sldId id="268" r:id="rId10"/>
    <p:sldId id="269" r:id="rId11"/>
    <p:sldId id="270" r:id="rId12"/>
    <p:sldId id="290" r:id="rId13"/>
    <p:sldId id="287" r:id="rId14"/>
  </p:sldIdLst>
  <p:sldSz cx="9906000" cy="6858000" type="A4"/>
  <p:notesSz cx="6797675" cy="9926638"/>
  <p:embeddedFontLst>
    <p:embeddedFont>
      <p:font typeface="맑은 고딕" panose="020B0503020000020004" pitchFamily="50" charset="-127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나눔고딕" panose="020B0600000101010101" charset="-127"/>
      <p:regular r:id="rId22"/>
      <p:bold r:id="rId23"/>
    </p:embeddedFont>
    <p:embeddedFont>
      <p:font typeface="나눔스퀘어" panose="020B0600000101010101" charset="-127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36333A"/>
    <a:srgbClr val="FFE699"/>
    <a:srgbClr val="FFC000"/>
    <a:srgbClr val="FFC305"/>
    <a:srgbClr val="FCDE02"/>
    <a:srgbClr val="E6E6E6"/>
    <a:srgbClr val="0085CF"/>
    <a:srgbClr val="3599D0"/>
    <a:srgbClr val="96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5434" autoAdjust="0"/>
  </p:normalViewPr>
  <p:slideViewPr>
    <p:cSldViewPr snapToGrid="0" showGuides="1">
      <p:cViewPr varScale="1">
        <p:scale>
          <a:sx n="91" d="100"/>
          <a:sy n="91" d="100"/>
        </p:scale>
        <p:origin x="1428" y="78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D778F-960D-4084-AD8D-69DC017E10FC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1E030-160A-4DB1-8974-393BFFE002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981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1E030-160A-4DB1-8974-393BFFE0023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55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1E030-160A-4DB1-8974-393BFFE0023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639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1E030-160A-4DB1-8974-393BFFE0023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00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1E030-160A-4DB1-8974-393BFFE0023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421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313E-74B5-4381-844A-D66BD72A1D77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333-A0A7-41B4-BEE0-25A7737DD9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996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313E-74B5-4381-844A-D66BD72A1D77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333-A0A7-41B4-BEE0-25A7737DD9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815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313E-74B5-4381-844A-D66BD72A1D77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333-A0A7-41B4-BEE0-25A7737DD9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63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313E-74B5-4381-844A-D66BD72A1D77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333-A0A7-41B4-BEE0-25A7737DD9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99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313E-74B5-4381-844A-D66BD72A1D77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333-A0A7-41B4-BEE0-25A7737DD9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79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313E-74B5-4381-844A-D66BD72A1D77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333-A0A7-41B4-BEE0-25A7737DD9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94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313E-74B5-4381-844A-D66BD72A1D77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333-A0A7-41B4-BEE0-25A7737DD9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216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313E-74B5-4381-844A-D66BD72A1D77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333-A0A7-41B4-BEE0-25A7737DD9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840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313E-74B5-4381-844A-D66BD72A1D77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333-A0A7-41B4-BEE0-25A7737DD9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87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313E-74B5-4381-844A-D66BD72A1D77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333-A0A7-41B4-BEE0-25A7737DD9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6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313E-74B5-4381-844A-D66BD72A1D77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333-A0A7-41B4-BEE0-25A7737DD9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AB8C313E-74B5-4381-844A-D66BD72A1D77}" type="datetimeFigureOut">
              <a:rPr lang="ko-KR" altLang="en-US" smtClean="0"/>
              <a:pPr/>
              <a:t>2020-03-26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CFCD3333-A0A7-41B4-BEE0-25A7737DD98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67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-ing.or.kr/?menuno=27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B4E7FE7-2C07-4CDD-9159-7AAC15E0F304}"/>
              </a:ext>
            </a:extLst>
          </p:cNvPr>
          <p:cNvSpPr txBox="1"/>
          <p:nvPr/>
        </p:nvSpPr>
        <p:spPr>
          <a:xfrm>
            <a:off x="3411101" y="4627063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rgbClr val="717171"/>
                </a:solidFill>
                <a:latin typeface="+mj-ea"/>
                <a:ea typeface="+mj-ea"/>
              </a:rPr>
              <a:t>동아리명</a:t>
            </a:r>
            <a:r>
              <a:rPr lang="ko-KR" altLang="en-US" sz="3200" dirty="0" smtClean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rgbClr val="717171"/>
                </a:solidFill>
                <a:latin typeface="+mj-ea"/>
                <a:ea typeface="+mj-ea"/>
              </a:rPr>
              <a:t> </a:t>
            </a:r>
            <a:r>
              <a:rPr lang="en-US" altLang="ko-KR" sz="3200" dirty="0" smtClean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rgbClr val="717171"/>
                </a:solidFill>
                <a:latin typeface="+mj-ea"/>
                <a:ea typeface="+mj-ea"/>
              </a:rPr>
              <a:t>: (</a:t>
            </a:r>
            <a:r>
              <a:rPr lang="ko-KR" altLang="en-US" sz="3200" dirty="0" smtClean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rgbClr val="717171"/>
                </a:solidFill>
                <a:latin typeface="+mj-ea"/>
                <a:ea typeface="+mj-ea"/>
              </a:rPr>
              <a:t>기입</a:t>
            </a:r>
            <a:r>
              <a:rPr lang="en-US" altLang="ko-KR" sz="3200" dirty="0" smtClean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rgbClr val="717171"/>
                </a:solidFill>
                <a:latin typeface="+mj-ea"/>
                <a:ea typeface="+mj-ea"/>
              </a:rPr>
              <a:t>)</a:t>
            </a:r>
            <a:endParaRPr lang="ko-KR" altLang="en-US" sz="3200" dirty="0">
              <a:ln>
                <a:solidFill>
                  <a:schemeClr val="bg2">
                    <a:lumMod val="25000"/>
                    <a:alpha val="30000"/>
                  </a:schemeClr>
                </a:solidFill>
              </a:ln>
              <a:solidFill>
                <a:srgbClr val="717171"/>
              </a:solidFill>
              <a:latin typeface="+mj-ea"/>
              <a:ea typeface="+mj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023704" y="1016415"/>
            <a:ext cx="5938267" cy="1123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2176158" y="891919"/>
            <a:ext cx="5692584" cy="1133257"/>
            <a:chOff x="2059726" y="828419"/>
            <a:chExt cx="5692584" cy="1133257"/>
          </a:xfrm>
        </p:grpSpPr>
        <p:sp>
          <p:nvSpPr>
            <p:cNvPr id="22" name="TextBox 21"/>
            <p:cNvSpPr txBox="1"/>
            <p:nvPr/>
          </p:nvSpPr>
          <p:spPr>
            <a:xfrm>
              <a:off x="4415138" y="828419"/>
              <a:ext cx="100860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latin typeface="+mj-ea"/>
                  <a:ea typeface="+mj-ea"/>
                </a:rPr>
                <a:t>작성 가이드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59726" y="1130679"/>
              <a:ext cx="56925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본 </a:t>
              </a:r>
              <a:r>
                <a:rPr lang="en-US" altLang="ko-KR" sz="1200" dirty="0" smtClean="0">
                  <a:latin typeface="+mj-ea"/>
                  <a:ea typeface="+mj-ea"/>
                </a:rPr>
                <a:t>PPT</a:t>
              </a:r>
              <a:r>
                <a:rPr lang="ko-KR" altLang="en-US" sz="1200" dirty="0" smtClean="0">
                  <a:latin typeface="+mj-ea"/>
                  <a:ea typeface="+mj-ea"/>
                </a:rPr>
                <a:t>는 지원 시 서류 작성에 대해 도움을 드리기 위한 가이드 </a:t>
              </a:r>
              <a:r>
                <a:rPr lang="en-US" altLang="ko-KR" sz="1200" dirty="0" smtClean="0">
                  <a:latin typeface="+mj-ea"/>
                  <a:ea typeface="+mj-ea"/>
                </a:rPr>
                <a:t>PPT</a:t>
              </a:r>
              <a:r>
                <a:rPr lang="ko-KR" altLang="en-US" sz="1200" dirty="0" smtClean="0">
                  <a:latin typeface="+mj-ea"/>
                  <a:ea typeface="+mj-ea"/>
                </a:rPr>
                <a:t>입니다</a:t>
              </a:r>
              <a:r>
                <a:rPr lang="en-US" altLang="ko-KR" sz="1200" dirty="0" smtClean="0">
                  <a:latin typeface="+mj-ea"/>
                  <a:ea typeface="+mj-ea"/>
                </a:rPr>
                <a:t>.</a:t>
              </a:r>
            </a:p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예시 가이드이기 때문에 양식</a:t>
              </a:r>
              <a:r>
                <a:rPr lang="en-US" altLang="ko-KR" sz="1200" dirty="0" smtClean="0">
                  <a:latin typeface="+mj-ea"/>
                  <a:ea typeface="+mj-ea"/>
                </a:rPr>
                <a:t>, </a:t>
              </a:r>
              <a:r>
                <a:rPr lang="ko-KR" altLang="en-US" sz="1200" dirty="0" smtClean="0">
                  <a:latin typeface="+mj-ea"/>
                  <a:ea typeface="+mj-ea"/>
                </a:rPr>
                <a:t>순서</a:t>
              </a:r>
              <a:r>
                <a:rPr lang="en-US" altLang="ko-KR" sz="1200" dirty="0" smtClean="0">
                  <a:latin typeface="+mj-ea"/>
                  <a:ea typeface="+mj-ea"/>
                </a:rPr>
                <a:t>, </a:t>
              </a:r>
              <a:r>
                <a:rPr lang="ko-KR" altLang="en-US" sz="1200" dirty="0" smtClean="0">
                  <a:latin typeface="+mj-ea"/>
                  <a:ea typeface="+mj-ea"/>
                </a:rPr>
                <a:t>형태 모든 걸 </a:t>
              </a:r>
              <a:r>
                <a:rPr lang="ko-KR" altLang="en-US" sz="1200" dirty="0" err="1" smtClean="0">
                  <a:latin typeface="+mj-ea"/>
                  <a:ea typeface="+mj-ea"/>
                </a:rPr>
                <a:t>변경하셔도</a:t>
              </a:r>
              <a:r>
                <a:rPr lang="ko-KR" altLang="en-US" sz="1200" dirty="0" smtClean="0">
                  <a:latin typeface="+mj-ea"/>
                  <a:ea typeface="+mj-ea"/>
                </a:rPr>
                <a:t> 됩니다</a:t>
              </a:r>
              <a:r>
                <a:rPr lang="en-US" altLang="ko-KR" sz="1200" dirty="0" smtClean="0">
                  <a:latin typeface="+mj-ea"/>
                  <a:ea typeface="+mj-ea"/>
                </a:rPr>
                <a:t>.</a:t>
              </a:r>
            </a:p>
            <a:p>
              <a:pPr algn="ctr"/>
              <a:r>
                <a:rPr lang="ko-KR" altLang="en-US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단</a:t>
              </a:r>
              <a:r>
                <a:rPr lang="en-US" altLang="ko-KR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,</a:t>
              </a:r>
              <a:r>
                <a:rPr lang="ko-KR" altLang="en-US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 </a:t>
              </a:r>
              <a:r>
                <a:rPr lang="en-US" altLang="ko-KR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2</a:t>
              </a:r>
              <a:r>
                <a:rPr lang="ko-KR" altLang="en-US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페이지의 목차에 적혀있는 내용은 모두 필수로 들어가야 합니다</a:t>
              </a:r>
              <a:r>
                <a:rPr lang="en-US" altLang="ko-KR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.</a:t>
              </a:r>
            </a:p>
            <a:p>
              <a:pPr algn="ctr"/>
              <a:r>
                <a:rPr lang="en-US" altLang="ko-KR" sz="1200" dirty="0">
                  <a:latin typeface="+mj-ea"/>
                </a:rPr>
                <a:t>(</a:t>
              </a:r>
              <a:r>
                <a:rPr lang="ko-KR" altLang="en-US" sz="1200" dirty="0">
                  <a:latin typeface="+mj-ea"/>
                </a:rPr>
                <a:t>제출 시</a:t>
              </a:r>
              <a:r>
                <a:rPr lang="en-US" altLang="ko-KR" sz="1200" dirty="0">
                  <a:latin typeface="+mj-ea"/>
                </a:rPr>
                <a:t>, </a:t>
              </a:r>
              <a:r>
                <a:rPr lang="ko-KR" altLang="en-US" sz="1200" dirty="0" err="1">
                  <a:latin typeface="+mj-ea"/>
                </a:rPr>
                <a:t>페이지별</a:t>
              </a:r>
              <a:r>
                <a:rPr lang="ko-KR" altLang="en-US" sz="1200" dirty="0">
                  <a:latin typeface="+mj-ea"/>
                </a:rPr>
                <a:t> </a:t>
              </a:r>
              <a:r>
                <a:rPr lang="en-US" altLang="ko-KR" sz="1200" dirty="0">
                  <a:latin typeface="+mj-ea"/>
                </a:rPr>
                <a:t>'</a:t>
              </a:r>
              <a:r>
                <a:rPr lang="ko-KR" altLang="en-US" sz="1200" dirty="0">
                  <a:latin typeface="+mj-ea"/>
                </a:rPr>
                <a:t>작성 가이드</a:t>
              </a:r>
              <a:r>
                <a:rPr lang="en-US" altLang="ko-KR" sz="1200" dirty="0">
                  <a:latin typeface="+mj-ea"/>
                </a:rPr>
                <a:t>’</a:t>
              </a:r>
              <a:r>
                <a:rPr lang="ko-KR" altLang="en-US" sz="1200" dirty="0">
                  <a:latin typeface="+mj-ea"/>
                </a:rPr>
                <a:t>와 </a:t>
              </a:r>
              <a:r>
                <a:rPr lang="en-US" altLang="ko-KR" sz="1200" dirty="0">
                  <a:latin typeface="+mj-ea"/>
                </a:rPr>
                <a:t>‘</a:t>
              </a:r>
              <a:r>
                <a:rPr lang="ko-KR" altLang="en-US" sz="1200" dirty="0">
                  <a:latin typeface="+mj-ea"/>
                </a:rPr>
                <a:t>예산안 유의사항</a:t>
              </a:r>
              <a:r>
                <a:rPr lang="en-US" altLang="ko-KR" sz="1200" dirty="0">
                  <a:latin typeface="+mj-ea"/>
                </a:rPr>
                <a:t>’</a:t>
              </a:r>
              <a:r>
                <a:rPr lang="ko-KR" altLang="en-US" sz="1200" dirty="0">
                  <a:latin typeface="+mj-ea"/>
                </a:rPr>
                <a:t>은 삭제해주시기 바랍니다</a:t>
              </a:r>
              <a:r>
                <a:rPr lang="en-US" altLang="ko-KR" sz="1200" dirty="0" smtClean="0">
                  <a:latin typeface="+mj-ea"/>
                </a:rPr>
                <a:t>.)</a:t>
              </a:r>
              <a:endParaRPr lang="en-US" altLang="ko-KR" sz="1200" dirty="0">
                <a:latin typeface="+mj-ea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2B3AD07-4202-43D5-BAA7-148BFE5910DE}"/>
              </a:ext>
            </a:extLst>
          </p:cNvPr>
          <p:cNvSpPr txBox="1"/>
          <p:nvPr/>
        </p:nvSpPr>
        <p:spPr>
          <a:xfrm>
            <a:off x="6463961" y="88582"/>
            <a:ext cx="3380281" cy="39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ko-KR" sz="1500" b="1" dirty="0" smtClean="0">
                <a:ln>
                  <a:solidFill>
                    <a:schemeClr val="bg1">
                      <a:lumMod val="50000"/>
                      <a:alpha val="3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2020 </a:t>
            </a:r>
            <a:r>
              <a:rPr lang="ko-KR" altLang="en-US" sz="1500" b="1" dirty="0" smtClean="0">
                <a:ln>
                  <a:solidFill>
                    <a:schemeClr val="bg1">
                      <a:lumMod val="50000"/>
                      <a:alpha val="3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대학생 멘토링 동아리 지원사업</a:t>
            </a:r>
            <a:endParaRPr lang="en-US" altLang="ko-KR" sz="1500" b="1" dirty="0" smtClean="0"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024470" y="2299627"/>
            <a:ext cx="4069256" cy="2272369"/>
            <a:chOff x="3024470" y="2299627"/>
            <a:chExt cx="4069256" cy="2272369"/>
          </a:xfrm>
        </p:grpSpPr>
        <p:sp>
          <p:nvSpPr>
            <p:cNvPr id="2" name="액자 1">
              <a:extLst>
                <a:ext uri="{FF2B5EF4-FFF2-40B4-BE49-F238E27FC236}">
                  <a16:creationId xmlns:a16="http://schemas.microsoft.com/office/drawing/2014/main" id="{86F9DEBC-5D0D-467C-B086-382F5A2FB872}"/>
                </a:ext>
              </a:extLst>
            </p:cNvPr>
            <p:cNvSpPr/>
            <p:nvPr/>
          </p:nvSpPr>
          <p:spPr>
            <a:xfrm>
              <a:off x="3024470" y="2299627"/>
              <a:ext cx="4069256" cy="2272369"/>
            </a:xfrm>
            <a:prstGeom prst="frame">
              <a:avLst>
                <a:gd name="adj1" fmla="val 352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B3AD07-4202-43D5-BAA7-148BFE5910DE}"/>
                </a:ext>
              </a:extLst>
            </p:cNvPr>
            <p:cNvSpPr txBox="1"/>
            <p:nvPr/>
          </p:nvSpPr>
          <p:spPr>
            <a:xfrm>
              <a:off x="3374684" y="3208279"/>
              <a:ext cx="33802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 smtClean="0"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멘토링 프로그램 계획서</a:t>
              </a:r>
              <a:endParaRPr lang="ko-KR" altLang="en-US" sz="2000" b="1" dirty="0">
                <a:ln>
                  <a:solidFill>
                    <a:schemeClr val="bg1">
                      <a:lumMod val="50000"/>
                      <a:alpha val="30000"/>
                    </a:schemeClr>
                  </a:solidFill>
                </a:ln>
                <a:latin typeface="+mj-ea"/>
                <a:ea typeface="+mj-ea"/>
              </a:endParaRPr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528" y="3888372"/>
              <a:ext cx="1832126" cy="352942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2B3AD07-4202-43D5-BAA7-148BFE5910DE}"/>
                </a:ext>
              </a:extLst>
            </p:cNvPr>
            <p:cNvSpPr txBox="1"/>
            <p:nvPr/>
          </p:nvSpPr>
          <p:spPr>
            <a:xfrm>
              <a:off x="3186964" y="2654737"/>
              <a:ext cx="3740463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2000" b="1" dirty="0" smtClean="0"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2020 </a:t>
              </a:r>
              <a:r>
                <a:rPr lang="ko-KR" altLang="en-US" sz="2000" b="1" dirty="0" smtClean="0"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동아리야 </a:t>
              </a:r>
              <a:r>
                <a:rPr lang="ko-KR" altLang="en-US" sz="2000" b="1" dirty="0" err="1" smtClean="0"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멘토링하자</a:t>
              </a:r>
              <a:r>
                <a:rPr lang="en-US" altLang="ko-KR" sz="2000" b="1" dirty="0" smtClean="0">
                  <a:ln>
                    <a:solidFill>
                      <a:schemeClr val="bg1">
                        <a:lumMod val="50000"/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!</a:t>
              </a:r>
            </a:p>
          </p:txBody>
        </p:sp>
      </p:grpSp>
      <p:sp>
        <p:nvSpPr>
          <p:cNvPr id="40" name="자유형 39"/>
          <p:cNvSpPr/>
          <p:nvPr/>
        </p:nvSpPr>
        <p:spPr>
          <a:xfrm>
            <a:off x="8180686" y="6199396"/>
            <a:ext cx="1725315" cy="658604"/>
          </a:xfrm>
          <a:custGeom>
            <a:avLst/>
            <a:gdLst>
              <a:gd name="connsiteX0" fmla="*/ 1341038 w 1725315"/>
              <a:gd name="connsiteY0" fmla="*/ 0 h 658604"/>
              <a:gd name="connsiteX1" fmla="*/ 1630145 w 1725315"/>
              <a:gd name="connsiteY1" fmla="*/ 20668 h 658604"/>
              <a:gd name="connsiteX2" fmla="*/ 1725315 w 1725315"/>
              <a:gd name="connsiteY2" fmla="*/ 38022 h 658604"/>
              <a:gd name="connsiteX3" fmla="*/ 1725315 w 1725315"/>
              <a:gd name="connsiteY3" fmla="*/ 658604 h 658604"/>
              <a:gd name="connsiteX4" fmla="*/ 0 w 1725315"/>
              <a:gd name="connsiteY4" fmla="*/ 658604 h 658604"/>
              <a:gd name="connsiteX5" fmla="*/ 19243 w 1725315"/>
              <a:gd name="connsiteY5" fmla="*/ 621321 h 658604"/>
              <a:gd name="connsiteX6" fmla="*/ 1341038 w 1725315"/>
              <a:gd name="connsiteY6" fmla="*/ 0 h 65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5315" h="658604">
                <a:moveTo>
                  <a:pt x="1341038" y="0"/>
                </a:moveTo>
                <a:cubicBezTo>
                  <a:pt x="1440072" y="0"/>
                  <a:pt x="1536761" y="7117"/>
                  <a:pt x="1630145" y="20668"/>
                </a:cubicBezTo>
                <a:lnTo>
                  <a:pt x="1725315" y="38022"/>
                </a:lnTo>
                <a:lnTo>
                  <a:pt x="1725315" y="658604"/>
                </a:lnTo>
                <a:lnTo>
                  <a:pt x="0" y="658604"/>
                </a:lnTo>
                <a:lnTo>
                  <a:pt x="19243" y="621321"/>
                </a:lnTo>
                <a:cubicBezTo>
                  <a:pt x="237016" y="256197"/>
                  <a:pt x="746837" y="0"/>
                  <a:pt x="1341038" y="0"/>
                </a:cubicBezTo>
                <a:close/>
              </a:path>
            </a:pathLst>
          </a:custGeom>
          <a:solidFill>
            <a:srgbClr val="363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자유형 44"/>
          <p:cNvSpPr/>
          <p:nvPr/>
        </p:nvSpPr>
        <p:spPr>
          <a:xfrm>
            <a:off x="8598020" y="5664472"/>
            <a:ext cx="1307981" cy="1193528"/>
          </a:xfrm>
          <a:custGeom>
            <a:avLst/>
            <a:gdLst>
              <a:gd name="connsiteX0" fmla="*/ 1307981 w 1307981"/>
              <a:gd name="connsiteY0" fmla="*/ 0 h 1193528"/>
              <a:gd name="connsiteX1" fmla="*/ 1307981 w 1307981"/>
              <a:gd name="connsiteY1" fmla="*/ 1193528 h 1193528"/>
              <a:gd name="connsiteX2" fmla="*/ 23286 w 1307981"/>
              <a:gd name="connsiteY2" fmla="*/ 1193528 h 1193528"/>
              <a:gd name="connsiteX3" fmla="*/ 6516 w 1307981"/>
              <a:gd name="connsiteY3" fmla="*/ 1110362 h 1193528"/>
              <a:gd name="connsiteX4" fmla="*/ 0 w 1307981"/>
              <a:gd name="connsiteY4" fmla="*/ 1012767 h 1193528"/>
              <a:gd name="connsiteX5" fmla="*/ 1287856 w 1307981"/>
              <a:gd name="connsiteY5" fmla="*/ 721 h 11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7981" h="1193528">
                <a:moveTo>
                  <a:pt x="1307981" y="0"/>
                </a:moveTo>
                <a:lnTo>
                  <a:pt x="1307981" y="1193528"/>
                </a:lnTo>
                <a:lnTo>
                  <a:pt x="23286" y="1193528"/>
                </a:lnTo>
                <a:lnTo>
                  <a:pt x="6516" y="1110362"/>
                </a:lnTo>
                <a:cubicBezTo>
                  <a:pt x="2205" y="1078243"/>
                  <a:pt x="0" y="1045688"/>
                  <a:pt x="0" y="1012767"/>
                </a:cubicBezTo>
                <a:cubicBezTo>
                  <a:pt x="0" y="486043"/>
                  <a:pt x="564486" y="52816"/>
                  <a:pt x="1287856" y="7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 24"/>
          <p:cNvSpPr/>
          <p:nvPr/>
        </p:nvSpPr>
        <p:spPr>
          <a:xfrm rot="10800000">
            <a:off x="149274" y="0"/>
            <a:ext cx="1688059" cy="596368"/>
          </a:xfrm>
          <a:custGeom>
            <a:avLst/>
            <a:gdLst>
              <a:gd name="connsiteX0" fmla="*/ 1688059 w 1688059"/>
              <a:gd name="connsiteY0" fmla="*/ 596368 h 596368"/>
              <a:gd name="connsiteX1" fmla="*/ 0 w 1688059"/>
              <a:gd name="connsiteY1" fmla="*/ 596368 h 596368"/>
              <a:gd name="connsiteX2" fmla="*/ 76936 w 1688059"/>
              <a:gd name="connsiteY2" fmla="*/ 489793 h 596368"/>
              <a:gd name="connsiteX3" fmla="*/ 1303782 w 1688059"/>
              <a:gd name="connsiteY3" fmla="*/ 0 h 596368"/>
              <a:gd name="connsiteX4" fmla="*/ 1592889 w 1688059"/>
              <a:gd name="connsiteY4" fmla="*/ 20668 h 596368"/>
              <a:gd name="connsiteX5" fmla="*/ 1688059 w 1688059"/>
              <a:gd name="connsiteY5" fmla="*/ 38022 h 59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8059" h="596368">
                <a:moveTo>
                  <a:pt x="1688059" y="596368"/>
                </a:moveTo>
                <a:lnTo>
                  <a:pt x="0" y="596368"/>
                </a:lnTo>
                <a:lnTo>
                  <a:pt x="76936" y="489793"/>
                </a:lnTo>
                <a:cubicBezTo>
                  <a:pt x="328534" y="196151"/>
                  <a:pt x="783856" y="0"/>
                  <a:pt x="1303782" y="0"/>
                </a:cubicBezTo>
                <a:cubicBezTo>
                  <a:pt x="1402816" y="0"/>
                  <a:pt x="1499505" y="7117"/>
                  <a:pt x="1592889" y="20668"/>
                </a:cubicBezTo>
                <a:lnTo>
                  <a:pt x="1688059" y="38022"/>
                </a:lnTo>
                <a:close/>
              </a:path>
            </a:pathLst>
          </a:custGeom>
          <a:solidFill>
            <a:srgbClr val="363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자유형 48"/>
          <p:cNvSpPr/>
          <p:nvPr/>
        </p:nvSpPr>
        <p:spPr>
          <a:xfrm rot="10800000">
            <a:off x="0" y="-15581"/>
            <a:ext cx="1307981" cy="1193528"/>
          </a:xfrm>
          <a:custGeom>
            <a:avLst/>
            <a:gdLst>
              <a:gd name="connsiteX0" fmla="*/ 1307981 w 1307981"/>
              <a:gd name="connsiteY0" fmla="*/ 0 h 1193528"/>
              <a:gd name="connsiteX1" fmla="*/ 1307981 w 1307981"/>
              <a:gd name="connsiteY1" fmla="*/ 1193528 h 1193528"/>
              <a:gd name="connsiteX2" fmla="*/ 23286 w 1307981"/>
              <a:gd name="connsiteY2" fmla="*/ 1193528 h 1193528"/>
              <a:gd name="connsiteX3" fmla="*/ 6516 w 1307981"/>
              <a:gd name="connsiteY3" fmla="*/ 1110362 h 1193528"/>
              <a:gd name="connsiteX4" fmla="*/ 0 w 1307981"/>
              <a:gd name="connsiteY4" fmla="*/ 1012767 h 1193528"/>
              <a:gd name="connsiteX5" fmla="*/ 1287856 w 1307981"/>
              <a:gd name="connsiteY5" fmla="*/ 721 h 11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7981" h="1193528">
                <a:moveTo>
                  <a:pt x="1307981" y="0"/>
                </a:moveTo>
                <a:lnTo>
                  <a:pt x="1307981" y="1193528"/>
                </a:lnTo>
                <a:lnTo>
                  <a:pt x="23286" y="1193528"/>
                </a:lnTo>
                <a:lnTo>
                  <a:pt x="6516" y="1110362"/>
                </a:lnTo>
                <a:cubicBezTo>
                  <a:pt x="2205" y="1078243"/>
                  <a:pt x="0" y="1045688"/>
                  <a:pt x="0" y="1012767"/>
                </a:cubicBezTo>
                <a:cubicBezTo>
                  <a:pt x="0" y="486043"/>
                  <a:pt x="564486" y="52816"/>
                  <a:pt x="1287856" y="7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0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003610" y="1024539"/>
            <a:ext cx="8018851" cy="117522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39CF397F-E8A2-4B4E-AACA-C800C7523EDE}"/>
              </a:ext>
            </a:extLst>
          </p:cNvPr>
          <p:cNvSpPr txBox="1">
            <a:spLocks/>
          </p:cNvSpPr>
          <p:nvPr/>
        </p:nvSpPr>
        <p:spPr>
          <a:xfrm>
            <a:off x="415539" y="194469"/>
            <a:ext cx="1405641" cy="350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68B1F2"/>
                </a:solidFill>
                <a:latin typeface="타이포_씨고딕 170" panose="02020503020101020101" pitchFamily="18" charset="-127"/>
                <a:ea typeface="타이포_씨고딕 170" panose="020205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1200" b="1" dirty="0" smtClean="0">
                <a:solidFill>
                  <a:srgbClr val="36333A"/>
                </a:solidFill>
                <a:latin typeface="+mj-ea"/>
                <a:ea typeface="+mj-ea"/>
                <a:cs typeface="+mn-cs"/>
              </a:rPr>
              <a:t>Ⅲ. </a:t>
            </a:r>
            <a:r>
              <a:rPr lang="ko-KR" altLang="en-US" sz="1200" b="1" dirty="0" smtClean="0">
                <a:solidFill>
                  <a:srgbClr val="36333A"/>
                </a:solidFill>
                <a:latin typeface="+mj-ea"/>
                <a:ea typeface="+mj-ea"/>
                <a:cs typeface="+mn-cs"/>
              </a:rPr>
              <a:t>예산 계획</a:t>
            </a:r>
            <a:endParaRPr lang="en-US" sz="1200" b="1" dirty="0">
              <a:solidFill>
                <a:srgbClr val="36333A"/>
              </a:solidFill>
              <a:latin typeface="+mj-ea"/>
              <a:ea typeface="+mj-ea"/>
              <a:cs typeface="+mn-cs"/>
            </a:endParaRP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9676C954-4BDE-4C13-AA2A-E545A5DA8912}"/>
              </a:ext>
            </a:extLst>
          </p:cNvPr>
          <p:cNvCxnSpPr>
            <a:cxnSpLocks/>
          </p:cNvCxnSpPr>
          <p:nvPr/>
        </p:nvCxnSpPr>
        <p:spPr>
          <a:xfrm>
            <a:off x="415540" y="545105"/>
            <a:ext cx="904596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텍스트 개체 틀 9">
            <a:extLst>
              <a:ext uri="{FF2B5EF4-FFF2-40B4-BE49-F238E27FC236}">
                <a16:creationId xmlns:a16="http://schemas.microsoft.com/office/drawing/2014/main" id="{524603D7-66D4-4E06-837B-C6B355125398}"/>
              </a:ext>
            </a:extLst>
          </p:cNvPr>
          <p:cNvSpPr txBox="1">
            <a:spLocks/>
          </p:cNvSpPr>
          <p:nvPr/>
        </p:nvSpPr>
        <p:spPr>
          <a:xfrm>
            <a:off x="505677" y="597406"/>
            <a:ext cx="3430335" cy="295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latinLnBrk="0"/>
            <a:r>
              <a:rPr lang="en-US" altLang="ko-KR" b="1" dirty="0" smtClean="0"/>
              <a:t>1. </a:t>
            </a:r>
            <a:r>
              <a:rPr lang="ko-KR" altLang="en-US" b="1" dirty="0" smtClean="0"/>
              <a:t>예산안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1001923" y="901163"/>
            <a:ext cx="8013732" cy="1195943"/>
            <a:chOff x="931335" y="1109348"/>
            <a:chExt cx="8013732" cy="1195943"/>
          </a:xfrm>
        </p:grpSpPr>
        <p:sp>
          <p:nvSpPr>
            <p:cNvPr id="2" name="TextBox 1"/>
            <p:cNvSpPr txBox="1"/>
            <p:nvPr/>
          </p:nvSpPr>
          <p:spPr>
            <a:xfrm>
              <a:off x="4477946" y="1109348"/>
              <a:ext cx="100860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latin typeface="+mj-ea"/>
                  <a:ea typeface="+mj-ea"/>
                </a:rPr>
                <a:t>작성 가이드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31335" y="1381961"/>
              <a:ext cx="80137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b="1" dirty="0" smtClean="0">
                  <a:latin typeface="+mj-ea"/>
                  <a:ea typeface="+mj-ea"/>
                </a:rPr>
                <a:t>동아리당</a:t>
              </a:r>
              <a:r>
                <a:rPr lang="ko-KR" altLang="en-US" sz="1200" dirty="0" smtClean="0">
                  <a:latin typeface="+mj-ea"/>
                  <a:ea typeface="+mj-ea"/>
                </a:rPr>
                <a:t> 멘토링 프로그램 운영 </a:t>
              </a:r>
              <a:r>
                <a:rPr lang="ko-KR" altLang="en-US" sz="1200" b="1" dirty="0" smtClean="0">
                  <a:latin typeface="+mj-ea"/>
                  <a:ea typeface="+mj-ea"/>
                </a:rPr>
                <a:t>지원금 </a:t>
              </a:r>
              <a:r>
                <a:rPr lang="en-US" altLang="ko-KR" sz="1200" b="1" dirty="0" smtClean="0">
                  <a:latin typeface="+mj-ea"/>
                  <a:ea typeface="+mj-ea"/>
                </a:rPr>
                <a:t>200</a:t>
              </a:r>
              <a:r>
                <a:rPr lang="ko-KR" altLang="en-US" sz="1200" b="1" dirty="0" smtClean="0">
                  <a:latin typeface="+mj-ea"/>
                  <a:ea typeface="+mj-ea"/>
                </a:rPr>
                <a:t>만원</a:t>
              </a:r>
              <a:r>
                <a:rPr lang="ko-KR" altLang="en-US" sz="1200" dirty="0" smtClean="0">
                  <a:latin typeface="+mj-ea"/>
                  <a:ea typeface="+mj-ea"/>
                </a:rPr>
                <a:t>이 지급될 예정이며</a:t>
              </a:r>
              <a:r>
                <a:rPr lang="en-US" altLang="ko-KR" sz="1200" b="1" dirty="0" smtClean="0">
                  <a:latin typeface="+mj-ea"/>
                  <a:ea typeface="+mj-ea"/>
                </a:rPr>
                <a:t>, </a:t>
              </a:r>
              <a:r>
                <a:rPr lang="ko-KR" altLang="en-US" sz="1200" b="1" dirty="0" smtClean="0">
                  <a:latin typeface="+mj-ea"/>
                  <a:ea typeface="+mj-ea"/>
                </a:rPr>
                <a:t>지원금은 활동기간 내 모두 사용해야 합니다</a:t>
              </a:r>
              <a:r>
                <a:rPr lang="en-US" altLang="ko-KR" sz="1200" b="1" dirty="0" smtClean="0">
                  <a:latin typeface="+mj-ea"/>
                  <a:ea typeface="+mj-ea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200" dirty="0" smtClean="0">
                  <a:latin typeface="+mj-ea"/>
                  <a:ea typeface="+mj-ea"/>
                </a:rPr>
                <a:t>지원금을 어디에</a:t>
              </a:r>
              <a:r>
                <a:rPr lang="en-US" altLang="ko-KR" sz="1200" dirty="0" smtClean="0">
                  <a:latin typeface="+mj-ea"/>
                  <a:ea typeface="+mj-ea"/>
                </a:rPr>
                <a:t>, </a:t>
              </a:r>
              <a:r>
                <a:rPr lang="ko-KR" altLang="en-US" sz="1200" dirty="0" smtClean="0">
                  <a:latin typeface="+mj-ea"/>
                  <a:ea typeface="+mj-ea"/>
                </a:rPr>
                <a:t>어떻게 쓸 것인지 </a:t>
              </a:r>
              <a:r>
                <a:rPr lang="ko-KR" altLang="en-US" sz="1200" b="1" u="sng" dirty="0" err="1" smtClean="0">
                  <a:latin typeface="+mj-ea"/>
                  <a:ea typeface="+mj-ea"/>
                </a:rPr>
                <a:t>산출근거</a:t>
              </a:r>
              <a:r>
                <a:rPr lang="en-US" altLang="ko-KR" sz="1200" b="1" u="sng" dirty="0">
                  <a:latin typeface="+mj-ea"/>
                  <a:ea typeface="+mj-ea"/>
                </a:rPr>
                <a:t>(</a:t>
              </a:r>
              <a:r>
                <a:rPr lang="ko-KR" altLang="en-US" sz="1200" b="1" u="sng" dirty="0" smtClean="0">
                  <a:latin typeface="+mj-ea"/>
                  <a:ea typeface="+mj-ea"/>
                </a:rPr>
                <a:t>종류</a:t>
              </a:r>
              <a:r>
                <a:rPr lang="en-US" altLang="ko-KR" sz="1200" b="1" u="sng" dirty="0" smtClean="0">
                  <a:latin typeface="+mj-ea"/>
                  <a:ea typeface="+mj-ea"/>
                </a:rPr>
                <a:t>, </a:t>
              </a:r>
              <a:r>
                <a:rPr lang="ko-KR" altLang="en-US" sz="1200" b="1" u="sng" dirty="0" smtClean="0">
                  <a:latin typeface="+mj-ea"/>
                  <a:ea typeface="+mj-ea"/>
                </a:rPr>
                <a:t>단가</a:t>
              </a:r>
              <a:r>
                <a:rPr lang="en-US" altLang="ko-KR" sz="1200" b="1" u="sng" dirty="0" smtClean="0">
                  <a:latin typeface="+mj-ea"/>
                  <a:ea typeface="+mj-ea"/>
                </a:rPr>
                <a:t>, </a:t>
              </a:r>
              <a:r>
                <a:rPr lang="ko-KR" altLang="en-US" sz="1200" b="1" u="sng" dirty="0" smtClean="0">
                  <a:latin typeface="+mj-ea"/>
                  <a:ea typeface="+mj-ea"/>
                </a:rPr>
                <a:t>수량</a:t>
              </a:r>
              <a:r>
                <a:rPr lang="en-US" altLang="ko-KR" sz="1200" b="1" u="sng" dirty="0" smtClean="0">
                  <a:latin typeface="+mj-ea"/>
                  <a:ea typeface="+mj-ea"/>
                </a:rPr>
                <a:t>, </a:t>
              </a:r>
              <a:r>
                <a:rPr lang="ko-KR" altLang="en-US" sz="1200" b="1" u="sng" dirty="0" smtClean="0">
                  <a:latin typeface="+mj-ea"/>
                  <a:ea typeface="+mj-ea"/>
                </a:rPr>
                <a:t>금액 등</a:t>
              </a:r>
              <a:r>
                <a:rPr lang="en-US" altLang="ko-KR" sz="1200" b="1" u="sng" dirty="0" smtClean="0">
                  <a:latin typeface="+mj-ea"/>
                  <a:ea typeface="+mj-ea"/>
                </a:rPr>
                <a:t>)</a:t>
              </a:r>
              <a:r>
                <a:rPr lang="ko-KR" altLang="en-US" sz="1200" b="1" u="sng" dirty="0" smtClean="0">
                  <a:latin typeface="+mj-ea"/>
                  <a:ea typeface="+mj-ea"/>
                </a:rPr>
                <a:t>을 상세히 기재해주세요</a:t>
              </a:r>
              <a:r>
                <a:rPr lang="en-US" altLang="ko-KR" sz="1200" b="1" u="sng" dirty="0" smtClean="0">
                  <a:latin typeface="+mj-ea"/>
                  <a:ea typeface="+mj-ea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ko-KR" sz="1200" dirty="0" smtClean="0">
                  <a:latin typeface="+mj-ea"/>
                  <a:ea typeface="+mj-ea"/>
                </a:rPr>
                <a:t>(</a:t>
              </a:r>
              <a:r>
                <a:rPr lang="ko-KR" altLang="en-US" sz="1200" dirty="0" smtClean="0">
                  <a:latin typeface="+mj-ea"/>
                  <a:ea typeface="+mj-ea"/>
                </a:rPr>
                <a:t>지원금 사용이 가능한 부분과 불가능한 부분은 다음 페이지를 참고해주세요</a:t>
              </a:r>
              <a:r>
                <a:rPr lang="en-US" altLang="ko-KR" sz="1200" dirty="0" smtClean="0">
                  <a:latin typeface="+mj-ea"/>
                  <a:ea typeface="+mj-ea"/>
                </a:rPr>
                <a:t>.)</a:t>
              </a:r>
            </a:p>
          </p:txBody>
        </p:sp>
      </p:grp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20836"/>
              </p:ext>
            </p:extLst>
          </p:nvPr>
        </p:nvGraphicFramePr>
        <p:xfrm>
          <a:off x="883539" y="2547336"/>
          <a:ext cx="8138922" cy="3341481"/>
        </p:xfrm>
        <a:graphic>
          <a:graphicData uri="http://schemas.openxmlformats.org/drawingml/2006/table">
            <a:tbl>
              <a:tblPr/>
              <a:tblGrid>
                <a:gridCol w="1115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7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9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1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5738">
                <a:tc gridSpan="2"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구분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산출근거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비고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38">
                <a:tc gridSpan="4"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총 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2,0</a:t>
                      </a:r>
                      <a:r>
                        <a:rPr lang="en-US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00,000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915">
                <a:tc rowSpan="6"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지원금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발대식 참석</a:t>
                      </a:r>
                      <a:endParaRPr lang="en-US" altLang="ko-KR" sz="1200" kern="0" spc="-5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0" marR="25400" indent="-1714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교통비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200" kern="0" spc="-50" dirty="0" err="1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강릉↔서울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en-US" altLang="ko-KR" sz="1200" kern="0" spc="-5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15,600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원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×3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명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×2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회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=93,600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원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93,600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0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OT</a:t>
                      </a:r>
                    </a:p>
                  </a:txBody>
                  <a:tcPr marL="17907" marR="17907" marT="17907" marB="17907" anchor="ctr">
                    <a:lnL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0" marR="25400" indent="-1714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200" kern="0" spc="-50" dirty="0" err="1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다과비</a:t>
                      </a:r>
                      <a:endParaRPr lang="en-US" altLang="ko-KR" sz="1200" kern="0" spc="-5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96850" marR="25400" indent="-1714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200" kern="0" spc="-50" dirty="0" err="1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문구류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 구입비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96850" marR="25400" indent="-1714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현수막 제작비</a:t>
                      </a:r>
                      <a:endParaRPr lang="en-US" altLang="ko-KR" sz="1200" kern="0" spc="-5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5,000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원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×20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명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×1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회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=100,000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원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50,000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원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x1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회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=50,000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원</a:t>
                      </a:r>
                      <a:endParaRPr lang="en-US" altLang="ko-KR" sz="1200" kern="0" spc="-5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5400" marR="2540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50,000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원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x1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회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=50,000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원</a:t>
                      </a:r>
                      <a:endParaRPr lang="en-US" altLang="ko-KR" sz="1200" kern="0" spc="-5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200,000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프로그램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 err="1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진행비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0" marR="25400" indent="-1714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200" kern="0" spc="-50" dirty="0" err="1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다과비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96850" marR="25400" indent="-1714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입장권 구입비</a:t>
                      </a:r>
                      <a:endParaRPr lang="en-US" altLang="ko-KR" sz="1200" kern="0" spc="-5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96850" marR="25400" indent="-1714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교통비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고속버스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5,000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원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×20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명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×1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회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=100,000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원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5400" marR="2540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7,000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원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×20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명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×1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회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=140,000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원</a:t>
                      </a:r>
                      <a:endParaRPr lang="en-US" altLang="ko-KR" sz="1200" kern="0" spc="-5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5400" marR="2540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10,000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원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×20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명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×1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회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=200,000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원</a:t>
                      </a:r>
                      <a:endParaRPr lang="en-US" altLang="ko-KR" sz="1200" kern="0" spc="-5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440,000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슈퍼비전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식비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10,000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원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×11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명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×1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회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=110,000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원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110,000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6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2540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멘토 간담회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200" kern="0" spc="-50" dirty="0" err="1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다과비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5,000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원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×10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명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×1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회</a:t>
                      </a:r>
                      <a:r>
                        <a:rPr lang="en-US" altLang="ko-KR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=20,000</a:t>
                      </a:r>
                      <a:r>
                        <a:rPr lang="ko-KR" altLang="en-US" sz="1200" kern="0" spc="-5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원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20,000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6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2540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  ….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935027"/>
                  </a:ext>
                </a:extLst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3953456" y="6240780"/>
            <a:ext cx="1999088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smtClean="0">
                <a:solidFill>
                  <a:schemeClr val="bg1"/>
                </a:solidFill>
                <a:latin typeface="+mj-ea"/>
                <a:ea typeface="+mj-ea"/>
              </a:rPr>
              <a:t>예시</a:t>
            </a:r>
            <a:endParaRPr lang="ko-KR" altLang="en-US" sz="32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3822" y="2261852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smtClean="0">
                <a:latin typeface="+mj-ea"/>
                <a:ea typeface="+mj-ea"/>
              </a:rPr>
              <a:t>(</a:t>
            </a:r>
            <a:r>
              <a:rPr lang="ko-KR" altLang="en-US" sz="1200" dirty="0" smtClean="0">
                <a:latin typeface="+mj-ea"/>
                <a:ea typeface="+mj-ea"/>
              </a:rPr>
              <a:t>단위 </a:t>
            </a:r>
            <a:r>
              <a:rPr lang="en-US" altLang="ko-KR" sz="1200" dirty="0" smtClean="0">
                <a:latin typeface="+mj-ea"/>
                <a:ea typeface="+mj-ea"/>
              </a:rPr>
              <a:t>: </a:t>
            </a:r>
            <a:r>
              <a:rPr lang="ko-KR" altLang="en-US" sz="1200" dirty="0" smtClean="0">
                <a:latin typeface="+mj-ea"/>
                <a:ea typeface="+mj-ea"/>
              </a:rPr>
              <a:t>원</a:t>
            </a:r>
            <a:r>
              <a:rPr lang="en-US" altLang="ko-KR" sz="1200" dirty="0" smtClean="0">
                <a:latin typeface="+mj-ea"/>
                <a:ea typeface="+mj-ea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2887" y="5971029"/>
            <a:ext cx="271368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200" kern="0" spc="-50" dirty="0" smtClean="0">
                <a:solidFill>
                  <a:srgbClr val="0000FF"/>
                </a:solidFill>
                <a:latin typeface="+mj-ea"/>
                <a:ea typeface="+mj-ea"/>
              </a:rPr>
              <a:t>멘토링 프로그램 예산안 작성 예시</a:t>
            </a:r>
            <a:endParaRPr lang="ko-KR" altLang="en-US" sz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667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>
            <a:extLst>
              <a:ext uri="{FF2B5EF4-FFF2-40B4-BE49-F238E27FC236}">
                <a16:creationId xmlns:a16="http://schemas.microsoft.com/office/drawing/2014/main" id="{39CF397F-E8A2-4B4E-AACA-C800C7523EDE}"/>
              </a:ext>
            </a:extLst>
          </p:cNvPr>
          <p:cNvSpPr txBox="1">
            <a:spLocks/>
          </p:cNvSpPr>
          <p:nvPr/>
        </p:nvSpPr>
        <p:spPr>
          <a:xfrm>
            <a:off x="415539" y="194469"/>
            <a:ext cx="1405641" cy="350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68B1F2"/>
                </a:solidFill>
                <a:latin typeface="타이포_씨고딕 170" panose="02020503020101020101" pitchFamily="18" charset="-127"/>
                <a:ea typeface="타이포_씨고딕 170" panose="020205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1200" b="1" dirty="0" smtClean="0">
                <a:solidFill>
                  <a:srgbClr val="36333A"/>
                </a:solidFill>
                <a:latin typeface="+mj-ea"/>
                <a:ea typeface="+mj-ea"/>
                <a:cs typeface="+mn-cs"/>
              </a:rPr>
              <a:t>Ⅲ. </a:t>
            </a:r>
            <a:r>
              <a:rPr lang="ko-KR" altLang="en-US" sz="1200" b="1" dirty="0" smtClean="0">
                <a:solidFill>
                  <a:srgbClr val="36333A"/>
                </a:solidFill>
                <a:latin typeface="+mj-ea"/>
                <a:ea typeface="+mj-ea"/>
                <a:cs typeface="+mn-cs"/>
              </a:rPr>
              <a:t>예산 계획</a:t>
            </a:r>
            <a:endParaRPr lang="en-US" sz="1200" b="1" dirty="0">
              <a:solidFill>
                <a:srgbClr val="36333A"/>
              </a:solidFill>
              <a:latin typeface="+mj-ea"/>
              <a:ea typeface="+mj-ea"/>
              <a:cs typeface="+mn-cs"/>
            </a:endParaRP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9676C954-4BDE-4C13-AA2A-E545A5DA8912}"/>
              </a:ext>
            </a:extLst>
          </p:cNvPr>
          <p:cNvCxnSpPr>
            <a:cxnSpLocks/>
          </p:cNvCxnSpPr>
          <p:nvPr/>
        </p:nvCxnSpPr>
        <p:spPr>
          <a:xfrm>
            <a:off x="415540" y="545105"/>
            <a:ext cx="904596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텍스트 개체 틀 9">
            <a:extLst>
              <a:ext uri="{FF2B5EF4-FFF2-40B4-BE49-F238E27FC236}">
                <a16:creationId xmlns:a16="http://schemas.microsoft.com/office/drawing/2014/main" id="{524603D7-66D4-4E06-837B-C6B355125398}"/>
              </a:ext>
            </a:extLst>
          </p:cNvPr>
          <p:cNvSpPr txBox="1">
            <a:spLocks/>
          </p:cNvSpPr>
          <p:nvPr/>
        </p:nvSpPr>
        <p:spPr>
          <a:xfrm>
            <a:off x="505677" y="597406"/>
            <a:ext cx="3430335" cy="295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latinLnBrk="0"/>
            <a:r>
              <a:rPr lang="en-US" altLang="ko-KR" b="1" dirty="0" smtClean="0"/>
              <a:t>2-1. </a:t>
            </a:r>
            <a:r>
              <a:rPr lang="ko-KR" altLang="en-US" b="1" dirty="0" smtClean="0"/>
              <a:t>예산안 유의사항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309821" y="2900847"/>
            <a:ext cx="7421586" cy="3416320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marL="171450" marR="17780" indent="-171450" algn="just" fontAlgn="base" latinLnBrk="1">
              <a:lnSpc>
                <a:spcPct val="200000"/>
              </a:lnSpc>
              <a:buFontTx/>
              <a:buChar char="-"/>
            </a:pPr>
            <a:r>
              <a:rPr lang="ko-KR" altLang="en-US" sz="1200" dirty="0" smtClean="0">
                <a:solidFill>
                  <a:srgbClr val="FF0000"/>
                </a:solidFill>
                <a:latin typeface="+mj-ea"/>
                <a:ea typeface="+mj-ea"/>
              </a:rPr>
              <a:t>동아리실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관련 설비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멘토 개인 물품 구입 등 멘토링 프로그램과 관련 없는 예산 편성은 인정되지 </a:t>
            </a:r>
            <a:r>
              <a:rPr lang="ko-KR" altLang="en-US" sz="1200" dirty="0" smtClean="0">
                <a:solidFill>
                  <a:srgbClr val="FF0000"/>
                </a:solidFill>
                <a:latin typeface="+mj-ea"/>
                <a:ea typeface="+mj-ea"/>
              </a:rPr>
              <a:t>않음</a:t>
            </a:r>
            <a:endParaRPr lang="en-US" altLang="ko-KR" sz="1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171450" marR="17780" indent="-171450" algn="just" fontAlgn="base" latinLnBrk="1">
              <a:lnSpc>
                <a:spcPct val="200000"/>
              </a:lnSpc>
              <a:buFontTx/>
              <a:buChar char="-"/>
            </a:pPr>
            <a:r>
              <a:rPr lang="ko-KR" altLang="en-US" sz="1200" dirty="0" smtClean="0">
                <a:solidFill>
                  <a:srgbClr val="FF0000"/>
                </a:solidFill>
                <a:latin typeface="+mj-ea"/>
                <a:ea typeface="+mj-ea"/>
              </a:rPr>
              <a:t>동아리 지원금</a:t>
            </a:r>
            <a:r>
              <a:rPr lang="en-US" altLang="ko-KR" sz="12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1200" dirty="0" smtClean="0">
                <a:solidFill>
                  <a:srgbClr val="FF0000"/>
                </a:solidFill>
                <a:latin typeface="+mj-ea"/>
                <a:ea typeface="+mj-ea"/>
              </a:rPr>
              <a:t>동아리당 </a:t>
            </a:r>
            <a:r>
              <a:rPr lang="en-US" altLang="ko-KR" sz="1200" dirty="0" smtClean="0">
                <a:solidFill>
                  <a:srgbClr val="FF0000"/>
                </a:solidFill>
                <a:latin typeface="+mj-ea"/>
                <a:ea typeface="+mj-ea"/>
              </a:rPr>
              <a:t>200</a:t>
            </a:r>
            <a:r>
              <a:rPr lang="ko-KR" altLang="en-US" sz="1200" dirty="0" smtClean="0">
                <a:solidFill>
                  <a:srgbClr val="FF0000"/>
                </a:solidFill>
                <a:latin typeface="+mj-ea"/>
                <a:ea typeface="+mj-ea"/>
              </a:rPr>
              <a:t>만원</a:t>
            </a:r>
            <a:r>
              <a:rPr lang="en-US" altLang="ko-KR" sz="12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r>
              <a:rPr lang="ko-KR" altLang="en-US" sz="1200" dirty="0" smtClean="0">
                <a:solidFill>
                  <a:srgbClr val="FF0000"/>
                </a:solidFill>
                <a:latin typeface="+mj-ea"/>
                <a:ea typeface="+mj-ea"/>
              </a:rPr>
              <a:t>은 멘토링 프로그램 운영기간 중 잔액 남김없이 전액 모두 사용</a:t>
            </a:r>
            <a:endParaRPr lang="en-US" altLang="ko-KR" sz="1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171450" marR="17780" indent="-171450" algn="just" fontAlgn="base" latinLnBrk="1">
              <a:lnSpc>
                <a:spcPct val="200000"/>
              </a:lnSpc>
              <a:buFontTx/>
              <a:buChar char="-"/>
            </a:pPr>
            <a:r>
              <a:rPr lang="ko-KR" altLang="en-US" sz="1200" dirty="0" err="1">
                <a:latin typeface="+mj-ea"/>
                <a:ea typeface="+mj-ea"/>
              </a:rPr>
              <a:t>산출근거는</a:t>
            </a:r>
            <a:r>
              <a:rPr lang="ko-KR" altLang="en-US" sz="1200" dirty="0">
                <a:latin typeface="+mj-ea"/>
                <a:ea typeface="+mj-ea"/>
              </a:rPr>
              <a:t> 종류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단가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수량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금액 등을 상세히 </a:t>
            </a:r>
            <a:r>
              <a:rPr lang="ko-KR" altLang="en-US" sz="1200" dirty="0" smtClean="0">
                <a:latin typeface="+mj-ea"/>
                <a:ea typeface="+mj-ea"/>
              </a:rPr>
              <a:t>기재</a:t>
            </a:r>
            <a:endParaRPr lang="en-US" altLang="ko-KR" sz="1200" dirty="0" smtClean="0">
              <a:latin typeface="+mj-ea"/>
              <a:ea typeface="+mj-ea"/>
            </a:endParaRPr>
          </a:p>
          <a:p>
            <a:pPr marL="171450" marR="17780" indent="-171450" algn="just" fontAlgn="base" latinLnBrk="1">
              <a:lnSpc>
                <a:spcPct val="200000"/>
              </a:lnSpc>
              <a:buFontTx/>
              <a:buChar char="-"/>
            </a:pPr>
            <a:r>
              <a:rPr lang="ko-KR" altLang="en-US" sz="1200" dirty="0" smtClean="0">
                <a:latin typeface="+mj-ea"/>
                <a:ea typeface="+mj-ea"/>
              </a:rPr>
              <a:t>멘토 활동비는 인정되지 않음</a:t>
            </a:r>
            <a:endParaRPr lang="en-US" altLang="ko-KR" sz="1200" dirty="0" smtClean="0">
              <a:latin typeface="+mj-ea"/>
              <a:ea typeface="+mj-ea"/>
            </a:endParaRPr>
          </a:p>
          <a:p>
            <a:pPr marR="1778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 smtClean="0">
                <a:latin typeface="+mj-ea"/>
                <a:ea typeface="+mj-ea"/>
              </a:rPr>
              <a:t>   (</a:t>
            </a:r>
            <a:r>
              <a:rPr lang="ko-KR" altLang="en-US" sz="1200" dirty="0" smtClean="0">
                <a:latin typeface="+mj-ea"/>
                <a:ea typeface="+mj-ea"/>
              </a:rPr>
              <a:t>식비</a:t>
            </a:r>
            <a:r>
              <a:rPr lang="en-US" altLang="ko-KR" sz="1200" dirty="0" smtClean="0">
                <a:latin typeface="+mj-ea"/>
                <a:ea typeface="+mj-ea"/>
              </a:rPr>
              <a:t>, </a:t>
            </a:r>
            <a:r>
              <a:rPr lang="ko-KR" altLang="en-US" sz="1200" dirty="0" err="1" smtClean="0">
                <a:latin typeface="+mj-ea"/>
                <a:ea typeface="+mj-ea"/>
              </a:rPr>
              <a:t>다과비</a:t>
            </a:r>
            <a:r>
              <a:rPr lang="en-US" altLang="ko-KR" sz="1200" dirty="0" smtClean="0">
                <a:latin typeface="+mj-ea"/>
                <a:ea typeface="+mj-ea"/>
              </a:rPr>
              <a:t>, </a:t>
            </a:r>
            <a:r>
              <a:rPr lang="ko-KR" altLang="en-US" sz="1200" dirty="0" err="1" smtClean="0">
                <a:latin typeface="+mj-ea"/>
                <a:ea typeface="+mj-ea"/>
              </a:rPr>
              <a:t>문구류</a:t>
            </a:r>
            <a:r>
              <a:rPr lang="ko-KR" altLang="en-US" sz="1200" dirty="0" smtClean="0">
                <a:latin typeface="+mj-ea"/>
                <a:ea typeface="+mj-ea"/>
              </a:rPr>
              <a:t> 구입 등 멘토링 활동 중 발생한 경비에 있어서는 사용 가능</a:t>
            </a:r>
            <a:r>
              <a:rPr lang="en-US" altLang="ko-KR" sz="1200" dirty="0" smtClean="0">
                <a:latin typeface="+mj-ea"/>
                <a:ea typeface="+mj-ea"/>
              </a:rPr>
              <a:t>(*</a:t>
            </a:r>
            <a:r>
              <a:rPr lang="ko-KR" altLang="en-US" sz="1200" dirty="0" err="1" smtClean="0">
                <a:latin typeface="+mj-ea"/>
                <a:ea typeface="+mj-ea"/>
              </a:rPr>
              <a:t>증빙필수</a:t>
            </a:r>
            <a:r>
              <a:rPr lang="en-US" altLang="ko-KR" sz="1200" dirty="0" smtClean="0">
                <a:latin typeface="+mj-ea"/>
                <a:ea typeface="+mj-ea"/>
              </a:rPr>
              <a:t>))</a:t>
            </a:r>
          </a:p>
          <a:p>
            <a:pPr marL="171450" marR="127000" indent="-171450" algn="just" fontAlgn="base" latinLnBrk="1">
              <a:lnSpc>
                <a:spcPct val="200000"/>
              </a:lnSpc>
              <a:buFontTx/>
              <a:buChar char="-"/>
            </a:pPr>
            <a:r>
              <a:rPr lang="ko-KR" altLang="en-US" sz="1200" dirty="0" smtClean="0">
                <a:latin typeface="+mj-ea"/>
                <a:ea typeface="+mj-ea"/>
              </a:rPr>
              <a:t>교통비의 경우</a:t>
            </a:r>
            <a:r>
              <a:rPr lang="en-US" altLang="ko-KR" sz="1200" dirty="0" smtClean="0">
                <a:latin typeface="+mj-ea"/>
                <a:ea typeface="+mj-ea"/>
              </a:rPr>
              <a:t>, </a:t>
            </a:r>
            <a:r>
              <a:rPr lang="ko-KR" altLang="en-US" sz="1200" dirty="0" smtClean="0">
                <a:latin typeface="+mj-ea"/>
                <a:ea typeface="+mj-ea"/>
              </a:rPr>
              <a:t>멘토링 프로그램 활동 중 </a:t>
            </a:r>
            <a:r>
              <a:rPr lang="en-US" altLang="ko-KR" sz="1200" dirty="0" smtClean="0">
                <a:latin typeface="+mj-ea"/>
                <a:ea typeface="+mj-ea"/>
              </a:rPr>
              <a:t>(</a:t>
            </a:r>
            <a:r>
              <a:rPr lang="ko-KR" altLang="en-US" sz="1200" dirty="0" smtClean="0">
                <a:latin typeface="+mj-ea"/>
                <a:ea typeface="+mj-ea"/>
              </a:rPr>
              <a:t>고속버스</a:t>
            </a:r>
            <a:r>
              <a:rPr lang="en-US" altLang="ko-KR" sz="1200" dirty="0" smtClean="0">
                <a:latin typeface="+mj-ea"/>
                <a:ea typeface="+mj-ea"/>
              </a:rPr>
              <a:t>, </a:t>
            </a:r>
            <a:r>
              <a:rPr lang="ko-KR" altLang="en-US" sz="1200" dirty="0" smtClean="0">
                <a:latin typeface="+mj-ea"/>
                <a:ea typeface="+mj-ea"/>
              </a:rPr>
              <a:t>기차 등</a:t>
            </a:r>
            <a:r>
              <a:rPr lang="en-US" altLang="ko-KR" sz="1200" dirty="0" smtClean="0">
                <a:latin typeface="+mj-ea"/>
                <a:ea typeface="+mj-ea"/>
              </a:rPr>
              <a:t>) </a:t>
            </a:r>
            <a:r>
              <a:rPr lang="ko-KR" altLang="en-US" sz="1200" dirty="0" smtClean="0">
                <a:latin typeface="+mj-ea"/>
                <a:ea typeface="+mj-ea"/>
              </a:rPr>
              <a:t>단체 이동을 위한 경우 가능</a:t>
            </a:r>
            <a:endParaRPr lang="en-US" altLang="ko-KR" sz="1200" dirty="0" smtClean="0">
              <a:latin typeface="+mj-ea"/>
              <a:ea typeface="+mj-ea"/>
            </a:endParaRPr>
          </a:p>
          <a:p>
            <a:pPr marL="171450" marR="127000" indent="-171450" algn="just" fontAlgn="base" latinLnBrk="1">
              <a:lnSpc>
                <a:spcPct val="200000"/>
              </a:lnSpc>
              <a:buFontTx/>
              <a:buChar char="-"/>
            </a:pPr>
            <a:r>
              <a:rPr lang="ko-KR" altLang="en-US" sz="1200" dirty="0" err="1">
                <a:latin typeface="+mj-ea"/>
                <a:ea typeface="+mj-ea"/>
              </a:rPr>
              <a:t>강사비의</a:t>
            </a:r>
            <a:r>
              <a:rPr lang="ko-KR" altLang="en-US" sz="1200" dirty="0">
                <a:latin typeface="+mj-ea"/>
                <a:ea typeface="+mj-ea"/>
              </a:rPr>
              <a:t> 경우 내부 학생이 </a:t>
            </a:r>
            <a:r>
              <a:rPr lang="ko-KR" altLang="en-US" sz="1200" dirty="0" smtClean="0">
                <a:latin typeface="+mj-ea"/>
                <a:ea typeface="+mj-ea"/>
              </a:rPr>
              <a:t>진행한 경우</a:t>
            </a:r>
            <a:r>
              <a:rPr lang="en-US" altLang="ko-KR" sz="1200" dirty="0" smtClean="0">
                <a:latin typeface="+mj-ea"/>
                <a:ea typeface="+mj-ea"/>
              </a:rPr>
              <a:t>,</a:t>
            </a:r>
            <a:r>
              <a:rPr lang="ko-KR" altLang="en-US" sz="1200" dirty="0" smtClean="0">
                <a:latin typeface="+mj-ea"/>
                <a:ea typeface="+mj-ea"/>
              </a:rPr>
              <a:t> </a:t>
            </a:r>
            <a:r>
              <a:rPr lang="ko-KR" altLang="en-US" sz="1200" dirty="0" err="1">
                <a:latin typeface="+mj-ea"/>
                <a:ea typeface="+mj-ea"/>
              </a:rPr>
              <a:t>강사비</a:t>
            </a:r>
            <a:r>
              <a:rPr lang="ko-KR" altLang="en-US" sz="1200" dirty="0">
                <a:latin typeface="+mj-ea"/>
                <a:ea typeface="+mj-ea"/>
              </a:rPr>
              <a:t> 지급 </a:t>
            </a:r>
            <a:r>
              <a:rPr lang="ko-KR" altLang="en-US" sz="1200" dirty="0" smtClean="0">
                <a:latin typeface="+mj-ea"/>
                <a:ea typeface="+mj-ea"/>
              </a:rPr>
              <a:t>불가</a:t>
            </a:r>
            <a:endParaRPr lang="en-US" altLang="ko-KR" sz="1200" dirty="0" smtClean="0">
              <a:latin typeface="+mj-ea"/>
              <a:ea typeface="+mj-ea"/>
            </a:endParaRPr>
          </a:p>
          <a:p>
            <a:pPr marL="171450" marR="127000" indent="-171450" algn="just" fontAlgn="base" latinLnBrk="1">
              <a:lnSpc>
                <a:spcPct val="200000"/>
              </a:lnSpc>
              <a:buFontTx/>
              <a:buChar char="-"/>
            </a:pPr>
            <a:r>
              <a:rPr lang="en-US" altLang="ko-KR" sz="1200" dirty="0" smtClean="0">
                <a:latin typeface="+mj-ea"/>
                <a:ea typeface="+mj-ea"/>
              </a:rPr>
              <a:t>(</a:t>
            </a:r>
            <a:r>
              <a:rPr lang="ko-KR" altLang="en-US" sz="1200" dirty="0" smtClean="0">
                <a:latin typeface="+mj-ea"/>
                <a:ea typeface="+mj-ea"/>
              </a:rPr>
              <a:t>예비비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잡비 등과 </a:t>
            </a:r>
            <a:r>
              <a:rPr lang="ko-KR" altLang="en-US" sz="1200" dirty="0" smtClean="0">
                <a:latin typeface="+mj-ea"/>
                <a:ea typeface="+mj-ea"/>
              </a:rPr>
              <a:t>같이</a:t>
            </a:r>
            <a:r>
              <a:rPr lang="en-US" altLang="ko-KR" sz="1200" dirty="0" smtClean="0">
                <a:latin typeface="+mj-ea"/>
                <a:ea typeface="+mj-ea"/>
              </a:rPr>
              <a:t>)</a:t>
            </a:r>
            <a:r>
              <a:rPr lang="ko-KR" altLang="en-US" sz="1200" dirty="0" smtClean="0">
                <a:latin typeface="+mj-ea"/>
                <a:ea typeface="+mj-ea"/>
              </a:rPr>
              <a:t> </a:t>
            </a:r>
            <a:r>
              <a:rPr lang="ko-KR" altLang="en-US" sz="1200" dirty="0">
                <a:latin typeface="+mj-ea"/>
                <a:ea typeface="+mj-ea"/>
              </a:rPr>
              <a:t>구체적인 사용 목적이 나타나지 않은 예산은 편성은 인정되지 </a:t>
            </a:r>
            <a:r>
              <a:rPr lang="ko-KR" altLang="en-US" sz="1200" dirty="0" smtClean="0">
                <a:latin typeface="+mj-ea"/>
                <a:ea typeface="+mj-ea"/>
              </a:rPr>
              <a:t>않음</a:t>
            </a:r>
            <a:endParaRPr lang="ko-KR" altLang="en-US" sz="1200" dirty="0">
              <a:latin typeface="+mj-ea"/>
              <a:ea typeface="+mj-ea"/>
            </a:endParaRPr>
          </a:p>
          <a:p>
            <a:pPr marL="13970" marR="127000" indent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 smtClean="0">
                <a:latin typeface="+mj-ea"/>
                <a:ea typeface="+mj-ea"/>
              </a:rPr>
              <a:t>- </a:t>
            </a:r>
            <a:r>
              <a:rPr lang="ko-KR" altLang="en-US" sz="1200" dirty="0">
                <a:latin typeface="+mj-ea"/>
                <a:ea typeface="+mj-ea"/>
              </a:rPr>
              <a:t>부득이하게 사업이 변경되는 경우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추후 사업 담당자 승인을 통해 예산 변경 가능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6871" y="1228742"/>
            <a:ext cx="7176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동아리 지원금 </a:t>
            </a:r>
            <a:r>
              <a:rPr lang="en-US" altLang="ko-KR" sz="1200" dirty="0" smtClean="0">
                <a:latin typeface="+mj-ea"/>
                <a:ea typeface="+mj-ea"/>
              </a:rPr>
              <a:t>200</a:t>
            </a:r>
            <a:r>
              <a:rPr lang="ko-KR" altLang="en-US" sz="1200" dirty="0" smtClean="0">
                <a:latin typeface="+mj-ea"/>
                <a:ea typeface="+mj-ea"/>
              </a:rPr>
              <a:t>만원 사용과 증빙에 대한 가이드를 드립니다</a:t>
            </a:r>
            <a:r>
              <a:rPr lang="en-US" altLang="ko-KR" sz="1200" dirty="0" smtClean="0">
                <a:latin typeface="+mj-ea"/>
                <a:ea typeface="+mj-ea"/>
              </a:rPr>
              <a:t>.</a:t>
            </a:r>
          </a:p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기본적으로 멘토링 활동 중 발생한 모든 사용 내역은 </a:t>
            </a:r>
            <a:r>
              <a:rPr lang="ko-KR" altLang="en-US" sz="1200" b="1" dirty="0" smtClean="0">
                <a:latin typeface="+mj-ea"/>
                <a:ea typeface="+mj-ea"/>
              </a:rPr>
              <a:t>영수증</a:t>
            </a:r>
            <a:r>
              <a:rPr lang="ko-KR" altLang="en-US" sz="1200" dirty="0" smtClean="0">
                <a:latin typeface="+mj-ea"/>
                <a:ea typeface="+mj-ea"/>
              </a:rPr>
              <a:t>을 기반으로 회계 처리를 진행하게 됩니다</a:t>
            </a:r>
            <a:r>
              <a:rPr lang="en-US" altLang="ko-KR" sz="1200" dirty="0" smtClean="0">
                <a:latin typeface="+mj-ea"/>
                <a:ea typeface="+mj-ea"/>
              </a:rPr>
              <a:t>.</a:t>
            </a:r>
          </a:p>
          <a:p>
            <a:pPr algn="ctr"/>
            <a:r>
              <a:rPr lang="ko-KR" altLang="en-US" sz="1200" dirty="0" smtClean="0">
                <a:solidFill>
                  <a:srgbClr val="FF0000"/>
                </a:solidFill>
                <a:latin typeface="+mj-ea"/>
                <a:ea typeface="+mj-ea"/>
              </a:rPr>
              <a:t>영수증이 없으면 인정이 불가능하므로 반드시 잘 </a:t>
            </a:r>
            <a:r>
              <a:rPr lang="ko-KR" altLang="en-US" sz="1200" dirty="0" err="1" smtClean="0">
                <a:solidFill>
                  <a:srgbClr val="FF0000"/>
                </a:solidFill>
                <a:latin typeface="+mj-ea"/>
                <a:ea typeface="+mj-ea"/>
              </a:rPr>
              <a:t>챙겨주시기</a:t>
            </a:r>
            <a:r>
              <a:rPr lang="ko-KR" altLang="en-US" sz="1200" dirty="0" smtClean="0">
                <a:solidFill>
                  <a:srgbClr val="FF0000"/>
                </a:solidFill>
                <a:latin typeface="+mj-ea"/>
                <a:ea typeface="+mj-ea"/>
              </a:rPr>
              <a:t> 바랍니다</a:t>
            </a:r>
            <a:r>
              <a:rPr lang="en-US" altLang="ko-KR" sz="1200" dirty="0" smtClean="0">
                <a:solidFill>
                  <a:srgbClr val="FF0000"/>
                </a:solidFill>
                <a:latin typeface="+mj-ea"/>
                <a:ea typeface="+mj-ea"/>
              </a:rPr>
              <a:t>.</a:t>
            </a:r>
          </a:p>
          <a:p>
            <a:pPr algn="ctr"/>
            <a:r>
              <a:rPr lang="ko-KR" altLang="en-US" sz="1200" dirty="0" smtClean="0">
                <a:solidFill>
                  <a:srgbClr val="FF0000"/>
                </a:solidFill>
                <a:latin typeface="+mj-ea"/>
                <a:ea typeface="+mj-ea"/>
              </a:rPr>
              <a:t>아래 내용을 꼼꼼히 참고하시기 바라며</a:t>
            </a:r>
            <a:r>
              <a:rPr lang="en-US" altLang="ko-KR" sz="1200" dirty="0" smtClean="0">
                <a:solidFill>
                  <a:srgbClr val="FF0000"/>
                </a:solidFill>
                <a:latin typeface="+mj-ea"/>
                <a:ea typeface="+mj-ea"/>
              </a:rPr>
              <a:t>,</a:t>
            </a:r>
          </a:p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기타 문의사항은 멘토링사업팀으로 </a:t>
            </a:r>
            <a:r>
              <a:rPr lang="ko-KR" altLang="en-US" sz="1200" dirty="0" err="1" smtClean="0">
                <a:latin typeface="+mj-ea"/>
                <a:ea typeface="+mj-ea"/>
              </a:rPr>
              <a:t>연락주시면</a:t>
            </a:r>
            <a:r>
              <a:rPr lang="ko-KR" altLang="en-US" sz="1200" dirty="0" smtClean="0">
                <a:latin typeface="+mj-ea"/>
                <a:ea typeface="+mj-ea"/>
              </a:rPr>
              <a:t> 안내해드리겠습니다</a:t>
            </a:r>
            <a:r>
              <a:rPr lang="en-US" altLang="ko-KR" sz="1200" dirty="0" smtClean="0">
                <a:latin typeface="+mj-ea"/>
                <a:ea typeface="+mj-ea"/>
              </a:rPr>
              <a:t>.</a:t>
            </a:r>
          </a:p>
          <a:p>
            <a:pPr algn="ctr"/>
            <a:r>
              <a:rPr lang="en-US" altLang="ko-KR" sz="1200" dirty="0" smtClean="0">
                <a:solidFill>
                  <a:srgbClr val="FF0000"/>
                </a:solidFill>
                <a:latin typeface="+mj-ea"/>
                <a:ea typeface="+mj-ea"/>
              </a:rPr>
              <a:t>Tel. 02-761-0459, 070-4044-5050</a:t>
            </a:r>
          </a:p>
          <a:p>
            <a:pPr algn="ctr"/>
            <a:r>
              <a:rPr lang="en-US" altLang="ko-KR" sz="1200" dirty="0" smtClean="0">
                <a:solidFill>
                  <a:srgbClr val="FF0000"/>
                </a:solidFill>
                <a:latin typeface="+mj-ea"/>
                <a:ea typeface="+mj-ea"/>
              </a:rPr>
              <a:t>E-mail. mentoring@ssnkorea.or.kr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354323" y="1087762"/>
            <a:ext cx="7365933" cy="15885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6451" y="946429"/>
            <a:ext cx="99963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+mj-ea"/>
                <a:ea typeface="+mj-ea"/>
              </a:rPr>
              <a:t>예산안 안내</a:t>
            </a:r>
            <a:endParaRPr lang="ko-KR" altLang="en-US" sz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216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354323" y="1087762"/>
            <a:ext cx="7365933" cy="15885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39CF397F-E8A2-4B4E-AACA-C800C7523EDE}"/>
              </a:ext>
            </a:extLst>
          </p:cNvPr>
          <p:cNvSpPr txBox="1">
            <a:spLocks/>
          </p:cNvSpPr>
          <p:nvPr/>
        </p:nvSpPr>
        <p:spPr>
          <a:xfrm>
            <a:off x="415539" y="194469"/>
            <a:ext cx="1405641" cy="350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68B1F2"/>
                </a:solidFill>
                <a:latin typeface="타이포_씨고딕 170" panose="02020503020101020101" pitchFamily="18" charset="-127"/>
                <a:ea typeface="타이포_씨고딕 170" panose="020205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1200" b="1" dirty="0" smtClean="0">
                <a:solidFill>
                  <a:srgbClr val="36333A"/>
                </a:solidFill>
                <a:latin typeface="+mj-ea"/>
                <a:ea typeface="+mj-ea"/>
                <a:cs typeface="+mn-cs"/>
              </a:rPr>
              <a:t>Ⅲ. </a:t>
            </a:r>
            <a:r>
              <a:rPr lang="ko-KR" altLang="en-US" sz="1200" b="1" dirty="0" smtClean="0">
                <a:solidFill>
                  <a:srgbClr val="36333A"/>
                </a:solidFill>
                <a:latin typeface="+mj-ea"/>
                <a:ea typeface="+mj-ea"/>
                <a:cs typeface="+mn-cs"/>
              </a:rPr>
              <a:t>예산 계획</a:t>
            </a:r>
            <a:endParaRPr lang="en-US" sz="1200" b="1" dirty="0">
              <a:solidFill>
                <a:srgbClr val="36333A"/>
              </a:solidFill>
              <a:latin typeface="+mj-ea"/>
              <a:ea typeface="+mj-ea"/>
              <a:cs typeface="+mn-cs"/>
            </a:endParaRP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9676C954-4BDE-4C13-AA2A-E545A5DA8912}"/>
              </a:ext>
            </a:extLst>
          </p:cNvPr>
          <p:cNvCxnSpPr>
            <a:cxnSpLocks/>
          </p:cNvCxnSpPr>
          <p:nvPr/>
        </p:nvCxnSpPr>
        <p:spPr>
          <a:xfrm>
            <a:off x="415540" y="545105"/>
            <a:ext cx="904596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텍스트 개체 틀 9">
            <a:extLst>
              <a:ext uri="{FF2B5EF4-FFF2-40B4-BE49-F238E27FC236}">
                <a16:creationId xmlns:a16="http://schemas.microsoft.com/office/drawing/2014/main" id="{524603D7-66D4-4E06-837B-C6B355125398}"/>
              </a:ext>
            </a:extLst>
          </p:cNvPr>
          <p:cNvSpPr txBox="1">
            <a:spLocks/>
          </p:cNvSpPr>
          <p:nvPr/>
        </p:nvSpPr>
        <p:spPr>
          <a:xfrm>
            <a:off x="505677" y="597406"/>
            <a:ext cx="3430335" cy="295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latinLnBrk="0"/>
            <a:r>
              <a:rPr lang="en-US" altLang="ko-KR" b="1" dirty="0" smtClean="0"/>
              <a:t>2-2. </a:t>
            </a:r>
            <a:r>
              <a:rPr lang="ko-KR" altLang="en-US" b="1" dirty="0" smtClean="0"/>
              <a:t>예산안 유의사항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추가</a:t>
            </a:r>
            <a:r>
              <a:rPr lang="en-US" altLang="ko-KR" b="1" dirty="0" smtClean="0"/>
              <a:t>)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1426871" y="944978"/>
            <a:ext cx="7176232" cy="1668759"/>
            <a:chOff x="1361921" y="1109348"/>
            <a:chExt cx="7240657" cy="1668759"/>
          </a:xfrm>
        </p:grpSpPr>
        <p:sp>
          <p:nvSpPr>
            <p:cNvPr id="2" name="TextBox 1"/>
            <p:cNvSpPr txBox="1"/>
            <p:nvPr/>
          </p:nvSpPr>
          <p:spPr>
            <a:xfrm>
              <a:off x="4477946" y="1109348"/>
              <a:ext cx="100860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latin typeface="+mj-ea"/>
                  <a:ea typeface="+mj-ea"/>
                </a:rPr>
                <a:t>예산안 안내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361921" y="1393112"/>
              <a:ext cx="7240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동아리 지원금 </a:t>
              </a:r>
              <a:r>
                <a:rPr lang="en-US" altLang="ko-KR" sz="1200" dirty="0" smtClean="0">
                  <a:latin typeface="+mj-ea"/>
                  <a:ea typeface="+mj-ea"/>
                </a:rPr>
                <a:t>200</a:t>
              </a:r>
              <a:r>
                <a:rPr lang="ko-KR" altLang="en-US" sz="1200" dirty="0" smtClean="0">
                  <a:latin typeface="+mj-ea"/>
                  <a:ea typeface="+mj-ea"/>
                </a:rPr>
                <a:t>만원 사용과 증빙에 대한 가이드를 드립니다</a:t>
              </a:r>
              <a:r>
                <a:rPr lang="en-US" altLang="ko-KR" sz="1200" dirty="0" smtClean="0">
                  <a:latin typeface="+mj-ea"/>
                  <a:ea typeface="+mj-ea"/>
                </a:rPr>
                <a:t>.</a:t>
              </a:r>
            </a:p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기본적으로 멘토링 활동 중 발생한 모든 사용 내역은 </a:t>
              </a:r>
              <a:r>
                <a:rPr lang="ko-KR" altLang="en-US" sz="1200" b="1" dirty="0" smtClean="0">
                  <a:latin typeface="+mj-ea"/>
                  <a:ea typeface="+mj-ea"/>
                </a:rPr>
                <a:t>영수증</a:t>
              </a:r>
              <a:r>
                <a:rPr lang="ko-KR" altLang="en-US" sz="1200" dirty="0" smtClean="0">
                  <a:latin typeface="+mj-ea"/>
                  <a:ea typeface="+mj-ea"/>
                </a:rPr>
                <a:t>을 기반으로 회계 처리를 진행하게 됩니다</a:t>
              </a:r>
              <a:r>
                <a:rPr lang="en-US" altLang="ko-KR" sz="1200" dirty="0" smtClean="0">
                  <a:latin typeface="+mj-ea"/>
                  <a:ea typeface="+mj-ea"/>
                </a:rPr>
                <a:t>.</a:t>
              </a:r>
            </a:p>
            <a:p>
              <a:pPr algn="ctr"/>
              <a:r>
                <a:rPr lang="ko-KR" altLang="en-US" sz="1200" dirty="0" smtClean="0">
                  <a:solidFill>
                    <a:srgbClr val="FF0000"/>
                  </a:solidFill>
                  <a:latin typeface="+mj-ea"/>
                  <a:ea typeface="+mj-ea"/>
                </a:rPr>
                <a:t>영수증이 없으면 인정이 불가능하므로 반드시 잘 </a:t>
              </a:r>
              <a:r>
                <a:rPr lang="ko-KR" altLang="en-US" sz="1200" dirty="0" err="1" smtClean="0">
                  <a:solidFill>
                    <a:srgbClr val="FF0000"/>
                  </a:solidFill>
                  <a:latin typeface="+mj-ea"/>
                  <a:ea typeface="+mj-ea"/>
                </a:rPr>
                <a:t>챙겨주시기</a:t>
              </a:r>
              <a:r>
                <a:rPr lang="ko-KR" altLang="en-US" sz="1200" dirty="0" smtClean="0">
                  <a:solidFill>
                    <a:srgbClr val="FF0000"/>
                  </a:solidFill>
                  <a:latin typeface="+mj-ea"/>
                  <a:ea typeface="+mj-ea"/>
                </a:rPr>
                <a:t> 바랍니다</a:t>
              </a:r>
              <a:r>
                <a:rPr lang="en-US" altLang="ko-KR" sz="1200" dirty="0" smtClean="0">
                  <a:solidFill>
                    <a:srgbClr val="FF0000"/>
                  </a:solidFill>
                  <a:latin typeface="+mj-ea"/>
                  <a:ea typeface="+mj-ea"/>
                </a:rPr>
                <a:t>.</a:t>
              </a:r>
            </a:p>
            <a:p>
              <a:pPr algn="ctr"/>
              <a:r>
                <a:rPr lang="ko-KR" altLang="en-US" sz="1200" dirty="0" smtClean="0">
                  <a:solidFill>
                    <a:srgbClr val="FF0000"/>
                  </a:solidFill>
                  <a:latin typeface="+mj-ea"/>
                  <a:ea typeface="+mj-ea"/>
                </a:rPr>
                <a:t>아래 내용을 꼼꼼히 참고하시기 바라며</a:t>
              </a:r>
              <a:r>
                <a:rPr lang="en-US" altLang="ko-KR" sz="1200" dirty="0" smtClean="0">
                  <a:solidFill>
                    <a:srgbClr val="FF0000"/>
                  </a:solidFill>
                  <a:latin typeface="+mj-ea"/>
                  <a:ea typeface="+mj-ea"/>
                </a:rPr>
                <a:t>,</a:t>
              </a:r>
            </a:p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기타 문의사항은 멘토링사업팀으로 </a:t>
              </a:r>
              <a:r>
                <a:rPr lang="ko-KR" altLang="en-US" sz="1200" dirty="0" err="1" smtClean="0">
                  <a:latin typeface="+mj-ea"/>
                  <a:ea typeface="+mj-ea"/>
                </a:rPr>
                <a:t>연락주시면</a:t>
              </a:r>
              <a:r>
                <a:rPr lang="ko-KR" altLang="en-US" sz="1200" dirty="0" smtClean="0">
                  <a:latin typeface="+mj-ea"/>
                  <a:ea typeface="+mj-ea"/>
                </a:rPr>
                <a:t> 안내해드리겠습니다</a:t>
              </a:r>
              <a:r>
                <a:rPr lang="en-US" altLang="ko-KR" sz="1200" dirty="0" smtClean="0">
                  <a:latin typeface="+mj-ea"/>
                  <a:ea typeface="+mj-ea"/>
                </a:rPr>
                <a:t>.</a:t>
              </a:r>
            </a:p>
            <a:p>
              <a:pPr algn="ctr"/>
              <a:r>
                <a:rPr lang="en-US" altLang="ko-KR" sz="1200" dirty="0" smtClean="0">
                  <a:solidFill>
                    <a:srgbClr val="FF0000"/>
                  </a:solidFill>
                  <a:latin typeface="+mj-ea"/>
                  <a:ea typeface="+mj-ea"/>
                </a:rPr>
                <a:t>Tel. 02-761-0459, 070-4044-5050</a:t>
              </a:r>
            </a:p>
            <a:p>
              <a:pPr algn="ctr"/>
              <a:r>
                <a:rPr lang="en-US" altLang="ko-KR" sz="1200" dirty="0" smtClean="0">
                  <a:solidFill>
                    <a:srgbClr val="FF0000"/>
                  </a:solidFill>
                  <a:latin typeface="+mj-ea"/>
                  <a:ea typeface="+mj-ea"/>
                </a:rPr>
                <a:t>E-mail. mentoring@ssnkorea.or.kr</a:t>
              </a: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813489" y="2871378"/>
            <a:ext cx="8447599" cy="3577903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marL="171450" marR="17780" indent="-171450" algn="just" fontAlgn="base" latinLnBrk="1">
              <a:lnSpc>
                <a:spcPct val="250000"/>
              </a:lnSpc>
              <a:buFontTx/>
              <a:buChar char="-"/>
            </a:pPr>
            <a:r>
              <a:rPr lang="ko-KR" altLang="en-US" sz="1200" b="1" dirty="0" smtClean="0">
                <a:latin typeface="+mj-ea"/>
                <a:ea typeface="+mj-ea"/>
              </a:rPr>
              <a:t>동아리 지원사업 주요 </a:t>
            </a:r>
            <a:r>
              <a:rPr lang="ko-KR" altLang="en-US" sz="1200" b="1" dirty="0">
                <a:latin typeface="+mj-ea"/>
                <a:ea typeface="+mj-ea"/>
              </a:rPr>
              <a:t>행사 참석을 </a:t>
            </a:r>
            <a:r>
              <a:rPr lang="ko-KR" altLang="en-US" sz="1200" b="1" dirty="0" smtClean="0">
                <a:latin typeface="+mj-ea"/>
                <a:ea typeface="+mj-ea"/>
              </a:rPr>
              <a:t>위한 지방 학생들의 </a:t>
            </a:r>
            <a:r>
              <a:rPr lang="ko-KR" altLang="en-US" sz="1200" b="1" dirty="0">
                <a:latin typeface="+mj-ea"/>
                <a:ea typeface="+mj-ea"/>
              </a:rPr>
              <a:t>교통비</a:t>
            </a:r>
            <a:r>
              <a:rPr lang="en-US" altLang="ko-KR" sz="1200" b="1" dirty="0">
                <a:latin typeface="+mj-ea"/>
                <a:ea typeface="+mj-ea"/>
              </a:rPr>
              <a:t>(</a:t>
            </a:r>
            <a:r>
              <a:rPr lang="ko-KR" altLang="en-US" sz="1200" b="1" u="sng" dirty="0">
                <a:latin typeface="+mj-ea"/>
                <a:ea typeface="+mj-ea"/>
              </a:rPr>
              <a:t>기차</a:t>
            </a:r>
            <a:r>
              <a:rPr lang="en-US" altLang="ko-KR" sz="1200" b="1" u="sng" dirty="0">
                <a:latin typeface="+mj-ea"/>
                <a:ea typeface="+mj-ea"/>
              </a:rPr>
              <a:t>, </a:t>
            </a:r>
            <a:r>
              <a:rPr lang="ko-KR" altLang="en-US" sz="1200" b="1" u="sng" dirty="0">
                <a:latin typeface="+mj-ea"/>
                <a:ea typeface="+mj-ea"/>
              </a:rPr>
              <a:t>고속버스 등</a:t>
            </a:r>
            <a:r>
              <a:rPr lang="en-US" altLang="ko-KR" sz="1200" b="1" dirty="0">
                <a:latin typeface="+mj-ea"/>
                <a:ea typeface="+mj-ea"/>
              </a:rPr>
              <a:t>)</a:t>
            </a:r>
            <a:r>
              <a:rPr lang="ko-KR" altLang="en-US" sz="1200" b="1" dirty="0">
                <a:latin typeface="+mj-ea"/>
                <a:ea typeface="+mj-ea"/>
              </a:rPr>
              <a:t>의 경우</a:t>
            </a:r>
            <a:r>
              <a:rPr lang="en-US" altLang="ko-KR" sz="1200" b="1" dirty="0">
                <a:latin typeface="+mj-ea"/>
                <a:ea typeface="+mj-ea"/>
              </a:rPr>
              <a:t>, </a:t>
            </a:r>
            <a:r>
              <a:rPr lang="ko-KR" altLang="en-US" sz="1200" b="1" dirty="0" smtClean="0">
                <a:latin typeface="+mj-ea"/>
                <a:ea typeface="+mj-ea"/>
              </a:rPr>
              <a:t>예산안에 편성하여 동아리 </a:t>
            </a:r>
            <a:r>
              <a:rPr lang="ko-KR" altLang="en-US" sz="1200" b="1" dirty="0">
                <a:latin typeface="+mj-ea"/>
                <a:ea typeface="+mj-ea"/>
              </a:rPr>
              <a:t>지원금에서 </a:t>
            </a:r>
            <a:r>
              <a:rPr lang="ko-KR" altLang="en-US" sz="1200" b="1" dirty="0" smtClean="0">
                <a:latin typeface="+mj-ea"/>
                <a:ea typeface="+mj-ea"/>
              </a:rPr>
              <a:t>추후 차감할 것</a:t>
            </a:r>
            <a:endParaRPr lang="en-US" altLang="ko-KR" sz="1200" b="1" dirty="0" smtClean="0">
              <a:latin typeface="+mj-ea"/>
              <a:ea typeface="+mj-ea"/>
            </a:endParaRPr>
          </a:p>
          <a:p>
            <a:pPr marR="17780" algn="just" fontAlgn="base" latinLnBrk="1">
              <a:lnSpc>
                <a:spcPct val="250000"/>
              </a:lnSpc>
            </a:pPr>
            <a:r>
              <a:rPr lang="ko-KR" altLang="en-US" sz="1200" dirty="0" smtClean="0">
                <a:solidFill>
                  <a:srgbClr val="FF0000"/>
                </a:solidFill>
                <a:latin typeface="+mj-ea"/>
              </a:rPr>
              <a:t>  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</a:rPr>
              <a:t>* </a:t>
            </a:r>
            <a:r>
              <a:rPr lang="en-US" altLang="ko-KR" sz="1200" dirty="0">
                <a:solidFill>
                  <a:srgbClr val="FF0000"/>
                </a:solidFill>
                <a:latin typeface="+mj-ea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+mj-ea"/>
              </a:rPr>
              <a:t>추후 지원금사용대장 작성 시</a:t>
            </a:r>
            <a:r>
              <a:rPr lang="en-US" altLang="ko-KR" sz="1200" dirty="0">
                <a:solidFill>
                  <a:srgbClr val="FF0000"/>
                </a:solidFill>
                <a:latin typeface="+mj-ea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+mj-ea"/>
              </a:rPr>
              <a:t> 기차</a:t>
            </a:r>
            <a:r>
              <a:rPr lang="en-US" altLang="ko-KR" sz="1200" dirty="0">
                <a:solidFill>
                  <a:srgbClr val="FF0000"/>
                </a:solidFill>
                <a:latin typeface="+mj-ea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</a:rPr>
              <a:t>고속버스 등 승차권 영수증 증빙 필수</a:t>
            </a:r>
            <a:r>
              <a:rPr lang="en-US" altLang="ko-KR" sz="1200" dirty="0">
                <a:solidFill>
                  <a:srgbClr val="FF0000"/>
                </a:solidFill>
                <a:latin typeface="+mj-ea"/>
              </a:rPr>
              <a:t> (</a:t>
            </a:r>
            <a:r>
              <a:rPr lang="ko-KR" altLang="en-US" sz="1200" dirty="0">
                <a:solidFill>
                  <a:srgbClr val="FF0000"/>
                </a:solidFill>
                <a:latin typeface="+mj-ea"/>
              </a:rPr>
              <a:t>지하철</a:t>
            </a:r>
            <a:r>
              <a:rPr lang="en-US" altLang="ko-KR" sz="1200" dirty="0">
                <a:solidFill>
                  <a:srgbClr val="FF0000"/>
                </a:solidFill>
                <a:latin typeface="+mj-ea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</a:rPr>
              <a:t>시내버스 등은 인정되지 않음</a:t>
            </a:r>
            <a:r>
              <a:rPr lang="en-US" altLang="ko-KR" sz="1200" dirty="0">
                <a:solidFill>
                  <a:srgbClr val="FF0000"/>
                </a:solidFill>
                <a:latin typeface="+mj-ea"/>
              </a:rPr>
              <a:t>)</a:t>
            </a:r>
            <a:endParaRPr lang="en-US" altLang="ko-KR" sz="1200" b="1" dirty="0" smtClean="0">
              <a:latin typeface="+mj-ea"/>
              <a:ea typeface="+mj-ea"/>
            </a:endParaRPr>
          </a:p>
          <a:p>
            <a:pPr marR="17780" algn="just" fontAlgn="base" latinLnBrk="1">
              <a:lnSpc>
                <a:spcPct val="250000"/>
              </a:lnSpc>
            </a:pPr>
            <a:r>
              <a:rPr lang="en-US" altLang="ko-KR" sz="1200" b="1" dirty="0" smtClean="0">
                <a:latin typeface="+mj-ea"/>
                <a:ea typeface="+mj-ea"/>
              </a:rPr>
              <a:t>   * </a:t>
            </a:r>
            <a:r>
              <a:rPr lang="ko-KR" altLang="en-US" sz="1200" dirty="0" smtClean="0">
                <a:latin typeface="+mj-ea"/>
              </a:rPr>
              <a:t>동아리 지원사업과 관련하여 아래 주요 행사는 </a:t>
            </a:r>
            <a:r>
              <a:rPr lang="ko-KR" altLang="en-US" sz="1200" u="sng" dirty="0" smtClean="0">
                <a:latin typeface="+mj-ea"/>
              </a:rPr>
              <a:t>한국사회복지협의회</a:t>
            </a:r>
            <a:r>
              <a:rPr lang="ko-KR" altLang="en-US" sz="1200" dirty="0" smtClean="0">
                <a:latin typeface="+mj-ea"/>
              </a:rPr>
              <a:t>에서 진행될 예정입니다</a:t>
            </a:r>
            <a:r>
              <a:rPr lang="en-US" altLang="ko-KR" sz="1200" dirty="0" smtClean="0">
                <a:latin typeface="+mj-ea"/>
              </a:rPr>
              <a:t>.</a:t>
            </a:r>
            <a:endParaRPr lang="en-US" altLang="ko-KR" sz="1200" b="1" dirty="0">
              <a:latin typeface="+mj-ea"/>
              <a:ea typeface="+mj-ea"/>
            </a:endParaRPr>
          </a:p>
          <a:p>
            <a:pPr marR="17780" algn="just" fontAlgn="base" latinLnBrk="1"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      </a:t>
            </a:r>
            <a:r>
              <a:rPr lang="en-US" altLang="ko-KR" sz="1100" dirty="0" smtClean="0">
                <a:latin typeface="+mj-ea"/>
                <a:ea typeface="+mj-ea"/>
              </a:rPr>
              <a:t>(</a:t>
            </a:r>
            <a:r>
              <a:rPr lang="ko-KR" altLang="en-US" sz="1100" dirty="0" smtClean="0">
                <a:latin typeface="+mj-ea"/>
                <a:ea typeface="+mj-ea"/>
              </a:rPr>
              <a:t>주소 </a:t>
            </a:r>
            <a:r>
              <a:rPr lang="en-US" altLang="ko-KR" sz="1100" dirty="0" smtClean="0">
                <a:latin typeface="+mj-ea"/>
                <a:ea typeface="+mj-ea"/>
              </a:rPr>
              <a:t>: </a:t>
            </a:r>
            <a:r>
              <a:rPr lang="ko-KR" altLang="en-US" sz="1100" dirty="0" smtClean="0">
                <a:latin typeface="+mj-ea"/>
                <a:ea typeface="+mj-ea"/>
              </a:rPr>
              <a:t>서울특별시 마포구 </a:t>
            </a:r>
            <a:r>
              <a:rPr lang="ko-KR" altLang="en-US" sz="1100" dirty="0" err="1" smtClean="0">
                <a:latin typeface="+mj-ea"/>
                <a:ea typeface="+mj-ea"/>
              </a:rPr>
              <a:t>만리재로</a:t>
            </a:r>
            <a:r>
              <a:rPr lang="ko-KR" altLang="en-US" sz="1100" dirty="0" smtClean="0">
                <a:latin typeface="+mj-ea"/>
                <a:ea typeface="+mj-ea"/>
              </a:rPr>
              <a:t> </a:t>
            </a:r>
            <a:r>
              <a:rPr lang="en-US" altLang="ko-KR" sz="1100" dirty="0" smtClean="0">
                <a:latin typeface="+mj-ea"/>
                <a:ea typeface="+mj-ea"/>
              </a:rPr>
              <a:t>14(</a:t>
            </a:r>
            <a:r>
              <a:rPr lang="ko-KR" altLang="en-US" sz="1100" dirty="0" smtClean="0">
                <a:latin typeface="+mj-ea"/>
                <a:ea typeface="+mj-ea"/>
              </a:rPr>
              <a:t>공덕동 </a:t>
            </a:r>
            <a:r>
              <a:rPr lang="en-US" altLang="ko-KR" sz="1100" dirty="0" smtClean="0">
                <a:latin typeface="+mj-ea"/>
                <a:ea typeface="+mj-ea"/>
              </a:rPr>
              <a:t>456</a:t>
            </a:r>
            <a:r>
              <a:rPr lang="ko-KR" altLang="en-US" sz="1100" dirty="0" smtClean="0">
                <a:latin typeface="+mj-ea"/>
                <a:ea typeface="+mj-ea"/>
              </a:rPr>
              <a:t>번지</a:t>
            </a:r>
            <a:r>
              <a:rPr lang="en-US" altLang="ko-KR" sz="1100" dirty="0" smtClean="0">
                <a:latin typeface="+mj-ea"/>
                <a:ea typeface="+mj-ea"/>
              </a:rPr>
              <a:t>) </a:t>
            </a:r>
            <a:r>
              <a:rPr lang="ko-KR" altLang="en-US" sz="1100" dirty="0" smtClean="0">
                <a:latin typeface="+mj-ea"/>
                <a:ea typeface="+mj-ea"/>
              </a:rPr>
              <a:t>한국사회복지회관 르네상스타워 </a:t>
            </a:r>
            <a:r>
              <a:rPr lang="en-US" altLang="ko-KR" sz="1100" dirty="0" smtClean="0">
                <a:latin typeface="+mj-ea"/>
                <a:ea typeface="+mj-ea"/>
              </a:rPr>
              <a:t>6</a:t>
            </a:r>
            <a:r>
              <a:rPr lang="ko-KR" altLang="en-US" sz="1100" dirty="0" smtClean="0">
                <a:latin typeface="+mj-ea"/>
                <a:ea typeface="+mj-ea"/>
              </a:rPr>
              <a:t>층</a:t>
            </a:r>
            <a:r>
              <a:rPr lang="en-US" altLang="ko-KR" sz="1100" dirty="0">
                <a:latin typeface="+mj-ea"/>
                <a:ea typeface="+mj-ea"/>
              </a:rPr>
              <a:t> </a:t>
            </a:r>
            <a:r>
              <a:rPr lang="en-US" altLang="ko-KR" sz="1100" dirty="0" smtClean="0">
                <a:latin typeface="+mj-ea"/>
                <a:ea typeface="+mj-ea"/>
              </a:rPr>
              <a:t>(</a:t>
            </a:r>
            <a:r>
              <a:rPr lang="ko-KR" altLang="en-US" sz="1100" dirty="0" err="1" smtClean="0">
                <a:latin typeface="+mj-ea"/>
                <a:ea typeface="+mj-ea"/>
              </a:rPr>
              <a:t>공덕역</a:t>
            </a:r>
            <a:r>
              <a:rPr lang="ko-KR" altLang="en-US" sz="1100" dirty="0" smtClean="0">
                <a:latin typeface="+mj-ea"/>
                <a:ea typeface="+mj-ea"/>
              </a:rPr>
              <a:t> </a:t>
            </a:r>
            <a:r>
              <a:rPr lang="en-US" altLang="ko-KR" sz="1100" dirty="0" smtClean="0">
                <a:latin typeface="+mj-ea"/>
                <a:ea typeface="+mj-ea"/>
              </a:rPr>
              <a:t>6</a:t>
            </a:r>
            <a:r>
              <a:rPr lang="ko-KR" altLang="en-US" sz="1100" dirty="0" err="1" smtClean="0">
                <a:latin typeface="+mj-ea"/>
                <a:ea typeface="+mj-ea"/>
              </a:rPr>
              <a:t>번출구</a:t>
            </a:r>
            <a:r>
              <a:rPr lang="ko-KR" altLang="en-US" sz="1100" dirty="0" smtClean="0">
                <a:latin typeface="+mj-ea"/>
                <a:ea typeface="+mj-ea"/>
              </a:rPr>
              <a:t> 앞</a:t>
            </a:r>
            <a:r>
              <a:rPr lang="en-US" altLang="ko-KR" sz="1100" dirty="0" smtClean="0">
                <a:latin typeface="+mj-ea"/>
                <a:ea typeface="+mj-ea"/>
              </a:rPr>
              <a:t>)) </a:t>
            </a:r>
          </a:p>
          <a:p>
            <a:pPr marR="17780" algn="just" fontAlgn="base" latinLnBrk="1">
              <a:lnSpc>
                <a:spcPct val="250000"/>
              </a:lnSpc>
            </a:pPr>
            <a:r>
              <a:rPr lang="en-US" altLang="ko-KR" sz="1200" dirty="0" smtClean="0">
                <a:latin typeface="+mj-ea"/>
                <a:ea typeface="+mj-ea"/>
              </a:rPr>
              <a:t>   ‧ (</a:t>
            </a:r>
            <a:r>
              <a:rPr lang="ko-KR" altLang="en-US" sz="1200" dirty="0" smtClean="0">
                <a:latin typeface="+mj-ea"/>
                <a:ea typeface="+mj-ea"/>
              </a:rPr>
              <a:t>발대식 및 사전교육</a:t>
            </a:r>
            <a:r>
              <a:rPr lang="en-US" altLang="ko-KR" sz="1200" dirty="0" smtClean="0">
                <a:latin typeface="+mj-ea"/>
                <a:ea typeface="+mj-ea"/>
              </a:rPr>
              <a:t>) </a:t>
            </a:r>
            <a:r>
              <a:rPr lang="en-US" altLang="ko-KR" sz="1200" b="1" dirty="0" smtClean="0">
                <a:solidFill>
                  <a:srgbClr val="FF0000"/>
                </a:solidFill>
                <a:latin typeface="+mj-ea"/>
                <a:ea typeface="+mj-ea"/>
              </a:rPr>
              <a:t>5</a:t>
            </a:r>
            <a:r>
              <a:rPr lang="ko-KR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월</a:t>
            </a:r>
            <a:r>
              <a:rPr lang="en-US" altLang="ko-KR" sz="1200" b="1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예정</a:t>
            </a:r>
            <a:r>
              <a:rPr lang="en-US" altLang="ko-KR" sz="1200" b="1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r>
              <a:rPr lang="en-US" altLang="ko-KR" sz="1200" dirty="0" smtClean="0">
                <a:latin typeface="+mj-ea"/>
                <a:ea typeface="+mj-ea"/>
              </a:rPr>
              <a:t>, </a:t>
            </a:r>
            <a:r>
              <a:rPr lang="ko-KR" altLang="en-US" sz="1200" b="1" dirty="0" smtClean="0">
                <a:latin typeface="+mj-ea"/>
                <a:ea typeface="+mj-ea"/>
              </a:rPr>
              <a:t>동아리당 </a:t>
            </a:r>
            <a:r>
              <a:rPr lang="en-US" altLang="ko-KR" sz="1200" b="1" dirty="0" smtClean="0">
                <a:latin typeface="+mj-ea"/>
                <a:ea typeface="+mj-ea"/>
              </a:rPr>
              <a:t>3</a:t>
            </a:r>
            <a:r>
              <a:rPr lang="ko-KR" altLang="en-US" sz="1200" b="1" dirty="0" smtClean="0">
                <a:latin typeface="+mj-ea"/>
                <a:ea typeface="+mj-ea"/>
              </a:rPr>
              <a:t>명</a:t>
            </a:r>
            <a:r>
              <a:rPr lang="en-US" altLang="ko-KR" sz="1200" b="1" dirty="0" smtClean="0">
                <a:latin typeface="+mj-ea"/>
                <a:ea typeface="+mj-ea"/>
              </a:rPr>
              <a:t>(</a:t>
            </a:r>
            <a:r>
              <a:rPr lang="ko-KR" altLang="en-US" sz="1200" b="1" dirty="0" smtClean="0">
                <a:latin typeface="+mj-ea"/>
                <a:ea typeface="+mj-ea"/>
              </a:rPr>
              <a:t>대표 포함</a:t>
            </a:r>
            <a:r>
              <a:rPr lang="en-US" altLang="ko-KR" sz="1200" b="1" dirty="0" smtClean="0">
                <a:latin typeface="+mj-ea"/>
                <a:ea typeface="+mj-ea"/>
              </a:rPr>
              <a:t>)</a:t>
            </a:r>
            <a:r>
              <a:rPr lang="ko-KR" altLang="en-US" sz="1200" b="1" dirty="0" smtClean="0">
                <a:latin typeface="+mj-ea"/>
                <a:ea typeface="+mj-ea"/>
              </a:rPr>
              <a:t> 참석 필수 </a:t>
            </a:r>
            <a:endParaRPr lang="en-US" altLang="ko-KR" sz="1200" b="1" dirty="0" smtClean="0">
              <a:latin typeface="+mj-ea"/>
              <a:ea typeface="+mj-ea"/>
            </a:endParaRPr>
          </a:p>
          <a:p>
            <a:pPr marR="17780" algn="just" fontAlgn="base" latinLnBrk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 smtClean="0">
                <a:latin typeface="+mj-ea"/>
                <a:ea typeface="+mj-ea"/>
              </a:rPr>
              <a:t>   ‧ (</a:t>
            </a:r>
            <a:r>
              <a:rPr lang="ko-KR" altLang="en-US" sz="1200" dirty="0" err="1" smtClean="0">
                <a:latin typeface="+mj-ea"/>
                <a:ea typeface="+mj-ea"/>
              </a:rPr>
              <a:t>중간간담회</a:t>
            </a:r>
            <a:r>
              <a:rPr lang="en-US" altLang="ko-KR" sz="1200" dirty="0" smtClean="0">
                <a:latin typeface="+mj-ea"/>
                <a:ea typeface="+mj-ea"/>
              </a:rPr>
              <a:t>)</a:t>
            </a:r>
            <a:r>
              <a:rPr lang="ko-KR" altLang="en-US" sz="1200" dirty="0" smtClean="0">
                <a:latin typeface="+mj-ea"/>
                <a:ea typeface="+mj-ea"/>
              </a:rPr>
              <a:t> </a:t>
            </a:r>
            <a:r>
              <a:rPr lang="en-US" altLang="ko-KR" sz="1200" dirty="0" smtClean="0">
                <a:latin typeface="+mj-ea"/>
                <a:ea typeface="+mj-ea"/>
              </a:rPr>
              <a:t>7</a:t>
            </a:r>
            <a:r>
              <a:rPr lang="ko-KR" altLang="en-US" sz="1200" dirty="0" smtClean="0">
                <a:latin typeface="+mj-ea"/>
                <a:ea typeface="+mj-ea"/>
              </a:rPr>
              <a:t>월</a:t>
            </a:r>
            <a:r>
              <a:rPr lang="en-US" altLang="ko-KR" sz="1200" dirty="0" smtClean="0">
                <a:latin typeface="+mj-ea"/>
                <a:ea typeface="+mj-ea"/>
              </a:rPr>
              <a:t>(</a:t>
            </a:r>
            <a:r>
              <a:rPr lang="ko-KR" altLang="en-US" sz="1200" dirty="0" smtClean="0">
                <a:latin typeface="+mj-ea"/>
                <a:ea typeface="+mj-ea"/>
              </a:rPr>
              <a:t>예정</a:t>
            </a:r>
            <a:r>
              <a:rPr lang="en-US" altLang="ko-KR" sz="1200" dirty="0" smtClean="0">
                <a:latin typeface="+mj-ea"/>
                <a:ea typeface="+mj-ea"/>
              </a:rPr>
              <a:t>), </a:t>
            </a:r>
            <a:r>
              <a:rPr lang="ko-KR" altLang="en-US" sz="1200" b="1" dirty="0" smtClean="0">
                <a:latin typeface="+mj-ea"/>
                <a:ea typeface="+mj-ea"/>
              </a:rPr>
              <a:t>동아리 대표 </a:t>
            </a:r>
            <a:r>
              <a:rPr lang="en-US" altLang="ko-KR" sz="1200" b="1" dirty="0" smtClean="0">
                <a:latin typeface="+mj-ea"/>
                <a:ea typeface="+mj-ea"/>
              </a:rPr>
              <a:t>1</a:t>
            </a:r>
            <a:r>
              <a:rPr lang="ko-KR" altLang="en-US" sz="1200" b="1" dirty="0" smtClean="0">
                <a:latin typeface="+mj-ea"/>
                <a:ea typeface="+mj-ea"/>
              </a:rPr>
              <a:t>명 참석 필수</a:t>
            </a:r>
            <a:endParaRPr lang="en-US" altLang="ko-KR" sz="1200" b="1" dirty="0" smtClean="0">
              <a:latin typeface="+mj-ea"/>
              <a:ea typeface="+mj-ea"/>
            </a:endParaRPr>
          </a:p>
          <a:p>
            <a:pPr marR="127000" algn="just" fontAlgn="base" latinLnBrk="1">
              <a:lnSpc>
                <a:spcPct val="250000"/>
              </a:lnSpc>
            </a:pPr>
            <a:r>
              <a:rPr lang="en-US" altLang="ko-KR" sz="1200" dirty="0" smtClean="0">
                <a:latin typeface="+mj-ea"/>
                <a:ea typeface="+mj-ea"/>
              </a:rPr>
              <a:t>   ‧ (</a:t>
            </a:r>
            <a:r>
              <a:rPr lang="ko-KR" altLang="en-US" sz="1200" dirty="0" smtClean="0">
                <a:latin typeface="+mj-ea"/>
                <a:ea typeface="+mj-ea"/>
              </a:rPr>
              <a:t>최종사업평가회</a:t>
            </a:r>
            <a:r>
              <a:rPr lang="en-US" altLang="ko-KR" sz="1200" dirty="0" smtClean="0">
                <a:latin typeface="+mj-ea"/>
                <a:ea typeface="+mj-ea"/>
              </a:rPr>
              <a:t>)</a:t>
            </a:r>
            <a:r>
              <a:rPr lang="ko-KR" altLang="en-US" sz="1200" dirty="0" smtClean="0">
                <a:latin typeface="+mj-ea"/>
                <a:ea typeface="+mj-ea"/>
              </a:rPr>
              <a:t> </a:t>
            </a:r>
            <a:r>
              <a:rPr lang="en-US" altLang="ko-KR" sz="1200" dirty="0" smtClean="0">
                <a:latin typeface="+mj-ea"/>
                <a:ea typeface="+mj-ea"/>
              </a:rPr>
              <a:t>11</a:t>
            </a:r>
            <a:r>
              <a:rPr lang="ko-KR" altLang="en-US" sz="1200" dirty="0" smtClean="0">
                <a:latin typeface="+mj-ea"/>
                <a:ea typeface="+mj-ea"/>
              </a:rPr>
              <a:t>월</a:t>
            </a:r>
            <a:r>
              <a:rPr lang="en-US" altLang="ko-KR" sz="1200" dirty="0" smtClean="0">
                <a:latin typeface="+mj-ea"/>
                <a:ea typeface="+mj-ea"/>
              </a:rPr>
              <a:t>(</a:t>
            </a:r>
            <a:r>
              <a:rPr lang="ko-KR" altLang="en-US" sz="1200" dirty="0" smtClean="0">
                <a:latin typeface="+mj-ea"/>
                <a:ea typeface="+mj-ea"/>
              </a:rPr>
              <a:t>예정</a:t>
            </a:r>
            <a:r>
              <a:rPr lang="en-US" altLang="ko-KR" sz="1200" dirty="0" smtClean="0">
                <a:latin typeface="+mj-ea"/>
                <a:ea typeface="+mj-ea"/>
              </a:rPr>
              <a:t>), </a:t>
            </a:r>
            <a:r>
              <a:rPr lang="ko-KR" altLang="en-US" sz="1200" b="1" dirty="0" smtClean="0">
                <a:latin typeface="+mj-ea"/>
                <a:ea typeface="+mj-ea"/>
              </a:rPr>
              <a:t>동아리 대표 </a:t>
            </a:r>
            <a:r>
              <a:rPr lang="en-US" altLang="ko-KR" sz="1200" b="1" dirty="0" smtClean="0">
                <a:latin typeface="+mj-ea"/>
                <a:ea typeface="+mj-ea"/>
              </a:rPr>
              <a:t>1</a:t>
            </a:r>
            <a:r>
              <a:rPr lang="ko-KR" altLang="en-US" sz="1200" b="1" dirty="0" smtClean="0">
                <a:latin typeface="+mj-ea"/>
                <a:ea typeface="+mj-ea"/>
              </a:rPr>
              <a:t>명 참석 필수</a:t>
            </a:r>
            <a:endParaRPr lang="ko-KR" altLang="en-US" sz="1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391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84" y="3900876"/>
            <a:ext cx="1315418" cy="386888"/>
          </a:xfrm>
          <a:prstGeom prst="rect">
            <a:avLst/>
          </a:prstGeom>
        </p:spPr>
      </p:pic>
      <p:sp>
        <p:nvSpPr>
          <p:cNvPr id="2" name="액자 1">
            <a:extLst>
              <a:ext uri="{FF2B5EF4-FFF2-40B4-BE49-F238E27FC236}">
                <a16:creationId xmlns:a16="http://schemas.microsoft.com/office/drawing/2014/main" id="{86F9DEBC-5D0D-467C-B086-382F5A2FB872}"/>
              </a:ext>
            </a:extLst>
          </p:cNvPr>
          <p:cNvSpPr/>
          <p:nvPr/>
        </p:nvSpPr>
        <p:spPr>
          <a:xfrm>
            <a:off x="3024470" y="2299627"/>
            <a:ext cx="4069256" cy="2272369"/>
          </a:xfrm>
          <a:prstGeom prst="frame">
            <a:avLst>
              <a:gd name="adj1" fmla="val 352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자유형 39"/>
          <p:cNvSpPr/>
          <p:nvPr/>
        </p:nvSpPr>
        <p:spPr>
          <a:xfrm>
            <a:off x="8180686" y="6199396"/>
            <a:ext cx="1725315" cy="658604"/>
          </a:xfrm>
          <a:custGeom>
            <a:avLst/>
            <a:gdLst>
              <a:gd name="connsiteX0" fmla="*/ 1341038 w 1725315"/>
              <a:gd name="connsiteY0" fmla="*/ 0 h 658604"/>
              <a:gd name="connsiteX1" fmla="*/ 1630145 w 1725315"/>
              <a:gd name="connsiteY1" fmla="*/ 20668 h 658604"/>
              <a:gd name="connsiteX2" fmla="*/ 1725315 w 1725315"/>
              <a:gd name="connsiteY2" fmla="*/ 38022 h 658604"/>
              <a:gd name="connsiteX3" fmla="*/ 1725315 w 1725315"/>
              <a:gd name="connsiteY3" fmla="*/ 658604 h 658604"/>
              <a:gd name="connsiteX4" fmla="*/ 0 w 1725315"/>
              <a:gd name="connsiteY4" fmla="*/ 658604 h 658604"/>
              <a:gd name="connsiteX5" fmla="*/ 19243 w 1725315"/>
              <a:gd name="connsiteY5" fmla="*/ 621321 h 658604"/>
              <a:gd name="connsiteX6" fmla="*/ 1341038 w 1725315"/>
              <a:gd name="connsiteY6" fmla="*/ 0 h 65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5315" h="658604">
                <a:moveTo>
                  <a:pt x="1341038" y="0"/>
                </a:moveTo>
                <a:cubicBezTo>
                  <a:pt x="1440072" y="0"/>
                  <a:pt x="1536761" y="7117"/>
                  <a:pt x="1630145" y="20668"/>
                </a:cubicBezTo>
                <a:lnTo>
                  <a:pt x="1725315" y="38022"/>
                </a:lnTo>
                <a:lnTo>
                  <a:pt x="1725315" y="658604"/>
                </a:lnTo>
                <a:lnTo>
                  <a:pt x="0" y="658604"/>
                </a:lnTo>
                <a:lnTo>
                  <a:pt x="19243" y="621321"/>
                </a:lnTo>
                <a:cubicBezTo>
                  <a:pt x="237016" y="256197"/>
                  <a:pt x="746837" y="0"/>
                  <a:pt x="1341038" y="0"/>
                </a:cubicBezTo>
                <a:close/>
              </a:path>
            </a:pathLst>
          </a:custGeom>
          <a:solidFill>
            <a:srgbClr val="363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자유형 44"/>
          <p:cNvSpPr/>
          <p:nvPr/>
        </p:nvSpPr>
        <p:spPr>
          <a:xfrm>
            <a:off x="8598020" y="5664472"/>
            <a:ext cx="1307981" cy="1193528"/>
          </a:xfrm>
          <a:custGeom>
            <a:avLst/>
            <a:gdLst>
              <a:gd name="connsiteX0" fmla="*/ 1307981 w 1307981"/>
              <a:gd name="connsiteY0" fmla="*/ 0 h 1193528"/>
              <a:gd name="connsiteX1" fmla="*/ 1307981 w 1307981"/>
              <a:gd name="connsiteY1" fmla="*/ 1193528 h 1193528"/>
              <a:gd name="connsiteX2" fmla="*/ 23286 w 1307981"/>
              <a:gd name="connsiteY2" fmla="*/ 1193528 h 1193528"/>
              <a:gd name="connsiteX3" fmla="*/ 6516 w 1307981"/>
              <a:gd name="connsiteY3" fmla="*/ 1110362 h 1193528"/>
              <a:gd name="connsiteX4" fmla="*/ 0 w 1307981"/>
              <a:gd name="connsiteY4" fmla="*/ 1012767 h 1193528"/>
              <a:gd name="connsiteX5" fmla="*/ 1287856 w 1307981"/>
              <a:gd name="connsiteY5" fmla="*/ 721 h 11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7981" h="1193528">
                <a:moveTo>
                  <a:pt x="1307981" y="0"/>
                </a:moveTo>
                <a:lnTo>
                  <a:pt x="1307981" y="1193528"/>
                </a:lnTo>
                <a:lnTo>
                  <a:pt x="23286" y="1193528"/>
                </a:lnTo>
                <a:lnTo>
                  <a:pt x="6516" y="1110362"/>
                </a:lnTo>
                <a:cubicBezTo>
                  <a:pt x="2205" y="1078243"/>
                  <a:pt x="0" y="1045688"/>
                  <a:pt x="0" y="1012767"/>
                </a:cubicBezTo>
                <a:cubicBezTo>
                  <a:pt x="0" y="486043"/>
                  <a:pt x="564486" y="52816"/>
                  <a:pt x="1287856" y="7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 24"/>
          <p:cNvSpPr/>
          <p:nvPr/>
        </p:nvSpPr>
        <p:spPr>
          <a:xfrm rot="10800000">
            <a:off x="149274" y="0"/>
            <a:ext cx="1688059" cy="596368"/>
          </a:xfrm>
          <a:custGeom>
            <a:avLst/>
            <a:gdLst>
              <a:gd name="connsiteX0" fmla="*/ 1688059 w 1688059"/>
              <a:gd name="connsiteY0" fmla="*/ 596368 h 596368"/>
              <a:gd name="connsiteX1" fmla="*/ 0 w 1688059"/>
              <a:gd name="connsiteY1" fmla="*/ 596368 h 596368"/>
              <a:gd name="connsiteX2" fmla="*/ 76936 w 1688059"/>
              <a:gd name="connsiteY2" fmla="*/ 489793 h 596368"/>
              <a:gd name="connsiteX3" fmla="*/ 1303782 w 1688059"/>
              <a:gd name="connsiteY3" fmla="*/ 0 h 596368"/>
              <a:gd name="connsiteX4" fmla="*/ 1592889 w 1688059"/>
              <a:gd name="connsiteY4" fmla="*/ 20668 h 596368"/>
              <a:gd name="connsiteX5" fmla="*/ 1688059 w 1688059"/>
              <a:gd name="connsiteY5" fmla="*/ 38022 h 59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8059" h="596368">
                <a:moveTo>
                  <a:pt x="1688059" y="596368"/>
                </a:moveTo>
                <a:lnTo>
                  <a:pt x="0" y="596368"/>
                </a:lnTo>
                <a:lnTo>
                  <a:pt x="76936" y="489793"/>
                </a:lnTo>
                <a:cubicBezTo>
                  <a:pt x="328534" y="196151"/>
                  <a:pt x="783856" y="0"/>
                  <a:pt x="1303782" y="0"/>
                </a:cubicBezTo>
                <a:cubicBezTo>
                  <a:pt x="1402816" y="0"/>
                  <a:pt x="1499505" y="7117"/>
                  <a:pt x="1592889" y="20668"/>
                </a:cubicBezTo>
                <a:lnTo>
                  <a:pt x="1688059" y="38022"/>
                </a:lnTo>
                <a:close/>
              </a:path>
            </a:pathLst>
          </a:custGeom>
          <a:solidFill>
            <a:srgbClr val="363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자유형 48"/>
          <p:cNvSpPr/>
          <p:nvPr/>
        </p:nvSpPr>
        <p:spPr>
          <a:xfrm rot="10800000">
            <a:off x="0" y="-15581"/>
            <a:ext cx="1307981" cy="1193528"/>
          </a:xfrm>
          <a:custGeom>
            <a:avLst/>
            <a:gdLst>
              <a:gd name="connsiteX0" fmla="*/ 1307981 w 1307981"/>
              <a:gd name="connsiteY0" fmla="*/ 0 h 1193528"/>
              <a:gd name="connsiteX1" fmla="*/ 1307981 w 1307981"/>
              <a:gd name="connsiteY1" fmla="*/ 1193528 h 1193528"/>
              <a:gd name="connsiteX2" fmla="*/ 23286 w 1307981"/>
              <a:gd name="connsiteY2" fmla="*/ 1193528 h 1193528"/>
              <a:gd name="connsiteX3" fmla="*/ 6516 w 1307981"/>
              <a:gd name="connsiteY3" fmla="*/ 1110362 h 1193528"/>
              <a:gd name="connsiteX4" fmla="*/ 0 w 1307981"/>
              <a:gd name="connsiteY4" fmla="*/ 1012767 h 1193528"/>
              <a:gd name="connsiteX5" fmla="*/ 1287856 w 1307981"/>
              <a:gd name="connsiteY5" fmla="*/ 721 h 11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7981" h="1193528">
                <a:moveTo>
                  <a:pt x="1307981" y="0"/>
                </a:moveTo>
                <a:lnTo>
                  <a:pt x="1307981" y="1193528"/>
                </a:lnTo>
                <a:lnTo>
                  <a:pt x="23286" y="1193528"/>
                </a:lnTo>
                <a:lnTo>
                  <a:pt x="6516" y="1110362"/>
                </a:lnTo>
                <a:cubicBezTo>
                  <a:pt x="2205" y="1078243"/>
                  <a:pt x="0" y="1045688"/>
                  <a:pt x="0" y="1012767"/>
                </a:cubicBezTo>
                <a:cubicBezTo>
                  <a:pt x="0" y="486043"/>
                  <a:pt x="564486" y="52816"/>
                  <a:pt x="1287856" y="7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4E7FE7-2C07-4CDD-9159-7AAC15E0F304}"/>
              </a:ext>
            </a:extLst>
          </p:cNvPr>
          <p:cNvSpPr txBox="1"/>
          <p:nvPr/>
        </p:nvSpPr>
        <p:spPr>
          <a:xfrm>
            <a:off x="3411101" y="4627063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rgbClr val="717171"/>
                </a:solidFill>
                <a:latin typeface="+mj-ea"/>
                <a:ea typeface="+mj-ea"/>
              </a:rPr>
              <a:t>동아리명</a:t>
            </a:r>
            <a:r>
              <a:rPr lang="ko-KR" altLang="en-US" sz="3200" dirty="0" smtClean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rgbClr val="717171"/>
                </a:solidFill>
                <a:latin typeface="+mj-ea"/>
                <a:ea typeface="+mj-ea"/>
              </a:rPr>
              <a:t> </a:t>
            </a:r>
            <a:r>
              <a:rPr lang="en-US" altLang="ko-KR" sz="3200" dirty="0" smtClean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rgbClr val="717171"/>
                </a:solidFill>
                <a:latin typeface="+mj-ea"/>
                <a:ea typeface="+mj-ea"/>
              </a:rPr>
              <a:t>: (</a:t>
            </a:r>
            <a:r>
              <a:rPr lang="ko-KR" altLang="en-US" sz="3200" dirty="0" smtClean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rgbClr val="717171"/>
                </a:solidFill>
                <a:latin typeface="+mj-ea"/>
                <a:ea typeface="+mj-ea"/>
              </a:rPr>
              <a:t>기입</a:t>
            </a:r>
            <a:r>
              <a:rPr lang="en-US" altLang="ko-KR" sz="3200" dirty="0" smtClean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rgbClr val="717171"/>
                </a:solidFill>
                <a:latin typeface="+mj-ea"/>
                <a:ea typeface="+mj-ea"/>
              </a:rPr>
              <a:t>)</a:t>
            </a:r>
            <a:endParaRPr lang="ko-KR" altLang="en-US" sz="3200" dirty="0">
              <a:ln>
                <a:solidFill>
                  <a:schemeClr val="bg2">
                    <a:lumMod val="25000"/>
                    <a:alpha val="30000"/>
                  </a:schemeClr>
                </a:solidFill>
              </a:ln>
              <a:solidFill>
                <a:srgbClr val="717171"/>
              </a:solidFill>
              <a:latin typeface="+mj-ea"/>
              <a:ea typeface="+mj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B3AD07-4202-43D5-BAA7-148BFE5910DE}"/>
              </a:ext>
            </a:extLst>
          </p:cNvPr>
          <p:cNvSpPr txBox="1"/>
          <p:nvPr/>
        </p:nvSpPr>
        <p:spPr>
          <a:xfrm>
            <a:off x="6463961" y="88582"/>
            <a:ext cx="3380281" cy="39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ko-KR" sz="1500" b="1" dirty="0" smtClean="0">
                <a:ln>
                  <a:solidFill>
                    <a:schemeClr val="bg1">
                      <a:lumMod val="50000"/>
                      <a:alpha val="3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2020 </a:t>
            </a:r>
            <a:r>
              <a:rPr lang="ko-KR" altLang="en-US" sz="1500" b="1" dirty="0" smtClean="0">
                <a:ln>
                  <a:solidFill>
                    <a:schemeClr val="bg1">
                      <a:lumMod val="50000"/>
                      <a:alpha val="3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대학생 멘토링 동아리 지원사업</a:t>
            </a:r>
            <a:endParaRPr lang="en-US" altLang="ko-KR" sz="1500" b="1" dirty="0" smtClean="0"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B3AD07-4202-43D5-BAA7-148BFE5910DE}"/>
              </a:ext>
            </a:extLst>
          </p:cNvPr>
          <p:cNvSpPr txBox="1"/>
          <p:nvPr/>
        </p:nvSpPr>
        <p:spPr>
          <a:xfrm>
            <a:off x="3374684" y="3208279"/>
            <a:ext cx="33802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ln>
                  <a:solidFill>
                    <a:schemeClr val="bg1">
                      <a:lumMod val="50000"/>
                      <a:alpha val="30000"/>
                    </a:schemeClr>
                  </a:solidFill>
                </a:ln>
                <a:latin typeface="+mj-ea"/>
                <a:ea typeface="+mj-ea"/>
              </a:rPr>
              <a:t>멘토링 프로그램 계획서</a:t>
            </a:r>
            <a:endParaRPr lang="ko-KR" altLang="en-US" sz="2000" b="1" dirty="0">
              <a:ln>
                <a:solidFill>
                  <a:schemeClr val="bg1">
                    <a:lumMod val="50000"/>
                    <a:alpha val="30000"/>
                  </a:schemeClr>
                </a:solidFill>
              </a:ln>
              <a:latin typeface="+mj-ea"/>
              <a:ea typeface="+mj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B3AD07-4202-43D5-BAA7-148BFE5910DE}"/>
              </a:ext>
            </a:extLst>
          </p:cNvPr>
          <p:cNvSpPr txBox="1"/>
          <p:nvPr/>
        </p:nvSpPr>
        <p:spPr>
          <a:xfrm>
            <a:off x="3186964" y="2654737"/>
            <a:ext cx="3740463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ln>
                  <a:solidFill>
                    <a:schemeClr val="bg1">
                      <a:lumMod val="50000"/>
                      <a:alpha val="30000"/>
                    </a:schemeClr>
                  </a:solidFill>
                </a:ln>
                <a:latin typeface="+mj-ea"/>
                <a:ea typeface="+mj-ea"/>
              </a:rPr>
              <a:t>2020 </a:t>
            </a:r>
            <a:r>
              <a:rPr lang="ko-KR" altLang="en-US" sz="2000" b="1" dirty="0" smtClean="0">
                <a:ln>
                  <a:solidFill>
                    <a:schemeClr val="bg1">
                      <a:lumMod val="50000"/>
                      <a:alpha val="30000"/>
                    </a:schemeClr>
                  </a:solidFill>
                </a:ln>
                <a:latin typeface="+mj-ea"/>
                <a:ea typeface="+mj-ea"/>
              </a:rPr>
              <a:t>동아리야 </a:t>
            </a:r>
            <a:r>
              <a:rPr lang="ko-KR" altLang="en-US" sz="2000" b="1" dirty="0" err="1" smtClean="0">
                <a:ln>
                  <a:solidFill>
                    <a:schemeClr val="bg1">
                      <a:lumMod val="50000"/>
                      <a:alpha val="30000"/>
                    </a:schemeClr>
                  </a:solidFill>
                </a:ln>
                <a:latin typeface="+mj-ea"/>
                <a:ea typeface="+mj-ea"/>
              </a:rPr>
              <a:t>멘토링하자</a:t>
            </a:r>
            <a:r>
              <a:rPr lang="en-US" altLang="ko-KR" sz="2000" b="1" dirty="0" smtClean="0">
                <a:ln>
                  <a:solidFill>
                    <a:schemeClr val="bg1">
                      <a:lumMod val="50000"/>
                      <a:alpha val="30000"/>
                    </a:schemeClr>
                  </a:solidFill>
                </a:ln>
                <a:latin typeface="+mj-ea"/>
                <a:ea typeface="+mj-ea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581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088499" y="683988"/>
            <a:ext cx="1774334" cy="546408"/>
            <a:chOff x="4029452" y="660973"/>
            <a:chExt cx="1774334" cy="546408"/>
          </a:xfrm>
        </p:grpSpPr>
        <p:sp>
          <p:nvSpPr>
            <p:cNvPr id="11" name="직각 삼각형 10">
              <a:extLst>
                <a:ext uri="{FF2B5EF4-FFF2-40B4-BE49-F238E27FC236}">
                  <a16:creationId xmlns:a16="http://schemas.microsoft.com/office/drawing/2014/main" id="{D127FD58-7AD8-4815-AE1A-9FEF878BBA72}"/>
                </a:ext>
              </a:extLst>
            </p:cNvPr>
            <p:cNvSpPr/>
            <p:nvPr/>
          </p:nvSpPr>
          <p:spPr>
            <a:xfrm rot="10800000" flipV="1">
              <a:off x="4029452" y="660973"/>
              <a:ext cx="442688" cy="442688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ED55127-B6BC-4C01-A78C-58963F5B7E65}"/>
                </a:ext>
              </a:extLst>
            </p:cNvPr>
            <p:cNvSpPr txBox="1"/>
            <p:nvPr/>
          </p:nvSpPr>
          <p:spPr>
            <a:xfrm>
              <a:off x="4519011" y="684161"/>
              <a:ext cx="12847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latin typeface="+mj-ea"/>
                  <a:ea typeface="+mj-ea"/>
                </a:rPr>
                <a:t>INDEX</a:t>
              </a:r>
              <a:endParaRPr lang="ko-KR" altLang="en-US" sz="2800" b="1" dirty="0">
                <a:latin typeface="+mj-ea"/>
                <a:ea typeface="+mj-ea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104920" y="1877831"/>
            <a:ext cx="2140217" cy="3338129"/>
            <a:chOff x="1104920" y="1877831"/>
            <a:chExt cx="2140217" cy="333812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A4D04C5-77B0-42A5-BB73-544B87EFAE98}"/>
                </a:ext>
              </a:extLst>
            </p:cNvPr>
            <p:cNvSpPr txBox="1"/>
            <p:nvPr/>
          </p:nvSpPr>
          <p:spPr>
            <a:xfrm>
              <a:off x="2169201" y="1877831"/>
              <a:ext cx="107593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6000" b="1" dirty="0">
                  <a:solidFill>
                    <a:srgbClr val="FFC000"/>
                  </a:solidFill>
                  <a:latin typeface="+mj-ea"/>
                  <a:ea typeface="+mj-ea"/>
                </a:rPr>
                <a:t>01</a:t>
              </a:r>
              <a:endParaRPr lang="ko-KR" altLang="en-US" sz="6000" b="1" dirty="0">
                <a:solidFill>
                  <a:srgbClr val="FFC000"/>
                </a:solidFill>
                <a:latin typeface="+mj-ea"/>
                <a:ea typeface="+mj-ea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44B6076-5C02-46F5-B829-0763E1C47BD9}"/>
                </a:ext>
              </a:extLst>
            </p:cNvPr>
            <p:cNvSpPr txBox="1"/>
            <p:nvPr/>
          </p:nvSpPr>
          <p:spPr>
            <a:xfrm>
              <a:off x="1104920" y="3017955"/>
              <a:ext cx="2106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2800" b="1" dirty="0" smtClean="0">
                  <a:latin typeface="+mj-ea"/>
                  <a:ea typeface="+mj-ea"/>
                </a:rPr>
                <a:t>동아리 소개</a:t>
              </a:r>
              <a:endParaRPr lang="ko-KR" altLang="en-US" sz="2800" b="1" dirty="0">
                <a:latin typeface="+mj-ea"/>
                <a:ea typeface="+mj-ea"/>
              </a:endParaRPr>
            </a:p>
          </p:txBody>
        </p:sp>
        <p:cxnSp>
          <p:nvCxnSpPr>
            <p:cNvPr id="96" name="직선 연결선 95">
              <a:extLst>
                <a:ext uri="{FF2B5EF4-FFF2-40B4-BE49-F238E27FC236}">
                  <a16:creationId xmlns:a16="http://schemas.microsoft.com/office/drawing/2014/main" id="{933E6F3F-5015-4E33-A141-9D87E0E5266B}"/>
                </a:ext>
              </a:extLst>
            </p:cNvPr>
            <p:cNvCxnSpPr/>
            <p:nvPr/>
          </p:nvCxnSpPr>
          <p:spPr>
            <a:xfrm>
              <a:off x="1679549" y="3665635"/>
              <a:ext cx="1420075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93764C0-FE17-4FD3-8333-010B27E8C4C8}"/>
                </a:ext>
              </a:extLst>
            </p:cNvPr>
            <p:cNvSpPr txBox="1"/>
            <p:nvPr/>
          </p:nvSpPr>
          <p:spPr>
            <a:xfrm>
              <a:off x="2017787" y="3830965"/>
              <a:ext cx="114486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400" b="1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설립 </a:t>
              </a:r>
              <a:r>
                <a:rPr lang="ko-KR" altLang="en-US" sz="1400" b="1" dirty="0" smtClean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목적</a:t>
              </a:r>
              <a:endParaRPr lang="en-US" altLang="ko-KR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j-ea"/>
                <a:ea typeface="+mj-ea"/>
              </a:endParaRPr>
            </a:p>
            <a:p>
              <a:pPr algn="r">
                <a:lnSpc>
                  <a:spcPct val="150000"/>
                </a:lnSpc>
              </a:pPr>
              <a:r>
                <a:rPr lang="ko-KR" altLang="en-US" sz="1400" b="1" dirty="0" smtClean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동아리 연혁</a:t>
              </a:r>
              <a:endParaRPr lang="en-US" altLang="ko-KR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j-ea"/>
                <a:ea typeface="+mj-ea"/>
              </a:endParaRPr>
            </a:p>
            <a:p>
              <a:pPr algn="r">
                <a:lnSpc>
                  <a:spcPct val="150000"/>
                </a:lnSpc>
              </a:pPr>
              <a:r>
                <a:rPr lang="ko-KR" altLang="en-US" sz="1400" b="1" dirty="0" smtClean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조직도</a:t>
              </a:r>
              <a:endParaRPr lang="en-US" altLang="ko-KR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j-ea"/>
                <a:ea typeface="+mj-ea"/>
              </a:endParaRPr>
            </a:p>
            <a:p>
              <a:pPr algn="r">
                <a:lnSpc>
                  <a:spcPct val="150000"/>
                </a:lnSpc>
              </a:pPr>
              <a:r>
                <a:rPr lang="ko-KR" altLang="en-US" sz="1400" b="1" dirty="0" smtClean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인원 현황</a:t>
              </a:r>
              <a:endParaRPr lang="ko-KR" altLang="en-US" sz="1400" b="1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+mj-ea"/>
                <a:ea typeface="+mj-ea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776292" y="1877831"/>
            <a:ext cx="2499290" cy="3338129"/>
            <a:chOff x="3776292" y="1877831"/>
            <a:chExt cx="2499290" cy="333812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4D04C5-77B0-42A5-BB73-544B87EFAE98}"/>
                </a:ext>
              </a:extLst>
            </p:cNvPr>
            <p:cNvSpPr txBox="1"/>
            <p:nvPr/>
          </p:nvSpPr>
          <p:spPr>
            <a:xfrm>
              <a:off x="5199646" y="1877831"/>
              <a:ext cx="107593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6000" b="1" dirty="0" smtClean="0">
                  <a:solidFill>
                    <a:srgbClr val="FFC000"/>
                  </a:solidFill>
                  <a:latin typeface="+mj-ea"/>
                  <a:ea typeface="+mj-ea"/>
                </a:rPr>
                <a:t>02</a:t>
              </a:r>
              <a:endParaRPr lang="ko-KR" altLang="en-US" sz="6000" b="1" dirty="0">
                <a:solidFill>
                  <a:srgbClr val="FFC000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B69B2B08-7926-4158-A08A-A1F4C233221B}"/>
                </a:ext>
              </a:extLst>
            </p:cNvPr>
            <p:cNvSpPr/>
            <p:nvPr/>
          </p:nvSpPr>
          <p:spPr>
            <a:xfrm>
              <a:off x="5576427" y="2853402"/>
              <a:ext cx="282085" cy="35820"/>
            </a:xfrm>
            <a:prstGeom prst="rect">
              <a:avLst/>
            </a:prstGeom>
            <a:solidFill>
              <a:srgbClr val="3633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67C4"/>
                </a:solidFill>
                <a:latin typeface="+mj-ea"/>
                <a:ea typeface="+mj-ea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44B6076-5C02-46F5-B829-0763E1C47BD9}"/>
                </a:ext>
              </a:extLst>
            </p:cNvPr>
            <p:cNvSpPr txBox="1"/>
            <p:nvPr/>
          </p:nvSpPr>
          <p:spPr>
            <a:xfrm>
              <a:off x="3776292" y="3017955"/>
              <a:ext cx="24657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2800" b="1" dirty="0" smtClean="0">
                  <a:latin typeface="+mj-ea"/>
                  <a:ea typeface="+mj-ea"/>
                </a:rPr>
                <a:t>프로그램 계획</a:t>
              </a:r>
              <a:endParaRPr lang="ko-KR" altLang="en-US" sz="2800" b="1" dirty="0">
                <a:latin typeface="+mj-ea"/>
                <a:ea typeface="+mj-ea"/>
              </a:endParaRPr>
            </a:p>
          </p:txBody>
        </p: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933E6F3F-5015-4E33-A141-9D87E0E5266B}"/>
                </a:ext>
              </a:extLst>
            </p:cNvPr>
            <p:cNvCxnSpPr/>
            <p:nvPr/>
          </p:nvCxnSpPr>
          <p:spPr>
            <a:xfrm>
              <a:off x="4709994" y="3665635"/>
              <a:ext cx="1420075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3764C0-FE17-4FD3-8333-010B27E8C4C8}"/>
                </a:ext>
              </a:extLst>
            </p:cNvPr>
            <p:cNvSpPr txBox="1"/>
            <p:nvPr/>
          </p:nvSpPr>
          <p:spPr>
            <a:xfrm>
              <a:off x="4025516" y="3830965"/>
              <a:ext cx="216758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400" b="1" dirty="0" smtClean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프로그램 개요</a:t>
              </a:r>
              <a:endParaRPr lang="en-US" altLang="ko-KR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j-ea"/>
                <a:ea typeface="+mj-ea"/>
              </a:endParaRPr>
            </a:p>
            <a:p>
              <a:pPr algn="r">
                <a:lnSpc>
                  <a:spcPct val="150000"/>
                </a:lnSpc>
              </a:pPr>
              <a:r>
                <a:rPr lang="ko-KR" altLang="en-US" sz="1400" b="1" dirty="0" smtClean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프로그램 목적 및 필요성</a:t>
              </a:r>
              <a:endParaRPr lang="en-US" altLang="ko-KR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j-ea"/>
                <a:ea typeface="+mj-ea"/>
              </a:endParaRPr>
            </a:p>
            <a:p>
              <a:pPr algn="r">
                <a:lnSpc>
                  <a:spcPct val="150000"/>
                </a:lnSpc>
              </a:pPr>
              <a:r>
                <a:rPr lang="ko-KR" altLang="en-US" sz="1400" b="1" dirty="0" smtClean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프로그램 진행 내용</a:t>
              </a:r>
              <a:endParaRPr lang="en-US" altLang="ko-KR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j-ea"/>
                <a:ea typeface="+mj-ea"/>
              </a:endParaRPr>
            </a:p>
            <a:p>
              <a:pPr algn="r">
                <a:lnSpc>
                  <a:spcPct val="150000"/>
                </a:lnSpc>
              </a:pPr>
              <a:r>
                <a:rPr lang="ko-KR" altLang="en-US" sz="1400" b="1" dirty="0" smtClean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기대효과</a:t>
              </a:r>
              <a:endParaRPr lang="ko-KR" altLang="en-US" sz="1400" b="1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+mj-ea"/>
                <a:ea typeface="+mj-ea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6848414" y="1877831"/>
            <a:ext cx="1781144" cy="2691798"/>
            <a:chOff x="6848414" y="1877831"/>
            <a:chExt cx="1781144" cy="269179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A4D04C5-77B0-42A5-BB73-544B87EFAE98}"/>
                </a:ext>
              </a:extLst>
            </p:cNvPr>
            <p:cNvSpPr txBox="1"/>
            <p:nvPr/>
          </p:nvSpPr>
          <p:spPr>
            <a:xfrm>
              <a:off x="7553622" y="1877831"/>
              <a:ext cx="107593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6000" b="1" dirty="0" smtClean="0">
                  <a:solidFill>
                    <a:srgbClr val="FFC000"/>
                  </a:solidFill>
                  <a:latin typeface="+mj-ea"/>
                  <a:ea typeface="+mj-ea"/>
                </a:rPr>
                <a:t>03</a:t>
              </a:r>
              <a:endParaRPr lang="ko-KR" altLang="en-US" sz="6000" b="1" dirty="0">
                <a:solidFill>
                  <a:srgbClr val="FFC000"/>
                </a:solidFill>
                <a:latin typeface="+mj-ea"/>
                <a:ea typeface="+mj-ea"/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B69B2B08-7926-4158-A08A-A1F4C233221B}"/>
                </a:ext>
              </a:extLst>
            </p:cNvPr>
            <p:cNvSpPr/>
            <p:nvPr/>
          </p:nvSpPr>
          <p:spPr>
            <a:xfrm>
              <a:off x="7930403" y="2853402"/>
              <a:ext cx="282085" cy="35820"/>
            </a:xfrm>
            <a:prstGeom prst="rect">
              <a:avLst/>
            </a:prstGeom>
            <a:solidFill>
              <a:srgbClr val="3633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0067C4"/>
                </a:solidFill>
                <a:latin typeface="+mj-ea"/>
                <a:ea typeface="+mj-ea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4B6076-5C02-46F5-B829-0763E1C47BD9}"/>
                </a:ext>
              </a:extLst>
            </p:cNvPr>
            <p:cNvSpPr txBox="1"/>
            <p:nvPr/>
          </p:nvSpPr>
          <p:spPr>
            <a:xfrm>
              <a:off x="6848414" y="3017955"/>
              <a:ext cx="17475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2800" b="1" dirty="0" smtClean="0">
                  <a:latin typeface="+mj-ea"/>
                  <a:ea typeface="+mj-ea"/>
                </a:rPr>
                <a:t>예산 계획</a:t>
              </a:r>
              <a:endParaRPr lang="ko-KR" altLang="en-US" sz="2800" b="1" dirty="0">
                <a:latin typeface="+mj-ea"/>
                <a:ea typeface="+mj-ea"/>
              </a:endParaRPr>
            </a:p>
          </p:txBody>
        </p: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933E6F3F-5015-4E33-A141-9D87E0E5266B}"/>
                </a:ext>
              </a:extLst>
            </p:cNvPr>
            <p:cNvCxnSpPr/>
            <p:nvPr/>
          </p:nvCxnSpPr>
          <p:spPr>
            <a:xfrm>
              <a:off x="7063970" y="3665635"/>
              <a:ext cx="1420075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93764C0-FE17-4FD3-8333-010B27E8C4C8}"/>
                </a:ext>
              </a:extLst>
            </p:cNvPr>
            <p:cNvSpPr txBox="1"/>
            <p:nvPr/>
          </p:nvSpPr>
          <p:spPr>
            <a:xfrm>
              <a:off x="7043135" y="3830965"/>
              <a:ext cx="150393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400" b="1" dirty="0" smtClean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예산안</a:t>
              </a:r>
              <a:endParaRPr lang="en-US" altLang="ko-KR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j-ea"/>
                <a:ea typeface="+mj-ea"/>
              </a:endParaRPr>
            </a:p>
            <a:p>
              <a:pPr algn="r">
                <a:lnSpc>
                  <a:spcPct val="150000"/>
                </a:lnSpc>
              </a:pPr>
              <a:r>
                <a:rPr lang="ko-KR" altLang="en-US" sz="1400" b="1" dirty="0" smtClean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예산안 유의사항</a:t>
              </a:r>
              <a:endParaRPr lang="en-US" altLang="ko-KR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j-ea"/>
                <a:ea typeface="+mj-ea"/>
              </a:endParaRPr>
            </a:p>
          </p:txBody>
        </p:sp>
      </p:grpSp>
      <p:sp>
        <p:nvSpPr>
          <p:cNvPr id="57" name="직사각형 56"/>
          <p:cNvSpPr/>
          <p:nvPr/>
        </p:nvSpPr>
        <p:spPr>
          <a:xfrm>
            <a:off x="3953456" y="6240780"/>
            <a:ext cx="1999088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+mj-ea"/>
                <a:ea typeface="+mj-ea"/>
              </a:rPr>
              <a:t>예시</a:t>
            </a:r>
            <a:endParaRPr lang="ko-KR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69B2B08-7926-4158-A08A-A1F4C233221B}"/>
              </a:ext>
            </a:extLst>
          </p:cNvPr>
          <p:cNvSpPr/>
          <p:nvPr/>
        </p:nvSpPr>
        <p:spPr>
          <a:xfrm>
            <a:off x="2545981" y="2850270"/>
            <a:ext cx="282085" cy="35820"/>
          </a:xfrm>
          <a:prstGeom prst="rect">
            <a:avLst/>
          </a:prstGeom>
          <a:solidFill>
            <a:srgbClr val="363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67C4"/>
              </a:solidFill>
              <a:latin typeface="+mj-ea"/>
              <a:ea typeface="+mj-ea"/>
            </a:endParaRPr>
          </a:p>
        </p:txBody>
      </p:sp>
      <p:sp>
        <p:nvSpPr>
          <p:cNvPr id="44" name="자유형 43"/>
          <p:cNvSpPr/>
          <p:nvPr/>
        </p:nvSpPr>
        <p:spPr>
          <a:xfrm>
            <a:off x="8180686" y="6199396"/>
            <a:ext cx="1725315" cy="658604"/>
          </a:xfrm>
          <a:custGeom>
            <a:avLst/>
            <a:gdLst>
              <a:gd name="connsiteX0" fmla="*/ 1341038 w 1725315"/>
              <a:gd name="connsiteY0" fmla="*/ 0 h 658604"/>
              <a:gd name="connsiteX1" fmla="*/ 1630145 w 1725315"/>
              <a:gd name="connsiteY1" fmla="*/ 20668 h 658604"/>
              <a:gd name="connsiteX2" fmla="*/ 1725315 w 1725315"/>
              <a:gd name="connsiteY2" fmla="*/ 38022 h 658604"/>
              <a:gd name="connsiteX3" fmla="*/ 1725315 w 1725315"/>
              <a:gd name="connsiteY3" fmla="*/ 658604 h 658604"/>
              <a:gd name="connsiteX4" fmla="*/ 0 w 1725315"/>
              <a:gd name="connsiteY4" fmla="*/ 658604 h 658604"/>
              <a:gd name="connsiteX5" fmla="*/ 19243 w 1725315"/>
              <a:gd name="connsiteY5" fmla="*/ 621321 h 658604"/>
              <a:gd name="connsiteX6" fmla="*/ 1341038 w 1725315"/>
              <a:gd name="connsiteY6" fmla="*/ 0 h 65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5315" h="658604">
                <a:moveTo>
                  <a:pt x="1341038" y="0"/>
                </a:moveTo>
                <a:cubicBezTo>
                  <a:pt x="1440072" y="0"/>
                  <a:pt x="1536761" y="7117"/>
                  <a:pt x="1630145" y="20668"/>
                </a:cubicBezTo>
                <a:lnTo>
                  <a:pt x="1725315" y="38022"/>
                </a:lnTo>
                <a:lnTo>
                  <a:pt x="1725315" y="658604"/>
                </a:lnTo>
                <a:lnTo>
                  <a:pt x="0" y="658604"/>
                </a:lnTo>
                <a:lnTo>
                  <a:pt x="19243" y="621321"/>
                </a:lnTo>
                <a:cubicBezTo>
                  <a:pt x="237016" y="256197"/>
                  <a:pt x="746837" y="0"/>
                  <a:pt x="1341038" y="0"/>
                </a:cubicBezTo>
                <a:close/>
              </a:path>
            </a:pathLst>
          </a:custGeom>
          <a:solidFill>
            <a:srgbClr val="363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자유형 44"/>
          <p:cNvSpPr/>
          <p:nvPr/>
        </p:nvSpPr>
        <p:spPr>
          <a:xfrm>
            <a:off x="8598020" y="5664472"/>
            <a:ext cx="1307981" cy="1193528"/>
          </a:xfrm>
          <a:custGeom>
            <a:avLst/>
            <a:gdLst>
              <a:gd name="connsiteX0" fmla="*/ 1307981 w 1307981"/>
              <a:gd name="connsiteY0" fmla="*/ 0 h 1193528"/>
              <a:gd name="connsiteX1" fmla="*/ 1307981 w 1307981"/>
              <a:gd name="connsiteY1" fmla="*/ 1193528 h 1193528"/>
              <a:gd name="connsiteX2" fmla="*/ 23286 w 1307981"/>
              <a:gd name="connsiteY2" fmla="*/ 1193528 h 1193528"/>
              <a:gd name="connsiteX3" fmla="*/ 6516 w 1307981"/>
              <a:gd name="connsiteY3" fmla="*/ 1110362 h 1193528"/>
              <a:gd name="connsiteX4" fmla="*/ 0 w 1307981"/>
              <a:gd name="connsiteY4" fmla="*/ 1012767 h 1193528"/>
              <a:gd name="connsiteX5" fmla="*/ 1287856 w 1307981"/>
              <a:gd name="connsiteY5" fmla="*/ 721 h 11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7981" h="1193528">
                <a:moveTo>
                  <a:pt x="1307981" y="0"/>
                </a:moveTo>
                <a:lnTo>
                  <a:pt x="1307981" y="1193528"/>
                </a:lnTo>
                <a:lnTo>
                  <a:pt x="23286" y="1193528"/>
                </a:lnTo>
                <a:lnTo>
                  <a:pt x="6516" y="1110362"/>
                </a:lnTo>
                <a:cubicBezTo>
                  <a:pt x="2205" y="1078243"/>
                  <a:pt x="0" y="1045688"/>
                  <a:pt x="0" y="1012767"/>
                </a:cubicBezTo>
                <a:cubicBezTo>
                  <a:pt x="0" y="486043"/>
                  <a:pt x="564486" y="52816"/>
                  <a:pt x="1287856" y="7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5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>
            <a:extLst>
              <a:ext uri="{FF2B5EF4-FFF2-40B4-BE49-F238E27FC236}">
                <a16:creationId xmlns:a16="http://schemas.microsoft.com/office/drawing/2014/main" id="{39CF397F-E8A2-4B4E-AACA-C800C7523EDE}"/>
              </a:ext>
            </a:extLst>
          </p:cNvPr>
          <p:cNvSpPr txBox="1">
            <a:spLocks/>
          </p:cNvSpPr>
          <p:nvPr/>
        </p:nvSpPr>
        <p:spPr>
          <a:xfrm>
            <a:off x="415539" y="194469"/>
            <a:ext cx="1513622" cy="350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68B1F2"/>
                </a:solidFill>
                <a:latin typeface="타이포_씨고딕 170" panose="02020503020101020101" pitchFamily="18" charset="-127"/>
                <a:ea typeface="타이포_씨고딕 170" panose="020205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1200" b="1" dirty="0" smtClean="0">
                <a:solidFill>
                  <a:srgbClr val="36333A"/>
                </a:solidFill>
                <a:latin typeface="+mj-ea"/>
                <a:ea typeface="+mj-ea"/>
                <a:cs typeface="+mn-cs"/>
              </a:rPr>
              <a:t>Ⅰ. </a:t>
            </a:r>
            <a:r>
              <a:rPr lang="ko-KR" altLang="en-US" sz="1200" b="1" dirty="0" smtClean="0">
                <a:solidFill>
                  <a:srgbClr val="36333A"/>
                </a:solidFill>
                <a:latin typeface="+mj-ea"/>
                <a:ea typeface="+mj-ea"/>
                <a:cs typeface="+mn-cs"/>
              </a:rPr>
              <a:t>동아리 소개</a:t>
            </a:r>
            <a:endParaRPr lang="en-US" sz="1200" b="1" dirty="0">
              <a:solidFill>
                <a:srgbClr val="36333A"/>
              </a:solidFill>
              <a:latin typeface="+mj-ea"/>
              <a:ea typeface="+mj-ea"/>
              <a:cs typeface="+mn-cs"/>
            </a:endParaRP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9676C954-4BDE-4C13-AA2A-E545A5DA8912}"/>
              </a:ext>
            </a:extLst>
          </p:cNvPr>
          <p:cNvCxnSpPr>
            <a:cxnSpLocks/>
          </p:cNvCxnSpPr>
          <p:nvPr/>
        </p:nvCxnSpPr>
        <p:spPr>
          <a:xfrm>
            <a:off x="415540" y="545105"/>
            <a:ext cx="904596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텍스트 개체 틀 9">
            <a:extLst>
              <a:ext uri="{FF2B5EF4-FFF2-40B4-BE49-F238E27FC236}">
                <a16:creationId xmlns:a16="http://schemas.microsoft.com/office/drawing/2014/main" id="{524603D7-66D4-4E06-837B-C6B355125398}"/>
              </a:ext>
            </a:extLst>
          </p:cNvPr>
          <p:cNvSpPr txBox="1">
            <a:spLocks/>
          </p:cNvSpPr>
          <p:nvPr/>
        </p:nvSpPr>
        <p:spPr>
          <a:xfrm>
            <a:off x="505677" y="597406"/>
            <a:ext cx="3430335" cy="295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latinLnBrk="0"/>
            <a:r>
              <a:rPr lang="en-US" altLang="ko-KR" b="1" dirty="0"/>
              <a:t>1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설립 목적 및 연혁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2455630" y="793236"/>
            <a:ext cx="5173557" cy="964729"/>
            <a:chOff x="2629556" y="1111961"/>
            <a:chExt cx="4716357" cy="964729"/>
          </a:xfrm>
        </p:grpSpPr>
        <p:sp>
          <p:nvSpPr>
            <p:cNvPr id="3" name="직사각형 2"/>
            <p:cNvSpPr/>
            <p:nvPr/>
          </p:nvSpPr>
          <p:spPr>
            <a:xfrm>
              <a:off x="2884602" y="1255027"/>
              <a:ext cx="4136797" cy="82166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2629556" y="1111961"/>
              <a:ext cx="4716357" cy="904623"/>
              <a:chOff x="2614724" y="1111961"/>
              <a:chExt cx="4716357" cy="904623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4527711" y="1111961"/>
                <a:ext cx="91941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>
                    <a:latin typeface="+mj-ea"/>
                    <a:ea typeface="+mj-ea"/>
                  </a:rPr>
                  <a:t>작성 가이드</a:t>
                </a:r>
                <a:endParaRPr lang="ko-KR" altLang="en-US" sz="1200" dirty="0">
                  <a:latin typeface="+mj-ea"/>
                  <a:ea typeface="+mj-ea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614724" y="1370253"/>
                <a:ext cx="47163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동아리의 설립 목적과 연혁을 적어주세요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.</a:t>
                </a:r>
                <a:endParaRPr lang="en-US" altLang="ko-KR" sz="1200" dirty="0">
                  <a:latin typeface="+mj-ea"/>
                  <a:ea typeface="+mj-ea"/>
                </a:endParaRPr>
              </a:p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어떤 활동들을 해 왔는지도 함께 적어주시면 좋을 것 같습니다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.</a:t>
                </a:r>
              </a:p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정해진 형식은 없으니 자유롭게 표현해주세요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.</a:t>
                </a:r>
                <a:endParaRPr lang="ko-KR" altLang="en-US" sz="1200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69" name="직사각형 68"/>
          <p:cNvSpPr/>
          <p:nvPr/>
        </p:nvSpPr>
        <p:spPr>
          <a:xfrm>
            <a:off x="3953456" y="6240780"/>
            <a:ext cx="1999088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+mj-ea"/>
                <a:ea typeface="+mj-ea"/>
              </a:rPr>
              <a:t>예시</a:t>
            </a:r>
            <a:endParaRPr lang="ko-KR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4050" y="1884899"/>
            <a:ext cx="450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u="sng" dirty="0" smtClean="0">
                <a:latin typeface="+mj-ea"/>
                <a:ea typeface="+mj-ea"/>
              </a:rPr>
              <a:t>설립 목적</a:t>
            </a:r>
            <a:endParaRPr lang="ko-KR" altLang="en-US" sz="2400" u="sng" dirty="0">
              <a:latin typeface="+mj-ea"/>
              <a:ea typeface="+mj-ea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71319" y="2473498"/>
            <a:ext cx="8534400" cy="3428257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65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오른쪽 화살표 10"/>
          <p:cNvSpPr/>
          <p:nvPr/>
        </p:nvSpPr>
        <p:spPr>
          <a:xfrm>
            <a:off x="588803" y="2097404"/>
            <a:ext cx="8728844" cy="523216"/>
          </a:xfrm>
          <a:prstGeom prst="rightArrow">
            <a:avLst>
              <a:gd name="adj1" fmla="val 50000"/>
              <a:gd name="adj2" fmla="val 20363"/>
            </a:avLst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941A50FF-8C0D-4149-AA5F-ADC0783D0575}"/>
              </a:ext>
            </a:extLst>
          </p:cNvPr>
          <p:cNvSpPr/>
          <p:nvPr/>
        </p:nvSpPr>
        <p:spPr>
          <a:xfrm>
            <a:off x="599123" y="4791248"/>
            <a:ext cx="3108531" cy="296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latinLnBrk="0">
              <a:lnSpc>
                <a:spcPct val="150000"/>
              </a:lnSpc>
            </a:pPr>
            <a:r>
              <a:rPr lang="ko-KR" altLang="en-US" sz="1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주요내용</a:t>
            </a:r>
            <a:endParaRPr lang="en-US" altLang="ko-KR" sz="1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B101A916-E34A-4E2E-B5A0-22B96871A4BA}"/>
              </a:ext>
            </a:extLst>
          </p:cNvPr>
          <p:cNvSpPr/>
          <p:nvPr/>
        </p:nvSpPr>
        <p:spPr>
          <a:xfrm>
            <a:off x="3500818" y="4796823"/>
            <a:ext cx="3108531" cy="294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주요내용</a:t>
            </a:r>
            <a:endParaRPr lang="en-US" altLang="ko-KR" sz="1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39CF397F-E8A2-4B4E-AACA-C800C7523EDE}"/>
              </a:ext>
            </a:extLst>
          </p:cNvPr>
          <p:cNvSpPr txBox="1">
            <a:spLocks/>
          </p:cNvSpPr>
          <p:nvPr/>
        </p:nvSpPr>
        <p:spPr>
          <a:xfrm>
            <a:off x="415539" y="194469"/>
            <a:ext cx="1513954" cy="350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68B1F2"/>
                </a:solidFill>
                <a:latin typeface="타이포_씨고딕 170" panose="02020503020101020101" pitchFamily="18" charset="-127"/>
                <a:ea typeface="타이포_씨고딕 170" panose="020205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1200" b="1" dirty="0" smtClean="0">
                <a:solidFill>
                  <a:srgbClr val="36333A"/>
                </a:solidFill>
                <a:latin typeface="+mj-ea"/>
                <a:ea typeface="+mj-ea"/>
                <a:cs typeface="+mn-cs"/>
              </a:rPr>
              <a:t>Ⅰ. </a:t>
            </a:r>
            <a:r>
              <a:rPr lang="ko-KR" altLang="en-US" sz="1200" b="1" dirty="0" smtClean="0">
                <a:solidFill>
                  <a:srgbClr val="36333A"/>
                </a:solidFill>
                <a:latin typeface="+mj-ea"/>
                <a:ea typeface="+mj-ea"/>
                <a:cs typeface="+mn-cs"/>
              </a:rPr>
              <a:t>동아리 소개</a:t>
            </a:r>
            <a:endParaRPr lang="en-US" sz="1200" b="1" dirty="0">
              <a:solidFill>
                <a:srgbClr val="36333A"/>
              </a:solidFill>
              <a:latin typeface="+mj-ea"/>
              <a:ea typeface="+mj-ea"/>
              <a:cs typeface="+mn-cs"/>
            </a:endParaRP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9676C954-4BDE-4C13-AA2A-E545A5DA8912}"/>
              </a:ext>
            </a:extLst>
          </p:cNvPr>
          <p:cNvCxnSpPr>
            <a:cxnSpLocks/>
          </p:cNvCxnSpPr>
          <p:nvPr/>
        </p:nvCxnSpPr>
        <p:spPr>
          <a:xfrm>
            <a:off x="415540" y="545105"/>
            <a:ext cx="904596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텍스트 개체 틀 9">
            <a:extLst>
              <a:ext uri="{FF2B5EF4-FFF2-40B4-BE49-F238E27FC236}">
                <a16:creationId xmlns:a16="http://schemas.microsoft.com/office/drawing/2014/main" id="{524603D7-66D4-4E06-837B-C6B355125398}"/>
              </a:ext>
            </a:extLst>
          </p:cNvPr>
          <p:cNvSpPr txBox="1">
            <a:spLocks/>
          </p:cNvSpPr>
          <p:nvPr/>
        </p:nvSpPr>
        <p:spPr>
          <a:xfrm>
            <a:off x="505677" y="597406"/>
            <a:ext cx="3430335" cy="295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latinLnBrk="0"/>
            <a:r>
              <a:rPr lang="en-US" altLang="ko-KR" b="1" dirty="0"/>
              <a:t>1. </a:t>
            </a:r>
            <a:r>
              <a:rPr lang="ko-KR" altLang="en-US" b="1" dirty="0" smtClean="0"/>
              <a:t>설립 목적 및 연혁</a:t>
            </a:r>
            <a:endParaRPr lang="ko-KR" altLang="en-US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C1D1850B-4950-4059-ADCC-FAC5557AC477}"/>
              </a:ext>
            </a:extLst>
          </p:cNvPr>
          <p:cNvCxnSpPr/>
          <p:nvPr/>
        </p:nvCxnSpPr>
        <p:spPr>
          <a:xfrm>
            <a:off x="599123" y="2350559"/>
            <a:ext cx="864235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49BE630-434D-4597-BF9B-FA508DB92CC8}"/>
              </a:ext>
            </a:extLst>
          </p:cNvPr>
          <p:cNvSpPr txBox="1"/>
          <p:nvPr/>
        </p:nvSpPr>
        <p:spPr>
          <a:xfrm>
            <a:off x="3630087" y="2024681"/>
            <a:ext cx="476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en-US" altLang="ko-KR" sz="900" spc="-50" dirty="0" smtClean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+mj-ea"/>
                <a:ea typeface="+mj-ea"/>
              </a:rPr>
              <a:t>2018</a:t>
            </a:r>
            <a:endParaRPr lang="ko-KR" altLang="en-US" sz="900" spc="-50" dirty="0">
              <a:ln>
                <a:solidFill>
                  <a:prstClr val="black">
                    <a:alpha val="30000"/>
                  </a:prstClr>
                </a:solidFill>
              </a:ln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17E0C2-CAB8-4BE4-BADD-519B795363FD}"/>
              </a:ext>
            </a:extLst>
          </p:cNvPr>
          <p:cNvSpPr txBox="1"/>
          <p:nvPr/>
        </p:nvSpPr>
        <p:spPr>
          <a:xfrm>
            <a:off x="1452608" y="2023164"/>
            <a:ext cx="476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en-US" altLang="ko-KR" sz="900" spc="-50" dirty="0" smtClean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+mj-ea"/>
                <a:ea typeface="+mj-ea"/>
              </a:rPr>
              <a:t>2017</a:t>
            </a:r>
            <a:endParaRPr lang="ko-KR" altLang="en-US" sz="900" spc="-50" dirty="0">
              <a:ln>
                <a:solidFill>
                  <a:prstClr val="black">
                    <a:alpha val="30000"/>
                  </a:prstClr>
                </a:solidFill>
              </a:ln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6B765C-D3CD-40C6-8B77-06D9B831AA9C}"/>
              </a:ext>
            </a:extLst>
          </p:cNvPr>
          <p:cNvSpPr txBox="1"/>
          <p:nvPr/>
        </p:nvSpPr>
        <p:spPr>
          <a:xfrm>
            <a:off x="5625767" y="2023982"/>
            <a:ext cx="8074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latinLnBrk="0"/>
            <a:r>
              <a:rPr lang="en-US" altLang="ko-KR" sz="900" spc="-50" dirty="0" smtClean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+mj-ea"/>
                <a:ea typeface="+mj-ea"/>
              </a:rPr>
              <a:t>2019</a:t>
            </a:r>
            <a:endParaRPr lang="ko-KR" altLang="en-US" sz="900" spc="-50" dirty="0">
              <a:ln>
                <a:solidFill>
                  <a:prstClr val="black">
                    <a:alpha val="30000"/>
                  </a:prstClr>
                </a:solidFill>
              </a:ln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0CF8DF-B4E4-4767-B287-2C9613274F40}"/>
              </a:ext>
            </a:extLst>
          </p:cNvPr>
          <p:cNvSpPr txBox="1"/>
          <p:nvPr/>
        </p:nvSpPr>
        <p:spPr>
          <a:xfrm>
            <a:off x="7818497" y="2023863"/>
            <a:ext cx="476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en-US" altLang="ko-KR" sz="900" spc="-50" dirty="0" smtClean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+mj-ea"/>
                <a:ea typeface="+mj-ea"/>
              </a:rPr>
              <a:t>2020</a:t>
            </a:r>
            <a:endParaRPr lang="ko-KR" altLang="en-US" sz="900" spc="-50" dirty="0">
              <a:ln>
                <a:solidFill>
                  <a:prstClr val="black">
                    <a:alpha val="30000"/>
                  </a:prstClr>
                </a:solidFill>
              </a:ln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89168249-55A6-4E71-9F4E-A4E6FDDD951A}"/>
              </a:ext>
            </a:extLst>
          </p:cNvPr>
          <p:cNvSpPr/>
          <p:nvPr/>
        </p:nvSpPr>
        <p:spPr>
          <a:xfrm>
            <a:off x="1586147" y="2266792"/>
            <a:ext cx="209808" cy="20980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8E802E03-34E8-45EE-BEEB-E7750CF7F70A}"/>
              </a:ext>
            </a:extLst>
          </p:cNvPr>
          <p:cNvSpPr/>
          <p:nvPr/>
        </p:nvSpPr>
        <p:spPr>
          <a:xfrm>
            <a:off x="3760402" y="2265488"/>
            <a:ext cx="209808" cy="20980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8" name="타원 77">
            <a:extLst>
              <a:ext uri="{FF2B5EF4-FFF2-40B4-BE49-F238E27FC236}">
                <a16:creationId xmlns:a16="http://schemas.microsoft.com/office/drawing/2014/main" id="{CE1581DF-AFA5-4A9E-BE61-774CC8BD211B}"/>
              </a:ext>
            </a:extLst>
          </p:cNvPr>
          <p:cNvSpPr/>
          <p:nvPr/>
        </p:nvSpPr>
        <p:spPr>
          <a:xfrm>
            <a:off x="5934657" y="2264670"/>
            <a:ext cx="209808" cy="20980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3" name="타원 82">
            <a:extLst>
              <a:ext uri="{FF2B5EF4-FFF2-40B4-BE49-F238E27FC236}">
                <a16:creationId xmlns:a16="http://schemas.microsoft.com/office/drawing/2014/main" id="{11F2AE19-FECE-4CC5-8437-F39D17A1CD48}"/>
              </a:ext>
            </a:extLst>
          </p:cNvPr>
          <p:cNvSpPr/>
          <p:nvPr/>
        </p:nvSpPr>
        <p:spPr>
          <a:xfrm>
            <a:off x="7952036" y="2264670"/>
            <a:ext cx="209808" cy="20980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51298" y="3297321"/>
            <a:ext cx="2186074" cy="26522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ko-KR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주요활동 </a:t>
            </a:r>
            <a:r>
              <a:rPr lang="en-US" altLang="ko-KR" sz="1400" dirty="0" smtClean="0">
                <a:solidFill>
                  <a:schemeClr val="tx1"/>
                </a:solidFill>
                <a:latin typeface="+mj-ea"/>
                <a:ea typeface="+mj-ea"/>
              </a:rPr>
              <a:t>1</a:t>
            </a:r>
          </a:p>
        </p:txBody>
      </p:sp>
      <p:sp>
        <p:nvSpPr>
          <p:cNvPr id="39" name="오른쪽 중괄호 38">
            <a:extLst>
              <a:ext uri="{FF2B5EF4-FFF2-40B4-BE49-F238E27FC236}">
                <a16:creationId xmlns:a16="http://schemas.microsoft.com/office/drawing/2014/main" id="{1A5ABFB7-11B3-4D02-965E-A8DF74EC70E3}"/>
              </a:ext>
            </a:extLst>
          </p:cNvPr>
          <p:cNvSpPr/>
          <p:nvPr/>
        </p:nvSpPr>
        <p:spPr>
          <a:xfrm rot="5400000" flipH="1" flipV="1">
            <a:off x="4781417" y="-671752"/>
            <a:ext cx="360329" cy="7112946"/>
          </a:xfrm>
          <a:prstGeom prst="rightBrace">
            <a:avLst>
              <a:gd name="adj1" fmla="val 119391"/>
              <a:gd name="adj2" fmla="val 50482"/>
            </a:avLst>
          </a:prstGeom>
          <a:ln w="12700">
            <a:solidFill>
              <a:srgbClr val="36333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latinLnBrk="0"/>
            <a:endParaRPr lang="ko-KR" altLang="en-US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2710919" y="3297320"/>
            <a:ext cx="2186074" cy="26522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ko-KR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주요활동 </a:t>
            </a:r>
            <a:r>
              <a:rPr lang="en-US" altLang="ko-KR" sz="1400" dirty="0" smtClean="0">
                <a:solidFill>
                  <a:schemeClr val="tx1"/>
                </a:solidFill>
                <a:latin typeface="+mj-ea"/>
                <a:ea typeface="+mj-ea"/>
              </a:rPr>
              <a:t>2</a:t>
            </a:r>
          </a:p>
        </p:txBody>
      </p:sp>
      <p:sp>
        <p:nvSpPr>
          <p:cNvPr id="43" name="모서리가 둥근 직사각형 42"/>
          <p:cNvSpPr/>
          <p:nvPr/>
        </p:nvSpPr>
        <p:spPr>
          <a:xfrm>
            <a:off x="5053786" y="3297320"/>
            <a:ext cx="2186074" cy="26522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ko-KR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주요활동 </a:t>
            </a:r>
            <a:r>
              <a:rPr lang="en-US" altLang="ko-KR" sz="1400" dirty="0" smtClean="0">
                <a:solidFill>
                  <a:schemeClr val="tx1"/>
                </a:solidFill>
                <a:latin typeface="+mj-ea"/>
                <a:ea typeface="+mj-ea"/>
              </a:rPr>
              <a:t>3</a:t>
            </a:r>
          </a:p>
        </p:txBody>
      </p:sp>
      <p:sp>
        <p:nvSpPr>
          <p:cNvPr id="46" name="모서리가 둥근 직사각형 45"/>
          <p:cNvSpPr/>
          <p:nvPr/>
        </p:nvSpPr>
        <p:spPr>
          <a:xfrm>
            <a:off x="7396639" y="3297320"/>
            <a:ext cx="2186074" cy="26522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ko-KR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주요활동 </a:t>
            </a:r>
            <a:r>
              <a:rPr lang="en-US" altLang="ko-KR" sz="1400" dirty="0" smtClean="0">
                <a:solidFill>
                  <a:schemeClr val="tx1"/>
                </a:solidFill>
                <a:latin typeface="+mj-ea"/>
                <a:ea typeface="+mj-ea"/>
              </a:rPr>
              <a:t>4</a:t>
            </a:r>
          </a:p>
        </p:txBody>
      </p:sp>
      <p:grpSp>
        <p:nvGrpSpPr>
          <p:cNvPr id="28" name="그룹 27"/>
          <p:cNvGrpSpPr/>
          <p:nvPr/>
        </p:nvGrpSpPr>
        <p:grpSpPr>
          <a:xfrm>
            <a:off x="2455630" y="793236"/>
            <a:ext cx="5173557" cy="964729"/>
            <a:chOff x="2629556" y="1111961"/>
            <a:chExt cx="4716357" cy="964729"/>
          </a:xfrm>
        </p:grpSpPr>
        <p:sp>
          <p:nvSpPr>
            <p:cNvPr id="29" name="직사각형 28"/>
            <p:cNvSpPr/>
            <p:nvPr/>
          </p:nvSpPr>
          <p:spPr>
            <a:xfrm>
              <a:off x="2884602" y="1255027"/>
              <a:ext cx="4136797" cy="82166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2629556" y="1111961"/>
              <a:ext cx="4716357" cy="904623"/>
              <a:chOff x="2614724" y="1111961"/>
              <a:chExt cx="4716357" cy="904623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4527711" y="1111961"/>
                <a:ext cx="91941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>
                    <a:latin typeface="+mj-ea"/>
                    <a:ea typeface="+mj-ea"/>
                  </a:rPr>
                  <a:t>작성 가이드</a:t>
                </a:r>
                <a:endParaRPr lang="ko-KR" altLang="en-US" sz="1200" dirty="0">
                  <a:latin typeface="+mj-ea"/>
                  <a:ea typeface="+mj-ea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614724" y="1370253"/>
                <a:ext cx="47163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동아리의 설립 목적과 연혁을 적어주세요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.</a:t>
                </a:r>
                <a:endParaRPr lang="en-US" altLang="ko-KR" sz="1200" dirty="0">
                  <a:latin typeface="+mj-ea"/>
                  <a:ea typeface="+mj-ea"/>
                </a:endParaRPr>
              </a:p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어떤 활동들을 해 왔는지도 함께 적어주시면 좋을 것 같습니다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.</a:t>
                </a:r>
              </a:p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정해진 형식은 없으니 자유롭게 표현해주세요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.</a:t>
                </a:r>
                <a:endParaRPr lang="ko-KR" altLang="en-US" sz="1200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3953456" y="6240780"/>
            <a:ext cx="1999088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+mj-ea"/>
                <a:ea typeface="+mj-ea"/>
              </a:rPr>
              <a:t>예시</a:t>
            </a:r>
            <a:endParaRPr lang="ko-KR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689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545448" y="1119739"/>
            <a:ext cx="4871352" cy="6680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39CF397F-E8A2-4B4E-AACA-C800C7523EDE}"/>
              </a:ext>
            </a:extLst>
          </p:cNvPr>
          <p:cNvSpPr txBox="1">
            <a:spLocks/>
          </p:cNvSpPr>
          <p:nvPr/>
        </p:nvSpPr>
        <p:spPr>
          <a:xfrm>
            <a:off x="415539" y="194469"/>
            <a:ext cx="1402110" cy="350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68B1F2"/>
                </a:solidFill>
                <a:latin typeface="타이포_씨고딕 170" panose="02020503020101020101" pitchFamily="18" charset="-127"/>
                <a:ea typeface="타이포_씨고딕 170" panose="020205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1200" b="1" dirty="0" smtClean="0">
                <a:solidFill>
                  <a:srgbClr val="36333A"/>
                </a:solidFill>
                <a:latin typeface="+mj-ea"/>
                <a:ea typeface="+mj-ea"/>
                <a:cs typeface="+mn-cs"/>
              </a:rPr>
              <a:t>Ⅰ. </a:t>
            </a:r>
            <a:r>
              <a:rPr lang="ko-KR" altLang="en-US" sz="1200" b="1" dirty="0" smtClean="0">
                <a:solidFill>
                  <a:srgbClr val="36333A"/>
                </a:solidFill>
                <a:latin typeface="+mj-ea"/>
                <a:ea typeface="+mj-ea"/>
                <a:cs typeface="+mn-cs"/>
              </a:rPr>
              <a:t>동아리 소개</a:t>
            </a:r>
            <a:endParaRPr lang="en-US" sz="1200" b="1" dirty="0">
              <a:solidFill>
                <a:srgbClr val="36333A"/>
              </a:solidFill>
              <a:latin typeface="+mj-ea"/>
              <a:ea typeface="+mj-ea"/>
              <a:cs typeface="+mn-cs"/>
            </a:endParaRP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9676C954-4BDE-4C13-AA2A-E545A5DA8912}"/>
              </a:ext>
            </a:extLst>
          </p:cNvPr>
          <p:cNvCxnSpPr>
            <a:cxnSpLocks/>
          </p:cNvCxnSpPr>
          <p:nvPr/>
        </p:nvCxnSpPr>
        <p:spPr>
          <a:xfrm>
            <a:off x="415540" y="545105"/>
            <a:ext cx="904596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텍스트 개체 틀 9">
            <a:extLst>
              <a:ext uri="{FF2B5EF4-FFF2-40B4-BE49-F238E27FC236}">
                <a16:creationId xmlns:a16="http://schemas.microsoft.com/office/drawing/2014/main" id="{524603D7-66D4-4E06-837B-C6B355125398}"/>
              </a:ext>
            </a:extLst>
          </p:cNvPr>
          <p:cNvSpPr txBox="1">
            <a:spLocks/>
          </p:cNvSpPr>
          <p:nvPr/>
        </p:nvSpPr>
        <p:spPr>
          <a:xfrm>
            <a:off x="505677" y="597406"/>
            <a:ext cx="3430335" cy="295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latinLnBrk="0"/>
            <a:r>
              <a:rPr lang="en-US" altLang="ko-KR" b="1" dirty="0" smtClean="0"/>
              <a:t>2. </a:t>
            </a:r>
            <a:r>
              <a:rPr lang="ko-KR" altLang="en-US" b="1" dirty="0" smtClean="0"/>
              <a:t>조직도 및 인원 현황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2419014" y="974058"/>
            <a:ext cx="5259254" cy="734891"/>
            <a:chOff x="2402885" y="1109348"/>
            <a:chExt cx="5259254" cy="734891"/>
          </a:xfrm>
        </p:grpSpPr>
        <p:sp>
          <p:nvSpPr>
            <p:cNvPr id="2" name="TextBox 1"/>
            <p:cNvSpPr txBox="1"/>
            <p:nvPr/>
          </p:nvSpPr>
          <p:spPr>
            <a:xfrm>
              <a:off x="4477946" y="1109348"/>
              <a:ext cx="100860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latin typeface="+mj-ea"/>
                  <a:ea typeface="+mj-ea"/>
                </a:rPr>
                <a:t>작성 가이드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402885" y="1382574"/>
              <a:ext cx="5259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동아리의 </a:t>
              </a:r>
              <a:r>
                <a:rPr lang="ko-KR" altLang="en-US" sz="1200" dirty="0" err="1" smtClean="0">
                  <a:latin typeface="+mj-ea"/>
                  <a:ea typeface="+mj-ea"/>
                </a:rPr>
                <a:t>조직도와</a:t>
              </a:r>
              <a:r>
                <a:rPr lang="ko-KR" altLang="en-US" sz="1200" dirty="0" smtClean="0">
                  <a:latin typeface="+mj-ea"/>
                  <a:ea typeface="+mj-ea"/>
                </a:rPr>
                <a:t> 총 인원 현황을 적어주시면 됩니다</a:t>
              </a:r>
              <a:r>
                <a:rPr lang="en-US" altLang="ko-KR" sz="1200" dirty="0" smtClean="0">
                  <a:latin typeface="+mj-ea"/>
                  <a:ea typeface="+mj-ea"/>
                </a:rPr>
                <a:t>.</a:t>
              </a:r>
            </a:p>
            <a:p>
              <a:pPr algn="ctr"/>
              <a:r>
                <a:rPr lang="ko-KR" altLang="en-US" sz="1200" dirty="0" err="1" smtClean="0">
                  <a:latin typeface="+mj-ea"/>
                  <a:ea typeface="+mj-ea"/>
                </a:rPr>
                <a:t>동아리마다</a:t>
              </a:r>
              <a:r>
                <a:rPr lang="ko-KR" altLang="en-US" sz="1200" dirty="0" smtClean="0">
                  <a:latin typeface="+mj-ea"/>
                  <a:ea typeface="+mj-ea"/>
                </a:rPr>
                <a:t> </a:t>
              </a:r>
              <a:r>
                <a:rPr lang="ko-KR" altLang="en-US" sz="1200" dirty="0" err="1" smtClean="0">
                  <a:latin typeface="+mj-ea"/>
                  <a:ea typeface="+mj-ea"/>
                </a:rPr>
                <a:t>조직도가</a:t>
              </a:r>
              <a:r>
                <a:rPr lang="ko-KR" altLang="en-US" sz="1200" dirty="0" smtClean="0">
                  <a:latin typeface="+mj-ea"/>
                  <a:ea typeface="+mj-ea"/>
                </a:rPr>
                <a:t> 다르니 개성을 담아 작성해주시면</a:t>
              </a:r>
              <a:r>
                <a:rPr lang="en-US" altLang="ko-KR" sz="1200" dirty="0" smtClean="0">
                  <a:latin typeface="+mj-ea"/>
                  <a:ea typeface="+mj-ea"/>
                </a:rPr>
                <a:t> </a:t>
              </a:r>
              <a:r>
                <a:rPr lang="ko-KR" altLang="en-US" sz="1200" dirty="0" smtClean="0">
                  <a:latin typeface="+mj-ea"/>
                  <a:ea typeface="+mj-ea"/>
                </a:rPr>
                <a:t>됩니다</a:t>
              </a:r>
              <a:r>
                <a:rPr lang="en-US" altLang="ko-KR" sz="1200" dirty="0" smtClean="0">
                  <a:latin typeface="+mj-ea"/>
                  <a:ea typeface="+mj-ea"/>
                </a:rPr>
                <a:t>.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</p:grpSp>
      <p:cxnSp>
        <p:nvCxnSpPr>
          <p:cNvPr id="99" name="직선 연결선 98"/>
          <p:cNvCxnSpPr>
            <a:stCxn id="69" idx="2"/>
          </p:cNvCxnSpPr>
          <p:nvPr/>
        </p:nvCxnSpPr>
        <p:spPr>
          <a:xfrm flipH="1">
            <a:off x="4954298" y="2389284"/>
            <a:ext cx="7624" cy="1914071"/>
          </a:xfrm>
          <a:prstGeom prst="line">
            <a:avLst/>
          </a:prstGeom>
          <a:ln w="12700">
            <a:solidFill>
              <a:srgbClr val="3633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직선 연결선 99"/>
          <p:cNvCxnSpPr/>
          <p:nvPr/>
        </p:nvCxnSpPr>
        <p:spPr>
          <a:xfrm>
            <a:off x="2227578" y="4321990"/>
            <a:ext cx="5540526" cy="0"/>
          </a:xfrm>
          <a:prstGeom prst="line">
            <a:avLst/>
          </a:prstGeom>
          <a:ln w="12700">
            <a:solidFill>
              <a:srgbClr val="3633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직선 연결선 100"/>
          <p:cNvCxnSpPr/>
          <p:nvPr/>
        </p:nvCxnSpPr>
        <p:spPr>
          <a:xfrm>
            <a:off x="2227578" y="4321990"/>
            <a:ext cx="0" cy="438699"/>
          </a:xfrm>
          <a:prstGeom prst="line">
            <a:avLst/>
          </a:prstGeom>
          <a:ln w="12700">
            <a:solidFill>
              <a:srgbClr val="3633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직선 연결선 101"/>
          <p:cNvCxnSpPr/>
          <p:nvPr/>
        </p:nvCxnSpPr>
        <p:spPr>
          <a:xfrm>
            <a:off x="4057742" y="4321990"/>
            <a:ext cx="0" cy="438699"/>
          </a:xfrm>
          <a:prstGeom prst="line">
            <a:avLst/>
          </a:prstGeom>
          <a:ln w="12700">
            <a:solidFill>
              <a:srgbClr val="3633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직선 연결선 102"/>
          <p:cNvCxnSpPr/>
          <p:nvPr/>
        </p:nvCxnSpPr>
        <p:spPr>
          <a:xfrm>
            <a:off x="5871115" y="4321990"/>
            <a:ext cx="0" cy="438699"/>
          </a:xfrm>
          <a:prstGeom prst="line">
            <a:avLst/>
          </a:prstGeom>
          <a:ln w="12700">
            <a:solidFill>
              <a:srgbClr val="3633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직선 연결선 103"/>
          <p:cNvCxnSpPr/>
          <p:nvPr/>
        </p:nvCxnSpPr>
        <p:spPr>
          <a:xfrm>
            <a:off x="7775820" y="4321990"/>
            <a:ext cx="0" cy="438699"/>
          </a:xfrm>
          <a:prstGeom prst="line">
            <a:avLst/>
          </a:prstGeom>
          <a:ln w="12700">
            <a:solidFill>
              <a:srgbClr val="3633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직선 연결선 104"/>
          <p:cNvCxnSpPr>
            <a:stCxn id="93" idx="3"/>
            <a:endCxn id="91" idx="1"/>
          </p:cNvCxnSpPr>
          <p:nvPr/>
        </p:nvCxnSpPr>
        <p:spPr>
          <a:xfrm flipV="1">
            <a:off x="3586949" y="3292217"/>
            <a:ext cx="2727089" cy="1"/>
          </a:xfrm>
          <a:prstGeom prst="line">
            <a:avLst/>
          </a:prstGeom>
          <a:ln w="12700">
            <a:solidFill>
              <a:srgbClr val="3633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모서리가 둥근 직사각형 68"/>
          <p:cNvSpPr/>
          <p:nvPr/>
        </p:nvSpPr>
        <p:spPr bwMode="auto">
          <a:xfrm>
            <a:off x="3988744" y="2286645"/>
            <a:ext cx="1946356" cy="386268"/>
          </a:xfrm>
          <a:prstGeom prst="roundRect">
            <a:avLst/>
          </a:prstGeom>
          <a:solidFill>
            <a:srgbClr val="FFC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defTabSz="914165" latinLnBrk="1">
              <a:defRPr/>
            </a:pPr>
            <a:r>
              <a:rPr lang="ko-KR" altLang="en-US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대표</a:t>
            </a:r>
            <a:r>
              <a:rPr lang="en-US" altLang="ko-KR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회장</a:t>
            </a:r>
            <a:r>
              <a:rPr lang="en-US" altLang="ko-KR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lang="ko-KR" altLang="en-US" sz="14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7" name="모서리가 둥근 직사각형 96"/>
          <p:cNvSpPr/>
          <p:nvPr/>
        </p:nvSpPr>
        <p:spPr bwMode="auto">
          <a:xfrm>
            <a:off x="970900" y="4753926"/>
            <a:ext cx="1545666" cy="438132"/>
          </a:xfrm>
          <a:prstGeom prst="roundRect">
            <a:avLst/>
          </a:prstGeom>
          <a:solidFill>
            <a:srgbClr val="FFC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defTabSz="914165" latinLnBrk="1">
              <a:defRPr/>
            </a:pPr>
            <a:r>
              <a:rPr lang="ko-KR" altLang="en-US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기획팀</a:t>
            </a:r>
            <a:r>
              <a:rPr lang="en-US" altLang="ko-KR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(0</a:t>
            </a:r>
            <a:r>
              <a:rPr lang="ko-KR" altLang="en-US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명</a:t>
            </a:r>
            <a:r>
              <a:rPr lang="en-US" altLang="ko-KR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lang="ko-KR" altLang="en-US" sz="14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8" name="모서리가 둥근 직사각형 40"/>
          <p:cNvSpPr>
            <a:spLocks noChangeArrowheads="1"/>
          </p:cNvSpPr>
          <p:nvPr/>
        </p:nvSpPr>
        <p:spPr bwMode="auto">
          <a:xfrm>
            <a:off x="970900" y="5249308"/>
            <a:ext cx="1545666" cy="514816"/>
          </a:xfrm>
          <a:prstGeom prst="roundRect">
            <a:avLst>
              <a:gd name="adj" fmla="val 324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lIns="91420" tIns="45710" rIns="91420" bIns="45710" anchor="ctr"/>
          <a:lstStyle/>
          <a:p>
            <a:pPr indent="-182563" defTabSz="642750" latinLnBrk="1">
              <a:lnSpc>
                <a:spcPct val="120000"/>
              </a:lnSpc>
              <a:buClr>
                <a:srgbClr val="766F6B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altLang="en-US" sz="90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+mj-ea"/>
                <a:ea typeface="+mj-ea"/>
                <a:sym typeface="NanumBarunGothicOTF" charset="0"/>
              </a:rPr>
              <a:t>동아리 봉사 기획 담당</a:t>
            </a:r>
            <a:endParaRPr lang="en-US" altLang="ko-KR" sz="900" smtClean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E7E6E6">
                  <a:lumMod val="25000"/>
                </a:srgbClr>
              </a:solidFill>
              <a:latin typeface="+mj-ea"/>
              <a:ea typeface="+mj-ea"/>
              <a:sym typeface="NanumBarunGothicOTF" charset="0"/>
            </a:endParaRPr>
          </a:p>
          <a:p>
            <a:pPr indent="-182563" defTabSz="642750" latinLnBrk="1">
              <a:lnSpc>
                <a:spcPct val="120000"/>
              </a:lnSpc>
              <a:buClr>
                <a:srgbClr val="766F6B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altLang="en-US" sz="90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+mj-ea"/>
                <a:ea typeface="+mj-ea"/>
                <a:sym typeface="NanumBarunGothicOTF" charset="0"/>
              </a:rPr>
              <a:t>동아리 문화 기획</a:t>
            </a:r>
            <a:endParaRPr lang="en-US" altLang="ko-KR" sz="9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E7E6E6">
                  <a:lumMod val="25000"/>
                </a:srgbClr>
              </a:solidFill>
              <a:latin typeface="+mj-ea"/>
              <a:ea typeface="+mj-ea"/>
              <a:sym typeface="NanumBarunGothicOTF" charset="0"/>
            </a:endParaRPr>
          </a:p>
        </p:txBody>
      </p:sp>
      <p:sp>
        <p:nvSpPr>
          <p:cNvPr id="95" name="모서리가 둥근 직사각형 94"/>
          <p:cNvSpPr/>
          <p:nvPr/>
        </p:nvSpPr>
        <p:spPr bwMode="auto">
          <a:xfrm>
            <a:off x="7389434" y="4753926"/>
            <a:ext cx="1545666" cy="438132"/>
          </a:xfrm>
          <a:prstGeom prst="roundRect">
            <a:avLst/>
          </a:prstGeom>
          <a:solidFill>
            <a:srgbClr val="FFC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defTabSz="914165" latinLnBrk="1">
              <a:defRPr/>
            </a:pPr>
            <a:r>
              <a:rPr lang="ko-KR" altLang="en-US" sz="1400" b="1" dirty="0" err="1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운영팀</a:t>
            </a:r>
            <a:r>
              <a:rPr lang="en-US" altLang="ko-KR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(0</a:t>
            </a:r>
            <a:r>
              <a:rPr lang="ko-KR" altLang="en-US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명</a:t>
            </a:r>
            <a:r>
              <a:rPr lang="en-US" altLang="ko-KR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lang="ko-KR" altLang="en-US" sz="14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6" name="모서리가 둥근 직사각형 40"/>
          <p:cNvSpPr>
            <a:spLocks noChangeArrowheads="1"/>
          </p:cNvSpPr>
          <p:nvPr/>
        </p:nvSpPr>
        <p:spPr bwMode="auto">
          <a:xfrm>
            <a:off x="7389434" y="5249308"/>
            <a:ext cx="1545666" cy="514816"/>
          </a:xfrm>
          <a:prstGeom prst="roundRect">
            <a:avLst>
              <a:gd name="adj" fmla="val 324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lIns="91420" tIns="45710" rIns="91420" bIns="45710" anchor="ctr"/>
          <a:lstStyle/>
          <a:p>
            <a:pPr indent="-182563" defTabSz="642750" latinLnBrk="1">
              <a:lnSpc>
                <a:spcPct val="120000"/>
              </a:lnSpc>
              <a:buClr>
                <a:srgbClr val="766F6B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+mj-ea"/>
                <a:ea typeface="+mj-ea"/>
                <a:sym typeface="NanumBarunGothicOTF" charset="0"/>
              </a:rPr>
              <a:t>봉사 운영</a:t>
            </a:r>
            <a:endParaRPr lang="en-US" altLang="ko-KR" sz="900" dirty="0" smtClean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E7E6E6">
                  <a:lumMod val="25000"/>
                </a:srgbClr>
              </a:solidFill>
              <a:latin typeface="+mj-ea"/>
              <a:ea typeface="+mj-ea"/>
              <a:sym typeface="NanumBarunGothicOTF" charset="0"/>
            </a:endParaRPr>
          </a:p>
          <a:p>
            <a:pPr indent="-182563" defTabSz="642750" latinLnBrk="1">
              <a:lnSpc>
                <a:spcPct val="120000"/>
              </a:lnSpc>
              <a:buClr>
                <a:srgbClr val="766F6B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+mj-ea"/>
                <a:ea typeface="+mj-ea"/>
                <a:sym typeface="NanumBarunGothicOTF" charset="0"/>
              </a:rPr>
              <a:t>프로그램 진행</a:t>
            </a:r>
            <a:endParaRPr lang="en-US" altLang="ko-KR" sz="9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E7E6E6">
                  <a:lumMod val="25000"/>
                </a:srgbClr>
              </a:solidFill>
              <a:latin typeface="+mj-ea"/>
              <a:ea typeface="+mj-ea"/>
              <a:sym typeface="NanumBarunGothicOTF" charset="0"/>
            </a:endParaRPr>
          </a:p>
        </p:txBody>
      </p:sp>
      <p:sp>
        <p:nvSpPr>
          <p:cNvPr id="93" name="모서리가 둥근 직사각형 92"/>
          <p:cNvSpPr/>
          <p:nvPr/>
        </p:nvSpPr>
        <p:spPr bwMode="auto">
          <a:xfrm>
            <a:off x="2041283" y="3073151"/>
            <a:ext cx="1545666" cy="438133"/>
          </a:xfrm>
          <a:prstGeom prst="roundRect">
            <a:avLst/>
          </a:prstGeom>
          <a:solidFill>
            <a:srgbClr val="FFC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defTabSz="914165" latinLnBrk="1">
              <a:defRPr/>
            </a:pPr>
            <a:r>
              <a:rPr lang="ko-KR" altLang="en-US" sz="14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연계 기관</a:t>
            </a:r>
            <a:endParaRPr lang="ko-KR" altLang="en-US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4" name="모서리가 둥근 직사각형 40"/>
          <p:cNvSpPr>
            <a:spLocks noChangeArrowheads="1"/>
          </p:cNvSpPr>
          <p:nvPr/>
        </p:nvSpPr>
        <p:spPr bwMode="auto">
          <a:xfrm>
            <a:off x="2041283" y="3561285"/>
            <a:ext cx="1545666" cy="406937"/>
          </a:xfrm>
          <a:prstGeom prst="roundRect">
            <a:avLst>
              <a:gd name="adj" fmla="val 324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lIns="91420" tIns="45710" rIns="91420" bIns="45710" anchor="ctr"/>
          <a:lstStyle/>
          <a:p>
            <a:pPr indent="-182563" defTabSz="642750" latinLnBrk="1">
              <a:lnSpc>
                <a:spcPct val="120000"/>
              </a:lnSpc>
              <a:buClr>
                <a:srgbClr val="766F6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ko-KR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+mj-ea"/>
                <a:ea typeface="+mj-ea"/>
                <a:sym typeface="NanumBarunGothicOTF" charset="0"/>
              </a:rPr>
              <a:t>000</a:t>
            </a:r>
            <a:r>
              <a:rPr lang="ko-KR" altLang="en-US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+mj-ea"/>
                <a:ea typeface="+mj-ea"/>
                <a:sym typeface="NanumBarunGothicOTF" charset="0"/>
              </a:rPr>
              <a:t>복지관 </a:t>
            </a:r>
            <a:r>
              <a:rPr lang="en-US" altLang="ko-KR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+mj-ea"/>
                <a:ea typeface="+mj-ea"/>
                <a:sym typeface="NanumBarunGothicOTF" charset="0"/>
              </a:rPr>
              <a:t>000</a:t>
            </a:r>
            <a:r>
              <a:rPr lang="ko-KR" altLang="en-US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+mj-ea"/>
                <a:ea typeface="+mj-ea"/>
                <a:sym typeface="NanumBarunGothicOTF" charset="0"/>
              </a:rPr>
              <a:t>담당자</a:t>
            </a:r>
            <a:endParaRPr lang="en-US" altLang="ko-KR" sz="9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E7E6E6">
                  <a:lumMod val="25000"/>
                </a:srgbClr>
              </a:solidFill>
              <a:latin typeface="+mj-ea"/>
              <a:ea typeface="+mj-ea"/>
              <a:sym typeface="NanumBarunGothicOTF" charset="0"/>
            </a:endParaRPr>
          </a:p>
        </p:txBody>
      </p:sp>
      <p:sp>
        <p:nvSpPr>
          <p:cNvPr id="91" name="모서리가 둥근 직사각형 90"/>
          <p:cNvSpPr/>
          <p:nvPr/>
        </p:nvSpPr>
        <p:spPr bwMode="auto">
          <a:xfrm>
            <a:off x="6314038" y="3073151"/>
            <a:ext cx="1545666" cy="4381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defTabSz="914165" latinLnBrk="1">
              <a:defRPr/>
            </a:pPr>
            <a:r>
              <a:rPr lang="ko-KR" altLang="en-US" sz="14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지도교수</a:t>
            </a:r>
            <a:endParaRPr lang="ko-KR" altLang="en-US" sz="14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2" name="모서리가 둥근 직사각형 40"/>
          <p:cNvSpPr>
            <a:spLocks noChangeArrowheads="1"/>
          </p:cNvSpPr>
          <p:nvPr/>
        </p:nvSpPr>
        <p:spPr bwMode="auto">
          <a:xfrm>
            <a:off x="6314038" y="3561285"/>
            <a:ext cx="1545666" cy="406937"/>
          </a:xfrm>
          <a:prstGeom prst="roundRect">
            <a:avLst>
              <a:gd name="adj" fmla="val 324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lIns="91420" tIns="45710" rIns="91420" bIns="45710" anchor="ctr"/>
          <a:lstStyle/>
          <a:p>
            <a:pPr indent="-182563" defTabSz="642750" latinLnBrk="1">
              <a:lnSpc>
                <a:spcPct val="120000"/>
              </a:lnSpc>
              <a:buClr>
                <a:srgbClr val="766F6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ko-KR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+mj-ea"/>
                <a:ea typeface="+mj-ea"/>
                <a:sym typeface="NanumBarunGothicOTF" charset="0"/>
              </a:rPr>
              <a:t>00</a:t>
            </a:r>
            <a:r>
              <a:rPr lang="ko-KR" altLang="en-US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+mj-ea"/>
                <a:ea typeface="+mj-ea"/>
                <a:sym typeface="NanumBarunGothicOTF" charset="0"/>
              </a:rPr>
              <a:t>학교 </a:t>
            </a:r>
            <a:r>
              <a:rPr lang="en-US" altLang="ko-KR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+mj-ea"/>
                <a:ea typeface="+mj-ea"/>
                <a:sym typeface="NanumBarunGothicOTF" charset="0"/>
              </a:rPr>
              <a:t>00</a:t>
            </a:r>
            <a:r>
              <a:rPr lang="ko-KR" altLang="en-US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+mj-ea"/>
                <a:ea typeface="+mj-ea"/>
                <a:sym typeface="NanumBarunGothicOTF" charset="0"/>
              </a:rPr>
              <a:t>학과 </a:t>
            </a:r>
            <a:r>
              <a:rPr lang="en-US" altLang="ko-KR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+mj-ea"/>
                <a:ea typeface="+mj-ea"/>
                <a:sym typeface="NanumBarunGothicOTF" charset="0"/>
              </a:rPr>
              <a:t>00</a:t>
            </a:r>
            <a:r>
              <a:rPr lang="ko-KR" altLang="en-US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+mj-ea"/>
                <a:ea typeface="+mj-ea"/>
                <a:sym typeface="NanumBarunGothicOTF" charset="0"/>
              </a:rPr>
              <a:t>교수님</a:t>
            </a:r>
            <a:endParaRPr lang="ko-KR" altLang="en-US" sz="9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E7E6E6">
                  <a:lumMod val="25000"/>
                </a:srgbClr>
              </a:solidFill>
              <a:latin typeface="+mj-ea"/>
              <a:ea typeface="+mj-ea"/>
              <a:sym typeface="NanumBarunGothicOTF" charset="0"/>
            </a:endParaRPr>
          </a:p>
        </p:txBody>
      </p:sp>
      <p:sp>
        <p:nvSpPr>
          <p:cNvPr id="89" name="모서리가 둥근 직사각형 88"/>
          <p:cNvSpPr/>
          <p:nvPr/>
        </p:nvSpPr>
        <p:spPr bwMode="auto">
          <a:xfrm>
            <a:off x="3110411" y="4753926"/>
            <a:ext cx="1545666" cy="438132"/>
          </a:xfrm>
          <a:prstGeom prst="roundRect">
            <a:avLst/>
          </a:prstGeom>
          <a:solidFill>
            <a:srgbClr val="FFC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defTabSz="914165" latinLnBrk="1">
              <a:defRPr/>
            </a:pPr>
            <a:r>
              <a:rPr lang="ko-KR" altLang="en-US" sz="1400" b="1" dirty="0" err="1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홍보팀</a:t>
            </a:r>
            <a:r>
              <a:rPr lang="en-US" altLang="ko-KR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(0</a:t>
            </a:r>
            <a:r>
              <a:rPr lang="ko-KR" altLang="en-US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명</a:t>
            </a:r>
            <a:r>
              <a:rPr lang="en-US" altLang="ko-KR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lang="ko-KR" altLang="en-US" sz="14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0" name="모서리가 둥근 직사각형 40"/>
          <p:cNvSpPr>
            <a:spLocks noChangeArrowheads="1"/>
          </p:cNvSpPr>
          <p:nvPr/>
        </p:nvSpPr>
        <p:spPr bwMode="auto">
          <a:xfrm>
            <a:off x="3110411" y="5249308"/>
            <a:ext cx="1545666" cy="514816"/>
          </a:xfrm>
          <a:prstGeom prst="roundRect">
            <a:avLst>
              <a:gd name="adj" fmla="val 324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lIns="91420" tIns="45710" rIns="91420" bIns="45710" anchor="ctr"/>
          <a:lstStyle/>
          <a:p>
            <a:pPr indent="-182563" defTabSz="642750" latinLnBrk="1">
              <a:lnSpc>
                <a:spcPct val="120000"/>
              </a:lnSpc>
              <a:buClr>
                <a:srgbClr val="766F6B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altLang="en-US" sz="90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+mj-ea"/>
                <a:ea typeface="+mj-ea"/>
                <a:sym typeface="NanumBarunGothicOTF" charset="0"/>
              </a:rPr>
              <a:t>동아리 </a:t>
            </a:r>
            <a:r>
              <a:rPr lang="en-US" altLang="ko-KR" sz="90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+mj-ea"/>
                <a:ea typeface="+mj-ea"/>
                <a:sym typeface="NanumBarunGothicOTF" charset="0"/>
              </a:rPr>
              <a:t>SNS </a:t>
            </a:r>
            <a:r>
              <a:rPr lang="ko-KR" altLang="en-US" sz="90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+mj-ea"/>
                <a:ea typeface="+mj-ea"/>
                <a:sym typeface="NanumBarunGothicOTF" charset="0"/>
              </a:rPr>
              <a:t>홍보</a:t>
            </a:r>
            <a:endParaRPr lang="en-US" altLang="ko-KR" sz="900" smtClean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E7E6E6">
                  <a:lumMod val="25000"/>
                </a:srgbClr>
              </a:solidFill>
              <a:latin typeface="+mj-ea"/>
              <a:ea typeface="+mj-ea"/>
              <a:sym typeface="NanumBarunGothicOTF" charset="0"/>
            </a:endParaRPr>
          </a:p>
          <a:p>
            <a:pPr indent="-182563" defTabSz="642750" latinLnBrk="1">
              <a:lnSpc>
                <a:spcPct val="120000"/>
              </a:lnSpc>
              <a:buClr>
                <a:srgbClr val="766F6B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altLang="en-US" sz="90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+mj-ea"/>
                <a:ea typeface="+mj-ea"/>
                <a:sym typeface="NanumBarunGothicOTF" charset="0"/>
              </a:rPr>
              <a:t>신규 회원 모집</a:t>
            </a:r>
            <a:endParaRPr lang="ko-KR" altLang="en-US" sz="9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E7E6E6">
                  <a:lumMod val="25000"/>
                </a:srgbClr>
              </a:solidFill>
              <a:latin typeface="+mj-ea"/>
              <a:ea typeface="+mj-ea"/>
              <a:sym typeface="NanumBarunGothicOTF" charset="0"/>
            </a:endParaRPr>
          </a:p>
        </p:txBody>
      </p:sp>
      <p:sp>
        <p:nvSpPr>
          <p:cNvPr id="87" name="모서리가 둥근 직사각형 86"/>
          <p:cNvSpPr/>
          <p:nvPr/>
        </p:nvSpPr>
        <p:spPr bwMode="auto">
          <a:xfrm>
            <a:off x="5249922" y="4753924"/>
            <a:ext cx="1545666" cy="438132"/>
          </a:xfrm>
          <a:prstGeom prst="roundRect">
            <a:avLst/>
          </a:prstGeom>
          <a:solidFill>
            <a:srgbClr val="FFC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defTabSz="914165" latinLnBrk="1">
              <a:defRPr/>
            </a:pPr>
            <a:r>
              <a:rPr lang="ko-KR" altLang="en-US" sz="1400" b="1" dirty="0" err="1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회계팀</a:t>
            </a:r>
            <a:r>
              <a:rPr lang="en-US" altLang="ko-KR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(0</a:t>
            </a:r>
            <a:r>
              <a:rPr lang="ko-KR" altLang="en-US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명</a:t>
            </a:r>
            <a:r>
              <a:rPr lang="en-US" altLang="ko-KR" sz="1400" b="1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lang="ko-KR" altLang="en-US" sz="1400" b="1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8" name="모서리가 둥근 직사각형 40"/>
          <p:cNvSpPr>
            <a:spLocks noChangeArrowheads="1"/>
          </p:cNvSpPr>
          <p:nvPr/>
        </p:nvSpPr>
        <p:spPr bwMode="auto">
          <a:xfrm>
            <a:off x="5249922" y="5249306"/>
            <a:ext cx="1545666" cy="514816"/>
          </a:xfrm>
          <a:prstGeom prst="roundRect">
            <a:avLst>
              <a:gd name="adj" fmla="val 324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lIns="91420" tIns="45710" rIns="91420" bIns="45710" anchor="ctr"/>
          <a:lstStyle/>
          <a:p>
            <a:pPr indent="-182563" defTabSz="642750" latinLnBrk="1">
              <a:lnSpc>
                <a:spcPct val="120000"/>
              </a:lnSpc>
              <a:buClr>
                <a:srgbClr val="766F6B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+mj-ea"/>
                <a:ea typeface="+mj-ea"/>
                <a:sym typeface="NanumBarunGothicOTF" charset="0"/>
              </a:rPr>
              <a:t>지원금 관리</a:t>
            </a:r>
            <a:endParaRPr lang="en-US" altLang="ko-KR" sz="900" dirty="0" smtClean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E7E6E6">
                  <a:lumMod val="25000"/>
                </a:srgbClr>
              </a:solidFill>
              <a:latin typeface="+mj-ea"/>
              <a:ea typeface="+mj-ea"/>
              <a:sym typeface="NanumBarunGothicOTF" charset="0"/>
            </a:endParaRPr>
          </a:p>
          <a:p>
            <a:pPr indent="-182563" defTabSz="642750" latinLnBrk="1">
              <a:lnSpc>
                <a:spcPct val="120000"/>
              </a:lnSpc>
              <a:buClr>
                <a:srgbClr val="766F6B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+mj-ea"/>
                <a:ea typeface="+mj-ea"/>
                <a:sym typeface="NanumBarunGothicOTF" charset="0"/>
              </a:rPr>
              <a:t>회계 처리</a:t>
            </a:r>
            <a:endParaRPr lang="ko-KR" altLang="en-US" sz="9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E7E6E6">
                  <a:lumMod val="25000"/>
                </a:srgbClr>
              </a:solidFill>
              <a:latin typeface="+mj-ea"/>
              <a:ea typeface="+mj-ea"/>
              <a:sym typeface="NanumBarunGothicOTF" charset="0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3953456" y="6240780"/>
            <a:ext cx="1999088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smtClean="0">
                <a:solidFill>
                  <a:schemeClr val="bg1"/>
                </a:solidFill>
                <a:latin typeface="+mj-ea"/>
                <a:ea typeface="+mj-ea"/>
              </a:rPr>
              <a:t>예시</a:t>
            </a:r>
            <a:endParaRPr lang="ko-KR" altLang="en-US" sz="320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551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137738" y="1085500"/>
            <a:ext cx="5576162" cy="8216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39CF397F-E8A2-4B4E-AACA-C800C7523EDE}"/>
              </a:ext>
            </a:extLst>
          </p:cNvPr>
          <p:cNvSpPr txBox="1">
            <a:spLocks/>
          </p:cNvSpPr>
          <p:nvPr/>
        </p:nvSpPr>
        <p:spPr>
          <a:xfrm>
            <a:off x="415539" y="194469"/>
            <a:ext cx="1405641" cy="350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68B1F2"/>
                </a:solidFill>
                <a:latin typeface="타이포_씨고딕 170" panose="02020503020101020101" pitchFamily="18" charset="-127"/>
                <a:ea typeface="타이포_씨고딕 170" panose="020205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1200" b="1" dirty="0" smtClean="0">
                <a:solidFill>
                  <a:srgbClr val="36333A"/>
                </a:solidFill>
                <a:latin typeface="+mj-ea"/>
                <a:ea typeface="+mj-ea"/>
                <a:cs typeface="+mn-cs"/>
              </a:rPr>
              <a:t>Ⅱ. </a:t>
            </a:r>
            <a:r>
              <a:rPr lang="ko-KR" altLang="en-US" sz="1200" b="1" dirty="0" smtClean="0">
                <a:solidFill>
                  <a:srgbClr val="36333A"/>
                </a:solidFill>
                <a:latin typeface="+mj-ea"/>
                <a:ea typeface="+mj-ea"/>
                <a:cs typeface="+mn-cs"/>
              </a:rPr>
              <a:t>프로그램 계획</a:t>
            </a:r>
            <a:endParaRPr lang="en-US" sz="1200" b="1" dirty="0">
              <a:solidFill>
                <a:srgbClr val="36333A"/>
              </a:solidFill>
              <a:latin typeface="+mj-ea"/>
              <a:ea typeface="+mj-ea"/>
              <a:cs typeface="+mn-cs"/>
            </a:endParaRP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9676C954-4BDE-4C13-AA2A-E545A5DA8912}"/>
              </a:ext>
            </a:extLst>
          </p:cNvPr>
          <p:cNvCxnSpPr>
            <a:cxnSpLocks/>
          </p:cNvCxnSpPr>
          <p:nvPr/>
        </p:nvCxnSpPr>
        <p:spPr>
          <a:xfrm>
            <a:off x="415540" y="545105"/>
            <a:ext cx="904596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텍스트 개체 틀 9">
            <a:extLst>
              <a:ext uri="{FF2B5EF4-FFF2-40B4-BE49-F238E27FC236}">
                <a16:creationId xmlns:a16="http://schemas.microsoft.com/office/drawing/2014/main" id="{524603D7-66D4-4E06-837B-C6B355125398}"/>
              </a:ext>
            </a:extLst>
          </p:cNvPr>
          <p:cNvSpPr txBox="1">
            <a:spLocks/>
          </p:cNvSpPr>
          <p:nvPr/>
        </p:nvSpPr>
        <p:spPr>
          <a:xfrm>
            <a:off x="505677" y="597406"/>
            <a:ext cx="3430335" cy="295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latinLnBrk="0"/>
            <a:r>
              <a:rPr lang="en-US" altLang="ko-KR" b="1" dirty="0" smtClean="0"/>
              <a:t>1. </a:t>
            </a:r>
            <a:r>
              <a:rPr lang="ko-KR" altLang="en-US" b="1" dirty="0" smtClean="0"/>
              <a:t>프로그램 목적 및 필요성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2201738" y="926227"/>
            <a:ext cx="5473563" cy="918944"/>
            <a:chOff x="2258604" y="1109348"/>
            <a:chExt cx="5473563" cy="918944"/>
          </a:xfrm>
        </p:grpSpPr>
        <p:sp>
          <p:nvSpPr>
            <p:cNvPr id="2" name="TextBox 1"/>
            <p:cNvSpPr txBox="1"/>
            <p:nvPr/>
          </p:nvSpPr>
          <p:spPr>
            <a:xfrm>
              <a:off x="4477946" y="1109348"/>
              <a:ext cx="100860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latin typeface="+mj-ea"/>
                  <a:ea typeface="+mj-ea"/>
                </a:rPr>
                <a:t>작성 가이드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258604" y="1381961"/>
              <a:ext cx="5473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+mj-ea"/>
                  <a:ea typeface="+mj-ea"/>
                </a:rPr>
                <a:t>‘2020 </a:t>
              </a:r>
              <a:r>
                <a:rPr lang="ko-KR" altLang="en-US" sz="1200" dirty="0" smtClean="0">
                  <a:latin typeface="+mj-ea"/>
                  <a:ea typeface="+mj-ea"/>
                </a:rPr>
                <a:t>동아리야 멘토링 하자</a:t>
              </a:r>
              <a:r>
                <a:rPr lang="en-US" altLang="ko-KR" sz="1200" dirty="0" smtClean="0">
                  <a:latin typeface="+mj-ea"/>
                  <a:ea typeface="+mj-ea"/>
                </a:rPr>
                <a:t>’ </a:t>
              </a:r>
              <a:r>
                <a:rPr lang="ko-KR" altLang="en-US" sz="1200" dirty="0" smtClean="0">
                  <a:latin typeface="+mj-ea"/>
                  <a:ea typeface="+mj-ea"/>
                </a:rPr>
                <a:t>사업에서 진행하고자 하는 프로그램의 개요와 </a:t>
              </a:r>
              <a:r>
                <a:rPr lang="ko-KR" altLang="en-US" sz="1200" dirty="0" err="1" smtClean="0">
                  <a:latin typeface="+mj-ea"/>
                  <a:ea typeface="+mj-ea"/>
                </a:rPr>
                <a:t>멘티</a:t>
              </a:r>
              <a:r>
                <a:rPr lang="ko-KR" altLang="en-US" sz="1200" dirty="0" smtClean="0">
                  <a:latin typeface="+mj-ea"/>
                  <a:ea typeface="+mj-ea"/>
                </a:rPr>
                <a:t> 매칭 계획</a:t>
              </a:r>
              <a:r>
                <a:rPr lang="en-US" altLang="ko-KR" sz="1200" dirty="0" smtClean="0">
                  <a:latin typeface="+mj-ea"/>
                  <a:ea typeface="+mj-ea"/>
                </a:rPr>
                <a:t>, </a:t>
              </a:r>
              <a:r>
                <a:rPr lang="ko-KR" altLang="en-US" sz="1200" dirty="0" smtClean="0">
                  <a:latin typeface="+mj-ea"/>
                  <a:ea typeface="+mj-ea"/>
                </a:rPr>
                <a:t>필요성</a:t>
              </a:r>
              <a:r>
                <a:rPr lang="ko-KR" altLang="en-US" sz="1200" dirty="0">
                  <a:latin typeface="+mj-ea"/>
                  <a:ea typeface="+mj-ea"/>
                </a:rPr>
                <a:t> </a:t>
              </a:r>
              <a:r>
                <a:rPr lang="ko-KR" altLang="en-US" sz="1200" dirty="0" smtClean="0">
                  <a:latin typeface="+mj-ea"/>
                  <a:ea typeface="+mj-ea"/>
                </a:rPr>
                <a:t>등을 적어주시면 됩니다</a:t>
              </a:r>
              <a:r>
                <a:rPr lang="en-US" altLang="ko-KR" sz="1200" dirty="0" smtClean="0">
                  <a:latin typeface="+mj-ea"/>
                  <a:ea typeface="+mj-ea"/>
                </a:rPr>
                <a:t>.</a:t>
              </a:r>
            </a:p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멘토링 프로그램인 만큼 구체적이고 진정성 있는 내용을 담아주세요</a:t>
              </a:r>
              <a:r>
                <a:rPr lang="en-US" altLang="ko-KR" sz="1200" dirty="0" smtClean="0">
                  <a:latin typeface="+mj-ea"/>
                  <a:ea typeface="+mj-ea"/>
                </a:rPr>
                <a:t>.</a:t>
              </a:r>
            </a:p>
          </p:txBody>
        </p:sp>
      </p:grpSp>
      <p:graphicFrame>
        <p:nvGraphicFramePr>
          <p:cNvPr id="30" name="표 29">
            <a:extLst>
              <a:ext uri="{FF2B5EF4-FFF2-40B4-BE49-F238E27FC236}">
                <a16:creationId xmlns:a16="http://schemas.microsoft.com/office/drawing/2014/main" id="{5F7CD0AB-1970-4C2A-A6C3-8E2018DA2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152273"/>
              </p:ext>
            </p:extLst>
          </p:nvPr>
        </p:nvGraphicFramePr>
        <p:xfrm>
          <a:off x="690780" y="2164249"/>
          <a:ext cx="8541355" cy="3956969"/>
        </p:xfrm>
        <a:graphic>
          <a:graphicData uri="http://schemas.openxmlformats.org/drawingml/2006/table">
            <a:tbl>
              <a:tblPr/>
              <a:tblGrid>
                <a:gridCol w="1767159">
                  <a:extLst>
                    <a:ext uri="{9D8B030D-6E8A-4147-A177-3AD203B41FA5}">
                      <a16:colId xmlns:a16="http://schemas.microsoft.com/office/drawing/2014/main" val="3466732988"/>
                    </a:ext>
                  </a:extLst>
                </a:gridCol>
                <a:gridCol w="6774196">
                  <a:extLst>
                    <a:ext uri="{9D8B030D-6E8A-4147-A177-3AD203B41FA5}">
                      <a16:colId xmlns:a16="http://schemas.microsoft.com/office/drawing/2014/main" val="2499903652"/>
                    </a:ext>
                  </a:extLst>
                </a:gridCol>
              </a:tblGrid>
              <a:tr h="30723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b="1" kern="1200" dirty="0" err="1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36333A"/>
                          </a:solidFill>
                          <a:latin typeface="+mn-ea"/>
                          <a:ea typeface="+mn-ea"/>
                          <a:cs typeface="+mn-cs"/>
                        </a:rPr>
                        <a:t>프로그램명</a:t>
                      </a:r>
                      <a:endParaRPr lang="en-US" altLang="ko-KR" sz="1050" b="1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rgbClr val="36333A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832" marR="7832" marT="9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예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 2020 </a:t>
                      </a: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동아리야 </a:t>
                      </a:r>
                      <a:r>
                        <a:rPr lang="ko-KR" altLang="en-US" sz="1050" kern="1200" dirty="0" err="1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멘토링하자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!</a:t>
                      </a:r>
                      <a:endParaRPr lang="en-US" altLang="ko-KR" sz="1050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24939" marR="124939" marT="62360" marB="6236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10556"/>
                  </a:ext>
                </a:extLst>
              </a:tr>
              <a:tr h="30723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b="1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36333A"/>
                          </a:solidFill>
                          <a:latin typeface="+mn-ea"/>
                          <a:ea typeface="+mn-ea"/>
                          <a:cs typeface="+mn-cs"/>
                        </a:rPr>
                        <a:t>멘토링 분야</a:t>
                      </a:r>
                      <a:endParaRPr lang="en-US" altLang="ko-KR" sz="1050" b="1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rgbClr val="36333A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832" marR="7832" marT="9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진로 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ko-KR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교육 </a:t>
                      </a:r>
                      <a:r>
                        <a:rPr lang="en-US" altLang="ko-KR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정서</a:t>
                      </a:r>
                      <a:r>
                        <a:rPr lang="en-US" altLang="ko-KR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인성 </a:t>
                      </a:r>
                      <a:r>
                        <a:rPr lang="en-US" altLang="ko-KR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자립 </a:t>
                      </a:r>
                      <a:r>
                        <a:rPr lang="en-US" altLang="ko-KR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문화</a:t>
                      </a:r>
                      <a:r>
                        <a:rPr lang="en-US" altLang="ko-KR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예술</a:t>
                      </a:r>
                      <a:r>
                        <a:rPr lang="en-US" altLang="ko-KR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스포츠</a:t>
                      </a:r>
                      <a:endParaRPr lang="en-US" altLang="ko-KR" sz="1050" kern="120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24939" marR="124939" marT="62360" marB="6236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966461"/>
                  </a:ext>
                </a:extLst>
              </a:tr>
              <a:tr h="30723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b="1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36333A"/>
                          </a:solidFill>
                          <a:latin typeface="+mn-ea"/>
                          <a:ea typeface="+mn-ea"/>
                          <a:cs typeface="+mn-cs"/>
                        </a:rPr>
                        <a:t>참여 인원</a:t>
                      </a:r>
                      <a:endParaRPr lang="en-US" altLang="ko-KR" sz="1050" b="1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rgbClr val="36333A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832" marR="7832" marT="9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멘토 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00</a:t>
                      </a: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50" kern="1200" dirty="0" err="1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멘티</a:t>
                      </a: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00</a:t>
                      </a: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endParaRPr lang="en-US" altLang="ko-KR" sz="1050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24939" marR="124939" marT="62360" marB="6236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385240"/>
                  </a:ext>
                </a:extLst>
              </a:tr>
              <a:tr h="30723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b="1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36333A"/>
                          </a:solidFill>
                          <a:latin typeface="+mn-ea"/>
                          <a:ea typeface="+mn-ea"/>
                          <a:cs typeface="+mn-cs"/>
                        </a:rPr>
                        <a:t>대상 </a:t>
                      </a:r>
                      <a:r>
                        <a:rPr lang="ko-KR" altLang="en-US" sz="1050" b="1" kern="1200" dirty="0" err="1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36333A"/>
                          </a:solidFill>
                          <a:latin typeface="+mn-ea"/>
                          <a:ea typeface="+mn-ea"/>
                          <a:cs typeface="+mn-cs"/>
                        </a:rPr>
                        <a:t>멘티</a:t>
                      </a:r>
                      <a:r>
                        <a:rPr lang="ko-KR" altLang="en-US" sz="1050" b="1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36333A"/>
                          </a:solidFill>
                          <a:latin typeface="+mn-ea"/>
                          <a:ea typeface="+mn-ea"/>
                          <a:cs typeface="+mn-cs"/>
                        </a:rPr>
                        <a:t>*</a:t>
                      </a:r>
                      <a:endParaRPr lang="en-US" altLang="ko-KR" sz="1050" b="1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rgbClr val="36333A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832" marR="7832" marT="9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프로그램 특성에 적합한 </a:t>
                      </a:r>
                      <a:r>
                        <a:rPr lang="ko-KR" altLang="en-US" sz="1050" kern="1200" dirty="0" err="1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멘티를</a:t>
                      </a: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구체적으로 선정하여 기재해주세요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ko-KR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예</a:t>
                      </a:r>
                      <a:r>
                        <a:rPr lang="en-US" altLang="ko-KR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지역아동센터 아동</a:t>
                      </a:r>
                      <a:r>
                        <a:rPr lang="en-US" altLang="ko-KR" sz="1050" kern="1200" baseline="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시설보호청소년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독거노인 등등</a:t>
                      </a:r>
                      <a:endParaRPr lang="ko-KR" altLang="en-US" sz="1050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24939" marR="124939" marT="62360" marB="6236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060403"/>
                  </a:ext>
                </a:extLst>
              </a:tr>
              <a:tr h="97322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b="1" kern="1200" dirty="0" err="1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36333A"/>
                          </a:solidFill>
                          <a:latin typeface="+mn-ea"/>
                          <a:ea typeface="+mn-ea"/>
                          <a:cs typeface="+mn-cs"/>
                        </a:rPr>
                        <a:t>멘티</a:t>
                      </a:r>
                      <a:r>
                        <a:rPr lang="ko-KR" altLang="en-US" sz="1050" b="1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36333A"/>
                          </a:solidFill>
                          <a:latin typeface="+mn-ea"/>
                          <a:ea typeface="+mn-ea"/>
                          <a:cs typeface="+mn-cs"/>
                        </a:rPr>
                        <a:t> 매칭*</a:t>
                      </a:r>
                      <a:endParaRPr lang="en-US" altLang="ko-KR" sz="1050" b="1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rgbClr val="36333A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832" marR="7832" marT="9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050" kern="1200" dirty="0" err="1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멘티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기관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매칭 여부 또는 구체적인 </a:t>
                      </a:r>
                      <a:r>
                        <a:rPr lang="ko-KR" altLang="en-US" sz="1050" kern="1200" dirty="0" err="1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멘티</a:t>
                      </a: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매칭 계획을 기재해주세요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endParaRPr lang="en-US" altLang="ko-KR" sz="1050" kern="1200" dirty="0" smtClean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endParaRPr lang="en-US" altLang="ko-KR" sz="1050" kern="1200" dirty="0" smtClean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endParaRPr lang="en-US" altLang="ko-KR" sz="1050" kern="1200" dirty="0" smtClean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endParaRPr lang="en-US" altLang="ko-KR" sz="1050" kern="1200" dirty="0" smtClean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24939" marR="124939" marT="62360" marB="6236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788425"/>
                  </a:ext>
                </a:extLst>
              </a:tr>
              <a:tr h="54190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b="1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36333A"/>
                          </a:solidFill>
                          <a:latin typeface="+mn-ea"/>
                          <a:ea typeface="+mn-ea"/>
                          <a:cs typeface="+mn-cs"/>
                        </a:rPr>
                        <a:t>진행 목적</a:t>
                      </a:r>
                      <a:endParaRPr lang="en-US" altLang="ko-KR" sz="1050" b="1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rgbClr val="36333A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832" marR="7832" marT="9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프로그램을 기획하고 진행하는 이유를 써주시면 됩니다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24939" marR="124939" marT="62360" marB="6236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94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b="1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36333A"/>
                          </a:solidFill>
                          <a:latin typeface="+mn-ea"/>
                          <a:ea typeface="+mn-ea"/>
                          <a:cs typeface="+mn-cs"/>
                        </a:rPr>
                        <a:t>프로그램 요약</a:t>
                      </a:r>
                      <a:endParaRPr lang="en-US" altLang="ko-KR" sz="1050" b="1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rgbClr val="36333A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832" marR="7832" marT="9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어떤 프로그램인지 간략하게 요약해주세요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50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24939" marR="124939" marT="62360" marB="6236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43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b="1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36333A"/>
                          </a:solidFill>
                          <a:latin typeface="+mn-ea"/>
                          <a:ea typeface="+mn-ea"/>
                          <a:cs typeface="+mn-cs"/>
                        </a:rPr>
                        <a:t>필요성</a:t>
                      </a:r>
                      <a:endParaRPr lang="en-US" altLang="ko-KR" sz="1050" b="1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rgbClr val="36333A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832" marR="7832" marT="9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진행하는 프로그램이 대상에게 왜 필요한지 써주시면 됩니다</a:t>
                      </a:r>
                      <a:r>
                        <a:rPr lang="en-US" altLang="ko-KR" sz="1050" kern="1200" dirty="0" smtClean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50" kern="120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24939" marR="124939" marT="62360" marB="6236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945656"/>
                  </a:ext>
                </a:extLst>
              </a:tr>
            </a:tbl>
          </a:graphicData>
        </a:graphic>
      </p:graphicFrame>
      <p:sp>
        <p:nvSpPr>
          <p:cNvPr id="32" name="직사각형 31"/>
          <p:cNvSpPr/>
          <p:nvPr/>
        </p:nvSpPr>
        <p:spPr>
          <a:xfrm>
            <a:off x="3953456" y="6240780"/>
            <a:ext cx="1999088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smtClean="0">
                <a:solidFill>
                  <a:schemeClr val="bg1"/>
                </a:solidFill>
                <a:latin typeface="+mj-ea"/>
                <a:ea typeface="+mj-ea"/>
              </a:rPr>
              <a:t>예시</a:t>
            </a:r>
            <a:endParaRPr lang="ko-KR" altLang="en-US" sz="32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94896" y="2445118"/>
            <a:ext cx="32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solidFill>
                  <a:srgbClr val="FF0000"/>
                </a:solidFill>
                <a:latin typeface="+mj-ea"/>
                <a:ea typeface="+mj-ea"/>
              </a:rPr>
              <a:t>※ </a:t>
            </a:r>
            <a:r>
              <a:rPr lang="ko-KR" altLang="en-US" sz="900" dirty="0" smtClean="0">
                <a:solidFill>
                  <a:srgbClr val="FF0000"/>
                </a:solidFill>
                <a:latin typeface="+mj-ea"/>
                <a:ea typeface="+mj-ea"/>
              </a:rPr>
              <a:t>주된 멘토링 분야를 기재하시고</a:t>
            </a:r>
            <a:r>
              <a:rPr lang="en-US" altLang="ko-KR" sz="900" dirty="0" smtClean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sz="900" dirty="0" smtClean="0">
                <a:solidFill>
                  <a:srgbClr val="FF0000"/>
                </a:solidFill>
                <a:latin typeface="+mj-ea"/>
                <a:ea typeface="+mj-ea"/>
              </a:rPr>
              <a:t>나머지는 삭제해주세요</a:t>
            </a:r>
            <a:r>
              <a:rPr lang="en-US" altLang="ko-KR" sz="900" dirty="0" smtClean="0">
                <a:solidFill>
                  <a:srgbClr val="FF0000"/>
                </a:solidFill>
                <a:latin typeface="+mj-ea"/>
                <a:ea typeface="+mj-ea"/>
              </a:rPr>
              <a:t>.</a:t>
            </a:r>
          </a:p>
          <a:p>
            <a:pPr algn="ctr"/>
            <a:r>
              <a:rPr lang="en-US" altLang="ko-KR" sz="9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900" dirty="0" smtClean="0">
                <a:solidFill>
                  <a:srgbClr val="FF0000"/>
                </a:solidFill>
                <a:latin typeface="+mj-ea"/>
                <a:ea typeface="+mj-ea"/>
              </a:rPr>
              <a:t>참고</a:t>
            </a:r>
            <a:r>
              <a:rPr lang="en-US" altLang="ko-KR" sz="900" dirty="0" smtClean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en-US" altLang="ko-KR" sz="900" dirty="0" smtClean="0">
                <a:solidFill>
                  <a:srgbClr val="FF0000"/>
                </a:solidFill>
                <a:latin typeface="+mj-ea"/>
                <a:ea typeface="+mj-ea"/>
                <a:hlinkClick r:id="rId2"/>
              </a:rPr>
              <a:t>https</a:t>
            </a:r>
            <a:r>
              <a:rPr lang="en-US" altLang="ko-KR" sz="900" dirty="0">
                <a:solidFill>
                  <a:srgbClr val="FF0000"/>
                </a:solidFill>
                <a:latin typeface="+mj-ea"/>
                <a:ea typeface="+mj-ea"/>
                <a:hlinkClick r:id="rId2"/>
              </a:rPr>
              <a:t>://mentor-ing.or.kr/?</a:t>
            </a:r>
            <a:r>
              <a:rPr lang="en-US" altLang="ko-KR" sz="900" dirty="0" smtClean="0">
                <a:solidFill>
                  <a:srgbClr val="FF0000"/>
                </a:solidFill>
                <a:latin typeface="+mj-ea"/>
                <a:ea typeface="+mj-ea"/>
                <a:hlinkClick r:id="rId2"/>
              </a:rPr>
              <a:t>menuno=274</a:t>
            </a:r>
            <a:endParaRPr lang="en-US" altLang="ko-KR" sz="9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8652" y="3847730"/>
            <a:ext cx="6472077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914400" latinLnBrk="1"/>
            <a:r>
              <a:rPr lang="en-US" altLang="ko-KR" sz="1000" dirty="0">
                <a:latin typeface="+mj-ea"/>
                <a:ea typeface="+mj-ea"/>
              </a:rPr>
              <a:t>※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1:1 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매칭</a:t>
            </a:r>
            <a:r>
              <a:rPr lang="en-US" altLang="ko-KR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, 1:2 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매칭</a:t>
            </a:r>
            <a:r>
              <a:rPr lang="en-US" altLang="ko-KR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, 1: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多 매칭 등</a:t>
            </a:r>
            <a:r>
              <a:rPr lang="en-US" altLang="ko-KR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(1:1 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매칭 지향</a:t>
            </a:r>
            <a:r>
              <a:rPr lang="en-US" altLang="ko-KR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)</a:t>
            </a:r>
          </a:p>
          <a:p>
            <a:pPr defTabSz="914400" latinLnBrk="1"/>
            <a:r>
              <a:rPr lang="en-US" altLang="ko-KR" sz="1000" dirty="0">
                <a:latin typeface="+mj-ea"/>
                <a:ea typeface="+mj-ea"/>
              </a:rPr>
              <a:t>※ 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인근 지역아동센터</a:t>
            </a:r>
            <a:r>
              <a:rPr lang="en-US" altLang="ko-KR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·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사회복지기관</a:t>
            </a:r>
            <a:r>
              <a:rPr lang="en-US" altLang="ko-KR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·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시설 등과 연계하여 </a:t>
            </a:r>
            <a:r>
              <a:rPr lang="ko-KR" altLang="en-US" sz="10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멘티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매칭</a:t>
            </a:r>
            <a:endParaRPr lang="en-US" altLang="ko-KR" sz="10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defTabSz="914400" latinLnBrk="1"/>
            <a:r>
              <a:rPr lang="en-US" altLang="ko-KR" sz="1000" dirty="0">
                <a:latin typeface="+mj-ea"/>
                <a:ea typeface="+mj-ea"/>
              </a:rPr>
              <a:t>※ </a:t>
            </a:r>
            <a:r>
              <a:rPr lang="ko-KR" altLang="en-US" sz="100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멘티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매칭</a:t>
            </a:r>
            <a:r>
              <a:rPr lang="en-US" altLang="ko-KR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기관 연계</a:t>
            </a:r>
            <a:r>
              <a:rPr lang="en-US" altLang="ko-KR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)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과 관련하여 지도교수 또는 코디네이터</a:t>
            </a:r>
            <a:r>
              <a:rPr lang="en-US" altLang="ko-KR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기관 담당자</a:t>
            </a:r>
            <a:r>
              <a:rPr lang="en-US" altLang="ko-KR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)</a:t>
            </a:r>
            <a:r>
              <a:rPr lang="ko-KR" altLang="en-US" sz="10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에게 충분한 슈퍼비전 요청</a:t>
            </a:r>
            <a:endParaRPr lang="en-US" altLang="ko-KR" sz="10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502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직사각형 62">
            <a:extLst>
              <a:ext uri="{FF2B5EF4-FFF2-40B4-BE49-F238E27FC236}">
                <a16:creationId xmlns:a16="http://schemas.microsoft.com/office/drawing/2014/main" id="{7CA14407-1895-4DBD-B21E-832BC89B2509}"/>
              </a:ext>
            </a:extLst>
          </p:cNvPr>
          <p:cNvSpPr/>
          <p:nvPr/>
        </p:nvSpPr>
        <p:spPr bwMode="auto">
          <a:xfrm>
            <a:off x="185545" y="2547949"/>
            <a:ext cx="9505950" cy="3657827"/>
          </a:xfrm>
          <a:prstGeom prst="rect">
            <a:avLst/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ysClr val="window" lastClr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lIns="91422" tIns="45712" rIns="91422" bIns="45712" rtlCol="0" anchor="t"/>
          <a:lstStyle/>
          <a:p>
            <a:pPr lvl="0" latinLnBrk="0">
              <a:lnSpc>
                <a:spcPct val="150000"/>
              </a:lnSpc>
              <a:defRPr/>
            </a:pPr>
            <a:endParaRPr kumimoji="0" lang="en-US" altLang="ko-KR" sz="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AC0E4AF4-D86A-4685-986F-F4BDA02C2392}"/>
              </a:ext>
            </a:extLst>
          </p:cNvPr>
          <p:cNvGrpSpPr/>
          <p:nvPr/>
        </p:nvGrpSpPr>
        <p:grpSpPr>
          <a:xfrm>
            <a:off x="194703" y="2273994"/>
            <a:ext cx="9496792" cy="276999"/>
            <a:chOff x="209183" y="1582652"/>
            <a:chExt cx="9496792" cy="276999"/>
          </a:xfrm>
        </p:grpSpPr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CE59BB3D-74A5-4FA1-B6ED-F57811C09A95}"/>
                </a:ext>
              </a:extLst>
            </p:cNvPr>
            <p:cNvCxnSpPr>
              <a:cxnSpLocks/>
            </p:cNvCxnSpPr>
            <p:nvPr/>
          </p:nvCxnSpPr>
          <p:spPr>
            <a:xfrm>
              <a:off x="215398" y="1853432"/>
              <a:ext cx="9490577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5742CDC9-7597-4DEC-BF12-C31C95F2733A}"/>
                </a:ext>
              </a:extLst>
            </p:cNvPr>
            <p:cNvSpPr/>
            <p:nvPr/>
          </p:nvSpPr>
          <p:spPr>
            <a:xfrm>
              <a:off x="215397" y="1607336"/>
              <a:ext cx="1683741" cy="24927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A8D37D80-8CD8-46D0-9B2E-3CDDAB21AC3A}"/>
                </a:ext>
              </a:extLst>
            </p:cNvPr>
            <p:cNvSpPr/>
            <p:nvPr/>
          </p:nvSpPr>
          <p:spPr>
            <a:xfrm>
              <a:off x="209183" y="1582652"/>
              <a:ext cx="16899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프로그램 진행 일정</a:t>
              </a:r>
              <a:endParaRPr lang="en-US" altLang="ko-KR" sz="1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7" name="Title 1">
            <a:extLst>
              <a:ext uri="{FF2B5EF4-FFF2-40B4-BE49-F238E27FC236}">
                <a16:creationId xmlns:a16="http://schemas.microsoft.com/office/drawing/2014/main" id="{39CF397F-E8A2-4B4E-AACA-C800C7523EDE}"/>
              </a:ext>
            </a:extLst>
          </p:cNvPr>
          <p:cNvSpPr txBox="1">
            <a:spLocks/>
          </p:cNvSpPr>
          <p:nvPr/>
        </p:nvSpPr>
        <p:spPr>
          <a:xfrm>
            <a:off x="415539" y="194469"/>
            <a:ext cx="1405641" cy="350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68B1F2"/>
                </a:solidFill>
                <a:latin typeface="타이포_씨고딕 170" panose="02020503020101020101" pitchFamily="18" charset="-127"/>
                <a:ea typeface="타이포_씨고딕 170" panose="020205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1200" b="1" dirty="0" smtClean="0">
                <a:solidFill>
                  <a:srgbClr val="36333A"/>
                </a:solidFill>
                <a:latin typeface="+mj-ea"/>
                <a:ea typeface="+mj-ea"/>
                <a:cs typeface="+mn-cs"/>
              </a:rPr>
              <a:t>Ⅱ. </a:t>
            </a:r>
            <a:r>
              <a:rPr lang="ko-KR" altLang="en-US" sz="1200" b="1" dirty="0" smtClean="0">
                <a:solidFill>
                  <a:srgbClr val="36333A"/>
                </a:solidFill>
                <a:latin typeface="+mj-ea"/>
                <a:ea typeface="+mj-ea"/>
                <a:cs typeface="+mn-cs"/>
              </a:rPr>
              <a:t>프로그램 계획</a:t>
            </a:r>
            <a:endParaRPr lang="en-US" sz="1200" b="1" dirty="0">
              <a:solidFill>
                <a:srgbClr val="36333A"/>
              </a:solidFill>
              <a:latin typeface="+mj-ea"/>
              <a:ea typeface="+mj-ea"/>
              <a:cs typeface="+mn-cs"/>
            </a:endParaRP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9676C954-4BDE-4C13-AA2A-E545A5DA8912}"/>
              </a:ext>
            </a:extLst>
          </p:cNvPr>
          <p:cNvCxnSpPr>
            <a:cxnSpLocks/>
          </p:cNvCxnSpPr>
          <p:nvPr/>
        </p:nvCxnSpPr>
        <p:spPr>
          <a:xfrm>
            <a:off x="415540" y="545105"/>
            <a:ext cx="904596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텍스트 개체 틀 9">
            <a:extLst>
              <a:ext uri="{FF2B5EF4-FFF2-40B4-BE49-F238E27FC236}">
                <a16:creationId xmlns:a16="http://schemas.microsoft.com/office/drawing/2014/main" id="{524603D7-66D4-4E06-837B-C6B355125398}"/>
              </a:ext>
            </a:extLst>
          </p:cNvPr>
          <p:cNvSpPr txBox="1">
            <a:spLocks/>
          </p:cNvSpPr>
          <p:nvPr/>
        </p:nvSpPr>
        <p:spPr>
          <a:xfrm>
            <a:off x="505677" y="597406"/>
            <a:ext cx="3430335" cy="295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latinLnBrk="0"/>
            <a:r>
              <a:rPr lang="en-US" altLang="ko-KR" b="1" dirty="0" smtClean="0"/>
              <a:t>2. </a:t>
            </a:r>
            <a:r>
              <a:rPr lang="ko-KR" altLang="en-US" b="1" dirty="0" smtClean="0"/>
              <a:t>프로그램 진행 내용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2213385" y="554551"/>
            <a:ext cx="5933412" cy="1751985"/>
            <a:chOff x="5446690" y="3095048"/>
            <a:chExt cx="4381250" cy="2052905"/>
          </a:xfrm>
        </p:grpSpPr>
        <p:sp>
          <p:nvSpPr>
            <p:cNvPr id="59" name="직사각형 58"/>
            <p:cNvSpPr/>
            <p:nvPr/>
          </p:nvSpPr>
          <p:spPr>
            <a:xfrm>
              <a:off x="5476451" y="3264398"/>
              <a:ext cx="4273764" cy="188355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  <p:grpSp>
          <p:nvGrpSpPr>
            <p:cNvPr id="60" name="그룹 59"/>
            <p:cNvGrpSpPr/>
            <p:nvPr/>
          </p:nvGrpSpPr>
          <p:grpSpPr>
            <a:xfrm>
              <a:off x="5446690" y="3095048"/>
              <a:ext cx="4381250" cy="2049186"/>
              <a:chOff x="2759585" y="1109348"/>
              <a:chExt cx="4381250" cy="2049186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4565788" y="1109348"/>
                <a:ext cx="744760" cy="3245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작성 가이드</a:t>
                </a:r>
                <a:endParaRPr lang="ko-KR" altLang="en-US" sz="1200" dirty="0">
                  <a:latin typeface="+mj-ea"/>
                  <a:ea typeface="+mj-ea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759585" y="1391398"/>
                <a:ext cx="4381250" cy="176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기획한 프로그램의 전체적인 일정과 간략한 내용을 적어주세요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.</a:t>
                </a:r>
              </a:p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멘토링 프로그램은 직접 대면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(</a:t>
                </a:r>
                <a:r>
                  <a:rPr lang="ko-KR" altLang="en-US" sz="1200" dirty="0" smtClean="0">
                    <a:latin typeface="+mj-ea"/>
                    <a:ea typeface="+mj-ea"/>
                  </a:rPr>
                  <a:t>오프라인 활동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)</a:t>
                </a:r>
                <a:r>
                  <a:rPr lang="ko-KR" altLang="en-US" sz="1200" dirty="0" smtClean="0">
                    <a:latin typeface="+mj-ea"/>
                    <a:ea typeface="+mj-ea"/>
                  </a:rPr>
                  <a:t>이 기준이며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,</a:t>
                </a:r>
              </a:p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멘토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-</a:t>
                </a:r>
                <a:r>
                  <a:rPr lang="ko-KR" altLang="en-US" sz="1200" dirty="0" err="1" smtClean="0">
                    <a:latin typeface="+mj-ea"/>
                    <a:ea typeface="+mj-ea"/>
                  </a:rPr>
                  <a:t>멘티가</a:t>
                </a:r>
                <a:r>
                  <a:rPr lang="ko-KR" altLang="en-US" sz="1200" dirty="0" smtClean="0">
                    <a:latin typeface="+mj-ea"/>
                    <a:ea typeface="+mj-ea"/>
                  </a:rPr>
                  <a:t> 다수 참여하는 단체 멘토링과</a:t>
                </a:r>
                <a:r>
                  <a:rPr lang="en-US" altLang="ko-KR" sz="1200" dirty="0">
                    <a:latin typeface="+mj-ea"/>
                    <a:ea typeface="+mj-ea"/>
                  </a:rPr>
                  <a:t> </a:t>
                </a:r>
                <a:r>
                  <a:rPr lang="ko-KR" altLang="en-US" sz="1200" dirty="0" smtClean="0">
                    <a:latin typeface="+mj-ea"/>
                    <a:ea typeface="+mj-ea"/>
                  </a:rPr>
                  <a:t>개별 멘토링을 구분하여 작성해주세요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.</a:t>
                </a:r>
              </a:p>
              <a:p>
                <a:pPr algn="ctr"/>
                <a:r>
                  <a:rPr lang="ko-KR" altLang="en-US" sz="12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본격적인 멘토링 프로그램은 </a:t>
                </a:r>
                <a:r>
                  <a:rPr lang="en-US" altLang="ko-KR" sz="1200" b="1" u="sng" dirty="0">
                    <a:solidFill>
                      <a:srgbClr val="FF0000"/>
                    </a:solidFill>
                    <a:latin typeface="+mj-ea"/>
                    <a:ea typeface="+mj-ea"/>
                  </a:rPr>
                  <a:t>6</a:t>
                </a:r>
                <a:r>
                  <a:rPr lang="ko-KR" altLang="en-US" sz="12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월</a:t>
                </a:r>
                <a:r>
                  <a:rPr lang="en-US" altLang="ko-KR" sz="12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~9</a:t>
                </a:r>
                <a:r>
                  <a:rPr lang="ko-KR" altLang="en-US" sz="12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월</a:t>
                </a:r>
                <a:r>
                  <a:rPr lang="en-US" altLang="ko-KR" sz="12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(4</a:t>
                </a:r>
                <a:r>
                  <a:rPr lang="ko-KR" altLang="en-US" sz="12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개월</a:t>
                </a:r>
                <a:r>
                  <a:rPr lang="en-US" altLang="ko-KR" sz="12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)</a:t>
                </a:r>
                <a:r>
                  <a:rPr lang="ko-KR" altLang="en-US" sz="12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로 계획해주세요</a:t>
                </a:r>
                <a:r>
                  <a:rPr lang="en-US" altLang="ko-KR" sz="12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.</a:t>
                </a:r>
              </a:p>
              <a:p>
                <a:pPr algn="ctr"/>
                <a:endParaRPr lang="en-US" altLang="ko-KR" sz="800" dirty="0" smtClean="0">
                  <a:latin typeface="+mj-ea"/>
                  <a:ea typeface="+mj-ea"/>
                </a:endParaRPr>
              </a:p>
              <a:p>
                <a:pPr algn="ctr"/>
                <a:r>
                  <a:rPr lang="ko-KR" altLang="en-US" sz="1200" b="1" dirty="0" smtClean="0">
                    <a:latin typeface="+mj-ea"/>
                    <a:ea typeface="+mj-ea"/>
                  </a:rPr>
                  <a:t>필수 </a:t>
                </a:r>
                <a:r>
                  <a:rPr lang="ko-KR" altLang="en-US" sz="1200" b="1" dirty="0" err="1" smtClean="0">
                    <a:latin typeface="+mj-ea"/>
                    <a:ea typeface="+mj-ea"/>
                  </a:rPr>
                  <a:t>활동회기를</a:t>
                </a:r>
                <a:r>
                  <a:rPr lang="ko-KR" altLang="en-US" sz="1200" b="1" dirty="0" smtClean="0">
                    <a:latin typeface="+mj-ea"/>
                    <a:ea typeface="+mj-ea"/>
                  </a:rPr>
                  <a:t> 고려하여 프로그램을 계획해주세요</a:t>
                </a:r>
                <a:r>
                  <a:rPr lang="en-US" altLang="ko-KR" sz="1200" b="1" dirty="0" smtClean="0">
                    <a:latin typeface="+mj-ea"/>
                    <a:ea typeface="+mj-ea"/>
                  </a:rPr>
                  <a:t>.</a:t>
                </a:r>
              </a:p>
              <a:p>
                <a:pPr algn="ctr"/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(</a:t>
                </a:r>
                <a:r>
                  <a:rPr lang="ko-KR" altLang="en-US" sz="12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오프라인</a:t>
                </a:r>
                <a:r>
                  <a:rPr lang="en-US" altLang="ko-KR" sz="12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) </a:t>
                </a:r>
                <a:r>
                  <a:rPr lang="ko-KR" altLang="en-US" sz="12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단체 멘토링 </a:t>
                </a:r>
                <a:r>
                  <a:rPr lang="ko-KR" altLang="en-US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총 </a:t>
                </a:r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3</a:t>
                </a:r>
                <a:r>
                  <a:rPr lang="ko-KR" altLang="en-US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회 </a:t>
                </a:r>
                <a:r>
                  <a:rPr lang="ko-KR" altLang="en-US" sz="12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이상</a:t>
                </a:r>
                <a:r>
                  <a:rPr lang="en-US" altLang="ko-KR" sz="12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, </a:t>
                </a:r>
                <a:r>
                  <a:rPr lang="ko-KR" altLang="en-US" sz="12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개별 멘토링 월 </a:t>
                </a:r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2</a:t>
                </a:r>
                <a:r>
                  <a:rPr lang="ko-KR" altLang="en-US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회 이상</a:t>
                </a:r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,</a:t>
                </a:r>
              </a:p>
              <a:p>
                <a:pPr algn="ctr"/>
                <a:r>
                  <a:rPr lang="ko-KR" altLang="en-US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슈퍼비전 최소 </a:t>
                </a:r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1</a:t>
                </a:r>
                <a:r>
                  <a:rPr lang="ko-KR" altLang="en-US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회 이상</a:t>
                </a:r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, </a:t>
                </a:r>
                <a:r>
                  <a:rPr lang="ko-KR" altLang="en-US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멘토 간담회 최소 </a:t>
                </a:r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2</a:t>
                </a:r>
                <a:r>
                  <a:rPr lang="ko-KR" altLang="en-US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회 이상</a:t>
                </a:r>
                <a:endParaRPr lang="en-US" altLang="ko-KR" sz="1200" b="1" dirty="0">
                  <a:solidFill>
                    <a:srgbClr val="FF0000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90067" y="2779657"/>
            <a:ext cx="13155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>
                <a:latin typeface="+mj-ea"/>
                <a:ea typeface="+mj-ea"/>
              </a:rPr>
              <a:t>(</a:t>
            </a:r>
            <a:r>
              <a:rPr lang="ko-KR" altLang="en-US" sz="1100" dirty="0" smtClean="0">
                <a:latin typeface="+mj-ea"/>
                <a:ea typeface="+mj-ea"/>
              </a:rPr>
              <a:t>예시</a:t>
            </a:r>
            <a:r>
              <a:rPr lang="en-US" altLang="ko-KR" sz="1100" dirty="0" smtClean="0">
                <a:latin typeface="+mj-ea"/>
                <a:ea typeface="+mj-ea"/>
              </a:rPr>
              <a:t>) 6</a:t>
            </a:r>
            <a:r>
              <a:rPr lang="ko-KR" altLang="en-US" sz="1100" dirty="0" smtClean="0">
                <a:latin typeface="+mj-ea"/>
                <a:ea typeface="+mj-ea"/>
              </a:rPr>
              <a:t>월 </a:t>
            </a:r>
            <a:r>
              <a:rPr lang="en-US" altLang="ko-KR" sz="1100" dirty="0" smtClean="0">
                <a:latin typeface="+mj-ea"/>
                <a:ea typeface="+mj-ea"/>
              </a:rPr>
              <a:t>1</a:t>
            </a:r>
            <a:r>
              <a:rPr lang="ko-KR" altLang="en-US" sz="1100" dirty="0" smtClean="0">
                <a:latin typeface="+mj-ea"/>
                <a:ea typeface="+mj-ea"/>
              </a:rPr>
              <a:t>주차</a:t>
            </a:r>
            <a:endParaRPr lang="ko-KR" altLang="en-US" sz="1100" dirty="0">
              <a:latin typeface="+mj-ea"/>
              <a:ea typeface="+mj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210020" y="5025828"/>
            <a:ext cx="11158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>
                <a:latin typeface="+mj-ea"/>
                <a:ea typeface="+mj-ea"/>
              </a:rPr>
              <a:t>9</a:t>
            </a:r>
            <a:r>
              <a:rPr lang="ko-KR" altLang="en-US" sz="1100" dirty="0" smtClean="0">
                <a:latin typeface="+mj-ea"/>
                <a:ea typeface="+mj-ea"/>
              </a:rPr>
              <a:t>월 </a:t>
            </a:r>
            <a:r>
              <a:rPr lang="en-US" altLang="ko-KR" sz="1100" dirty="0" smtClean="0">
                <a:latin typeface="+mj-ea"/>
                <a:ea typeface="+mj-ea"/>
              </a:rPr>
              <a:t>4</a:t>
            </a:r>
            <a:r>
              <a:rPr lang="ko-KR" altLang="en-US" sz="1100" dirty="0" smtClean="0">
                <a:latin typeface="+mj-ea"/>
                <a:ea typeface="+mj-ea"/>
              </a:rPr>
              <a:t>주차</a:t>
            </a:r>
            <a:endParaRPr lang="ko-KR" altLang="en-US" sz="1100" dirty="0">
              <a:latin typeface="+mj-ea"/>
              <a:ea typeface="+mj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24594" y="3059548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OT</a:t>
            </a:r>
            <a:endParaRPr lang="ko-KR" alt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>
            <a:off x="2060609" y="3059548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0" name="모서리가 둥근 직사각형 79"/>
          <p:cNvSpPr/>
          <p:nvPr/>
        </p:nvSpPr>
        <p:spPr>
          <a:xfrm>
            <a:off x="3598102" y="3059548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5135408" y="3054455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6672714" y="3054455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3" name="모서리가 둥근 직사각형 82"/>
          <p:cNvSpPr/>
          <p:nvPr/>
        </p:nvSpPr>
        <p:spPr>
          <a:xfrm>
            <a:off x="8210020" y="3054455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640433" y="3429883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>
            <a:off x="3177926" y="3429883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>
            <a:off x="4715419" y="3429883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>
            <a:off x="6252912" y="3429883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>
            <a:off x="7790405" y="3429883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/>
          <p:cNvSpPr/>
          <p:nvPr/>
        </p:nvSpPr>
        <p:spPr>
          <a:xfrm>
            <a:off x="3953456" y="6240780"/>
            <a:ext cx="1999088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+mj-ea"/>
                <a:ea typeface="+mj-ea"/>
              </a:rPr>
              <a:t>예시</a:t>
            </a:r>
            <a:endParaRPr lang="ko-KR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1" name="모서리가 둥근 직사각형 90"/>
          <p:cNvSpPr/>
          <p:nvPr/>
        </p:nvSpPr>
        <p:spPr>
          <a:xfrm>
            <a:off x="524594" y="4192186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2" name="모서리가 둥근 직사각형 91"/>
          <p:cNvSpPr/>
          <p:nvPr/>
        </p:nvSpPr>
        <p:spPr>
          <a:xfrm>
            <a:off x="2060609" y="4192186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3" name="모서리가 둥근 직사각형 92"/>
          <p:cNvSpPr/>
          <p:nvPr/>
        </p:nvSpPr>
        <p:spPr>
          <a:xfrm>
            <a:off x="3598102" y="4192186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4" name="모서리가 둥근 직사각형 93"/>
          <p:cNvSpPr/>
          <p:nvPr/>
        </p:nvSpPr>
        <p:spPr>
          <a:xfrm>
            <a:off x="5135408" y="4187093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5" name="모서리가 둥근 직사각형 94"/>
          <p:cNvSpPr/>
          <p:nvPr/>
        </p:nvSpPr>
        <p:spPr>
          <a:xfrm>
            <a:off x="6672714" y="4187093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6" name="모서리가 둥근 직사각형 95"/>
          <p:cNvSpPr/>
          <p:nvPr/>
        </p:nvSpPr>
        <p:spPr>
          <a:xfrm>
            <a:off x="8210020" y="4187093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97" name="직선 연결선 96"/>
          <p:cNvCxnSpPr/>
          <p:nvPr/>
        </p:nvCxnSpPr>
        <p:spPr>
          <a:xfrm>
            <a:off x="1640433" y="4562521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3177926" y="4562521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연결선 98"/>
          <p:cNvCxnSpPr/>
          <p:nvPr/>
        </p:nvCxnSpPr>
        <p:spPr>
          <a:xfrm>
            <a:off x="4715419" y="4562521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/>
          <p:cNvCxnSpPr/>
          <p:nvPr/>
        </p:nvCxnSpPr>
        <p:spPr>
          <a:xfrm>
            <a:off x="6252912" y="4562521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/>
          <p:cNvCxnSpPr/>
          <p:nvPr/>
        </p:nvCxnSpPr>
        <p:spPr>
          <a:xfrm>
            <a:off x="7790405" y="4562521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모서리가 둥근 직사각형 102"/>
          <p:cNvSpPr/>
          <p:nvPr/>
        </p:nvSpPr>
        <p:spPr>
          <a:xfrm>
            <a:off x="524594" y="5288421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2060609" y="5288421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5" name="모서리가 둥근 직사각형 104"/>
          <p:cNvSpPr/>
          <p:nvPr/>
        </p:nvSpPr>
        <p:spPr>
          <a:xfrm>
            <a:off x="3598102" y="5288421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5135408" y="5283328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6672714" y="5283328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8" name="모서리가 둥근 직사각형 107"/>
          <p:cNvSpPr/>
          <p:nvPr/>
        </p:nvSpPr>
        <p:spPr>
          <a:xfrm>
            <a:off x="8210020" y="5283328"/>
            <a:ext cx="1115839" cy="7163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종결식</a:t>
            </a:r>
            <a:endParaRPr lang="ko-KR" alt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109" name="직선 연결선 108"/>
          <p:cNvCxnSpPr/>
          <p:nvPr/>
        </p:nvCxnSpPr>
        <p:spPr>
          <a:xfrm>
            <a:off x="1640433" y="5658756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/>
          <p:cNvCxnSpPr/>
          <p:nvPr/>
        </p:nvCxnSpPr>
        <p:spPr>
          <a:xfrm>
            <a:off x="3177926" y="5658756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4715419" y="5658756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>
            <a:off x="6252912" y="5658756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>
            <a:off x="7790405" y="5658756"/>
            <a:ext cx="420176" cy="0"/>
          </a:xfrm>
          <a:prstGeom prst="line">
            <a:avLst/>
          </a:prstGeom>
          <a:ln w="57150">
            <a:solidFill>
              <a:srgbClr val="363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>
            <a:extLst>
              <a:ext uri="{FF2B5EF4-FFF2-40B4-BE49-F238E27FC236}">
                <a16:creationId xmlns:a16="http://schemas.microsoft.com/office/drawing/2014/main" id="{39CF397F-E8A2-4B4E-AACA-C800C7523EDE}"/>
              </a:ext>
            </a:extLst>
          </p:cNvPr>
          <p:cNvSpPr txBox="1">
            <a:spLocks/>
          </p:cNvSpPr>
          <p:nvPr/>
        </p:nvSpPr>
        <p:spPr>
          <a:xfrm>
            <a:off x="415539" y="194469"/>
            <a:ext cx="1405641" cy="350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68B1F2"/>
                </a:solidFill>
                <a:latin typeface="타이포_씨고딕 170" panose="02020503020101020101" pitchFamily="18" charset="-127"/>
                <a:ea typeface="타이포_씨고딕 170" panose="020205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1200" b="1" dirty="0" smtClean="0">
                <a:solidFill>
                  <a:srgbClr val="36333A"/>
                </a:solidFill>
                <a:latin typeface="+mj-ea"/>
                <a:ea typeface="+mj-ea"/>
                <a:cs typeface="+mn-cs"/>
              </a:rPr>
              <a:t>Ⅱ. </a:t>
            </a:r>
            <a:r>
              <a:rPr lang="ko-KR" altLang="en-US" sz="1200" b="1" dirty="0" smtClean="0">
                <a:solidFill>
                  <a:srgbClr val="36333A"/>
                </a:solidFill>
                <a:latin typeface="+mj-ea"/>
                <a:ea typeface="+mj-ea"/>
                <a:cs typeface="+mn-cs"/>
              </a:rPr>
              <a:t>프로그램 계획</a:t>
            </a:r>
            <a:endParaRPr lang="en-US" sz="1200" b="1" dirty="0">
              <a:solidFill>
                <a:srgbClr val="36333A"/>
              </a:solidFill>
              <a:latin typeface="+mj-ea"/>
              <a:ea typeface="+mj-ea"/>
              <a:cs typeface="+mn-cs"/>
            </a:endParaRP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9676C954-4BDE-4C13-AA2A-E545A5DA8912}"/>
              </a:ext>
            </a:extLst>
          </p:cNvPr>
          <p:cNvCxnSpPr>
            <a:cxnSpLocks/>
          </p:cNvCxnSpPr>
          <p:nvPr/>
        </p:nvCxnSpPr>
        <p:spPr>
          <a:xfrm>
            <a:off x="415540" y="545105"/>
            <a:ext cx="904596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텍스트 개체 틀 9">
            <a:extLst>
              <a:ext uri="{FF2B5EF4-FFF2-40B4-BE49-F238E27FC236}">
                <a16:creationId xmlns:a16="http://schemas.microsoft.com/office/drawing/2014/main" id="{524603D7-66D4-4E06-837B-C6B355125398}"/>
              </a:ext>
            </a:extLst>
          </p:cNvPr>
          <p:cNvSpPr txBox="1">
            <a:spLocks/>
          </p:cNvSpPr>
          <p:nvPr/>
        </p:nvSpPr>
        <p:spPr>
          <a:xfrm>
            <a:off x="505677" y="597406"/>
            <a:ext cx="3430335" cy="295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latinLnBrk="0"/>
            <a:r>
              <a:rPr lang="en-US" altLang="ko-KR" b="1" dirty="0" smtClean="0"/>
              <a:t>2. </a:t>
            </a:r>
            <a:r>
              <a:rPr lang="ko-KR" altLang="en-US" b="1" dirty="0" smtClean="0"/>
              <a:t>프로그램 진행 내용</a:t>
            </a:r>
            <a:endParaRPr lang="ko-KR" alt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227164"/>
              </p:ext>
            </p:extLst>
          </p:nvPr>
        </p:nvGraphicFramePr>
        <p:xfrm>
          <a:off x="415539" y="2634389"/>
          <a:ext cx="4432603" cy="3390269"/>
        </p:xfrm>
        <a:graphic>
          <a:graphicData uri="http://schemas.openxmlformats.org/drawingml/2006/table">
            <a:tbl>
              <a:tblPr/>
              <a:tblGrid>
                <a:gridCol w="505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981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활동명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세부내용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참여자</a:t>
                      </a:r>
                      <a:r>
                        <a:rPr lang="en-US" altLang="ko-KR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인원</a:t>
                      </a:r>
                      <a:r>
                        <a:rPr lang="en-US" altLang="ko-KR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730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  <a:endParaRPr lang="en-US" altLang="ko-KR" sz="1200" kern="0" spc="-5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OT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* 단체 멘토링 활동 내용을 상세하게 작성해주시면 됩니다</a:t>
                      </a: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멘토</a:t>
                      </a:r>
                      <a:r>
                        <a:rPr lang="en-US" altLang="ko-KR" sz="1200" kern="0" spc="-5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(10</a:t>
                      </a:r>
                      <a:r>
                        <a:rPr lang="ko-KR" altLang="en-US" sz="1200" kern="0" spc="-5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200" kern="0" spc="-5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25400" marR="2540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-5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멘티</a:t>
                      </a:r>
                      <a:r>
                        <a:rPr lang="en-US" altLang="ko-KR" sz="1200" kern="0" spc="-5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(10</a:t>
                      </a:r>
                      <a:r>
                        <a:rPr lang="ko-KR" altLang="en-US" sz="1200" kern="0" spc="-5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200" kern="0" spc="-5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730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  <a:endParaRPr lang="en-US" altLang="ko-KR" sz="1200" kern="0" spc="-5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문화체험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멘토</a:t>
                      </a: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(10</a:t>
                      </a: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멘티</a:t>
                      </a: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(10</a:t>
                      </a: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195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633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kern="0" spc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087094"/>
                  </a:ext>
                </a:extLst>
              </a:tr>
            </a:tbl>
          </a:graphicData>
        </a:graphic>
      </p:graphicFrame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323860"/>
              </p:ext>
            </p:extLst>
          </p:nvPr>
        </p:nvGraphicFramePr>
        <p:xfrm>
          <a:off x="5165264" y="2638422"/>
          <a:ext cx="4447087" cy="1483992"/>
        </p:xfrm>
        <a:graphic>
          <a:graphicData uri="http://schemas.openxmlformats.org/drawingml/2006/table">
            <a:tbl>
              <a:tblPr/>
              <a:tblGrid>
                <a:gridCol w="867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442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세부내용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34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ko-KR" altLang="en-US" sz="1200" kern="0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200" kern="0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r>
                        <a:rPr lang="ko-KR" altLang="en-US" sz="1200" kern="0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주차</a:t>
                      </a:r>
                      <a:endParaRPr lang="ko-KR" altLang="en-US" sz="120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* 개별 </a:t>
                      </a:r>
                      <a:r>
                        <a:rPr lang="ko-KR" altLang="en-US" sz="1200" kern="0" spc="-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멘토링 활동 내용을 </a:t>
                      </a:r>
                      <a:endParaRPr lang="en-US" altLang="ko-KR" sz="1200" kern="0" spc="-5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5400" marR="254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상세하게 </a:t>
                      </a:r>
                      <a:r>
                        <a:rPr lang="ko-KR" altLang="en-US" sz="1200" kern="0" spc="-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작성해주시면 됩니다</a:t>
                      </a:r>
                      <a:r>
                        <a:rPr lang="en-US" altLang="ko-KR" sz="1200" kern="0" spc="-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4630" marR="25400" indent="-18923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4630" marR="25400" indent="-18923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713708"/>
                  </a:ext>
                </a:extLst>
              </a:tr>
            </a:tbl>
          </a:graphicData>
        </a:graphic>
      </p:graphicFrame>
      <p:grpSp>
        <p:nvGrpSpPr>
          <p:cNvPr id="6" name="그룹 5"/>
          <p:cNvGrpSpPr/>
          <p:nvPr/>
        </p:nvGrpSpPr>
        <p:grpSpPr>
          <a:xfrm>
            <a:off x="415539" y="2368547"/>
            <a:ext cx="4432603" cy="249271"/>
            <a:chOff x="415539" y="2220563"/>
            <a:chExt cx="4432603" cy="249271"/>
          </a:xfrm>
        </p:grpSpPr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CE59BB3D-74A5-4FA1-B6ED-F57811C09A95}"/>
                </a:ext>
              </a:extLst>
            </p:cNvPr>
            <p:cNvCxnSpPr>
              <a:cxnSpLocks/>
            </p:cNvCxnSpPr>
            <p:nvPr/>
          </p:nvCxnSpPr>
          <p:spPr>
            <a:xfrm>
              <a:off x="415539" y="2466659"/>
              <a:ext cx="4432603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5742CDC9-7597-4DEC-BF12-C31C95F2733A}"/>
                </a:ext>
              </a:extLst>
            </p:cNvPr>
            <p:cNvSpPr/>
            <p:nvPr/>
          </p:nvSpPr>
          <p:spPr>
            <a:xfrm>
              <a:off x="415539" y="2220563"/>
              <a:ext cx="1545706" cy="24927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단체 </a:t>
              </a:r>
              <a:r>
                <a:rPr lang="ko-KR" altLang="en-US" sz="12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멘토링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5176415" y="2372766"/>
            <a:ext cx="4432603" cy="249271"/>
            <a:chOff x="5176415" y="2213631"/>
            <a:chExt cx="4432603" cy="249271"/>
          </a:xfrm>
        </p:grpSpPr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CE59BB3D-74A5-4FA1-B6ED-F57811C09A95}"/>
                </a:ext>
              </a:extLst>
            </p:cNvPr>
            <p:cNvCxnSpPr>
              <a:cxnSpLocks/>
            </p:cNvCxnSpPr>
            <p:nvPr/>
          </p:nvCxnSpPr>
          <p:spPr>
            <a:xfrm>
              <a:off x="5176415" y="2459727"/>
              <a:ext cx="4432603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5742CDC9-7597-4DEC-BF12-C31C95F2733A}"/>
                </a:ext>
              </a:extLst>
            </p:cNvPr>
            <p:cNvSpPr/>
            <p:nvPr/>
          </p:nvSpPr>
          <p:spPr>
            <a:xfrm>
              <a:off x="5176415" y="2213631"/>
              <a:ext cx="1545706" cy="24927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개별 멘토링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</p:grp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406621"/>
              </p:ext>
            </p:extLst>
          </p:nvPr>
        </p:nvGraphicFramePr>
        <p:xfrm>
          <a:off x="5176415" y="4530976"/>
          <a:ext cx="4447088" cy="1601852"/>
        </p:xfrm>
        <a:graphic>
          <a:graphicData uri="http://schemas.openxmlformats.org/drawingml/2006/table">
            <a:tbl>
              <a:tblPr/>
              <a:tblGrid>
                <a:gridCol w="867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2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703">
                  <a:extLst>
                    <a:ext uri="{9D8B030D-6E8A-4147-A177-3AD203B41FA5}">
                      <a16:colId xmlns:a16="http://schemas.microsoft.com/office/drawing/2014/main" val="3069623120"/>
                    </a:ext>
                  </a:extLst>
                </a:gridCol>
              </a:tblGrid>
              <a:tr h="393442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세부내용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참여자</a:t>
                      </a:r>
                      <a:endParaRPr lang="en-US" altLang="ko-KR" sz="1200" b="1" kern="0" spc="-5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5400" marR="2540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인원</a:t>
                      </a:r>
                      <a:r>
                        <a:rPr lang="en-US" altLang="ko-KR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34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월 </a:t>
                      </a: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주차</a:t>
                      </a:r>
                      <a:endParaRPr lang="ko-KR" altLang="en-US" sz="120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* 슈퍼비전</a:t>
                      </a: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멘토 간담회 등 기타 활동 내용을 작성해주시면 됩니다</a:t>
                      </a:r>
                      <a:r>
                        <a:rPr lang="en-US" altLang="ko-KR" sz="12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en-US" altLang="ko-KR" sz="120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ko-KR" altLang="en-US" sz="11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멘토</a:t>
                      </a:r>
                      <a:r>
                        <a:rPr lang="en-US" altLang="ko-KR" sz="11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(0</a:t>
                      </a:r>
                      <a:r>
                        <a:rPr lang="ko-KR" altLang="en-US" sz="11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r>
                        <a:rPr lang="en-US" altLang="ko-KR" sz="11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ko-KR" altLang="en-US" sz="11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지도교수</a:t>
                      </a:r>
                      <a:r>
                        <a:rPr lang="en-US" altLang="ko-KR" sz="11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(0</a:t>
                      </a:r>
                      <a:r>
                        <a:rPr lang="ko-KR" altLang="en-US" sz="11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r>
                        <a:rPr lang="en-US" altLang="ko-KR" sz="1100" kern="0" spc="-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en-US" altLang="ko-KR" sz="110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4630" marR="25400" indent="-18923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4630" marR="25400" indent="-18923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25400" marR="2540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4630" marR="25400" indent="-18923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4630" marR="25400" indent="-18923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713708"/>
                  </a:ext>
                </a:extLst>
              </a:tr>
            </a:tbl>
          </a:graphicData>
        </a:graphic>
      </p:graphicFrame>
      <p:grpSp>
        <p:nvGrpSpPr>
          <p:cNvPr id="7" name="그룹 6"/>
          <p:cNvGrpSpPr/>
          <p:nvPr/>
        </p:nvGrpSpPr>
        <p:grpSpPr>
          <a:xfrm>
            <a:off x="5187566" y="4265320"/>
            <a:ext cx="4432603" cy="249271"/>
            <a:chOff x="5187566" y="4106185"/>
            <a:chExt cx="4432603" cy="249271"/>
          </a:xfrm>
        </p:grpSpPr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CE59BB3D-74A5-4FA1-B6ED-F57811C09A95}"/>
                </a:ext>
              </a:extLst>
            </p:cNvPr>
            <p:cNvCxnSpPr>
              <a:cxnSpLocks/>
            </p:cNvCxnSpPr>
            <p:nvPr/>
          </p:nvCxnSpPr>
          <p:spPr>
            <a:xfrm>
              <a:off x="5187566" y="4352281"/>
              <a:ext cx="4432603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5742CDC9-7597-4DEC-BF12-C31C95F2733A}"/>
                </a:ext>
              </a:extLst>
            </p:cNvPr>
            <p:cNvSpPr/>
            <p:nvPr/>
          </p:nvSpPr>
          <p:spPr>
            <a:xfrm>
              <a:off x="5187566" y="4106185"/>
              <a:ext cx="1545706" cy="24927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기타 활동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</p:grpSp>
      <p:sp>
        <p:nvSpPr>
          <p:cNvPr id="46" name="직사각형 45"/>
          <p:cNvSpPr/>
          <p:nvPr/>
        </p:nvSpPr>
        <p:spPr>
          <a:xfrm>
            <a:off x="3953456" y="6240780"/>
            <a:ext cx="1999088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+mj-ea"/>
                <a:ea typeface="+mj-ea"/>
              </a:rPr>
              <a:t>예시</a:t>
            </a:r>
            <a:endParaRPr lang="ko-KR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2213385" y="554551"/>
            <a:ext cx="5933412" cy="1751985"/>
            <a:chOff x="5446690" y="3095048"/>
            <a:chExt cx="4381250" cy="2052905"/>
          </a:xfrm>
        </p:grpSpPr>
        <p:sp>
          <p:nvSpPr>
            <p:cNvPr id="37" name="직사각형 36"/>
            <p:cNvSpPr/>
            <p:nvPr/>
          </p:nvSpPr>
          <p:spPr>
            <a:xfrm>
              <a:off x="5476451" y="3264398"/>
              <a:ext cx="4273764" cy="188355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  <p:grpSp>
          <p:nvGrpSpPr>
            <p:cNvPr id="38" name="그룹 37"/>
            <p:cNvGrpSpPr/>
            <p:nvPr/>
          </p:nvGrpSpPr>
          <p:grpSpPr>
            <a:xfrm>
              <a:off x="5446690" y="3095048"/>
              <a:ext cx="4381250" cy="2049186"/>
              <a:chOff x="2759585" y="1109348"/>
              <a:chExt cx="4381250" cy="2049186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565788" y="1109348"/>
                <a:ext cx="744760" cy="3245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작성 가이드</a:t>
                </a:r>
                <a:endParaRPr lang="ko-KR" altLang="en-US" sz="1200" dirty="0">
                  <a:latin typeface="+mj-ea"/>
                  <a:ea typeface="+mj-ea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759585" y="1391398"/>
                <a:ext cx="4381250" cy="176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기획한 프로그램의 전체적인 일정과 간략한 내용을 적어주세요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.</a:t>
                </a:r>
              </a:p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멘토링 프로그램은 직접 대면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(</a:t>
                </a:r>
                <a:r>
                  <a:rPr lang="ko-KR" altLang="en-US" sz="1200" dirty="0" smtClean="0">
                    <a:latin typeface="+mj-ea"/>
                    <a:ea typeface="+mj-ea"/>
                  </a:rPr>
                  <a:t>오프라인 활동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)</a:t>
                </a:r>
                <a:r>
                  <a:rPr lang="ko-KR" altLang="en-US" sz="1200" dirty="0" smtClean="0">
                    <a:latin typeface="+mj-ea"/>
                    <a:ea typeface="+mj-ea"/>
                  </a:rPr>
                  <a:t>이 기준이며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,</a:t>
                </a:r>
              </a:p>
              <a:p>
                <a:pPr algn="ctr"/>
                <a:r>
                  <a:rPr lang="ko-KR" altLang="en-US" sz="1200" dirty="0" smtClean="0">
                    <a:latin typeface="+mj-ea"/>
                    <a:ea typeface="+mj-ea"/>
                  </a:rPr>
                  <a:t>멘토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-</a:t>
                </a:r>
                <a:r>
                  <a:rPr lang="ko-KR" altLang="en-US" sz="1200" dirty="0" err="1" smtClean="0">
                    <a:latin typeface="+mj-ea"/>
                    <a:ea typeface="+mj-ea"/>
                  </a:rPr>
                  <a:t>멘티가</a:t>
                </a:r>
                <a:r>
                  <a:rPr lang="ko-KR" altLang="en-US" sz="1200" dirty="0" smtClean="0">
                    <a:latin typeface="+mj-ea"/>
                    <a:ea typeface="+mj-ea"/>
                  </a:rPr>
                  <a:t> 다수 참여하는 단체 멘토링과</a:t>
                </a:r>
                <a:r>
                  <a:rPr lang="en-US" altLang="ko-KR" sz="1200" dirty="0">
                    <a:latin typeface="+mj-ea"/>
                    <a:ea typeface="+mj-ea"/>
                  </a:rPr>
                  <a:t> </a:t>
                </a:r>
                <a:r>
                  <a:rPr lang="ko-KR" altLang="en-US" sz="1200" dirty="0" smtClean="0">
                    <a:latin typeface="+mj-ea"/>
                    <a:ea typeface="+mj-ea"/>
                  </a:rPr>
                  <a:t>개별 멘토링을 구분하여 작성해주세요</a:t>
                </a:r>
                <a:r>
                  <a:rPr lang="en-US" altLang="ko-KR" sz="1200" dirty="0" smtClean="0">
                    <a:latin typeface="+mj-ea"/>
                    <a:ea typeface="+mj-ea"/>
                  </a:rPr>
                  <a:t>.</a:t>
                </a:r>
              </a:p>
              <a:p>
                <a:pPr algn="ctr"/>
                <a:r>
                  <a:rPr lang="ko-KR" altLang="en-US" sz="12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본격적인 멘토링 프로그램은 </a:t>
                </a:r>
                <a:r>
                  <a:rPr lang="en-US" altLang="ko-KR" sz="1200" b="1" u="sng" dirty="0">
                    <a:solidFill>
                      <a:srgbClr val="FF0000"/>
                    </a:solidFill>
                    <a:latin typeface="+mj-ea"/>
                    <a:ea typeface="+mj-ea"/>
                  </a:rPr>
                  <a:t>6</a:t>
                </a:r>
                <a:r>
                  <a:rPr lang="ko-KR" altLang="en-US" sz="12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월</a:t>
                </a:r>
                <a:r>
                  <a:rPr lang="en-US" altLang="ko-KR" sz="12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~9</a:t>
                </a:r>
                <a:r>
                  <a:rPr lang="ko-KR" altLang="en-US" sz="12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월</a:t>
                </a:r>
                <a:r>
                  <a:rPr lang="en-US" altLang="ko-KR" sz="12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(4</a:t>
                </a:r>
                <a:r>
                  <a:rPr lang="ko-KR" altLang="en-US" sz="12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개월</a:t>
                </a:r>
                <a:r>
                  <a:rPr lang="en-US" altLang="ko-KR" sz="12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)</a:t>
                </a:r>
                <a:r>
                  <a:rPr lang="ko-KR" altLang="en-US" sz="12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로 계획해주세요</a:t>
                </a:r>
                <a:r>
                  <a:rPr lang="en-US" altLang="ko-KR" sz="12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.</a:t>
                </a:r>
              </a:p>
              <a:p>
                <a:pPr algn="ctr"/>
                <a:endParaRPr lang="en-US" altLang="ko-KR" sz="800" dirty="0" smtClean="0">
                  <a:latin typeface="+mj-ea"/>
                  <a:ea typeface="+mj-ea"/>
                </a:endParaRPr>
              </a:p>
              <a:p>
                <a:pPr algn="ctr"/>
                <a:r>
                  <a:rPr lang="ko-KR" altLang="en-US" sz="1200" b="1" dirty="0" smtClean="0">
                    <a:latin typeface="+mj-ea"/>
                    <a:ea typeface="+mj-ea"/>
                  </a:rPr>
                  <a:t>필수 </a:t>
                </a:r>
                <a:r>
                  <a:rPr lang="ko-KR" altLang="en-US" sz="1200" b="1" dirty="0" err="1" smtClean="0">
                    <a:latin typeface="+mj-ea"/>
                    <a:ea typeface="+mj-ea"/>
                  </a:rPr>
                  <a:t>활동회기를</a:t>
                </a:r>
                <a:r>
                  <a:rPr lang="ko-KR" altLang="en-US" sz="1200" b="1" dirty="0" smtClean="0">
                    <a:latin typeface="+mj-ea"/>
                    <a:ea typeface="+mj-ea"/>
                  </a:rPr>
                  <a:t> 고려하여 프로그램을 계획해주세요</a:t>
                </a:r>
                <a:r>
                  <a:rPr lang="en-US" altLang="ko-KR" sz="1200" b="1" dirty="0" smtClean="0">
                    <a:latin typeface="+mj-ea"/>
                    <a:ea typeface="+mj-ea"/>
                  </a:rPr>
                  <a:t>.</a:t>
                </a:r>
              </a:p>
              <a:p>
                <a:pPr algn="ctr"/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(</a:t>
                </a:r>
                <a:r>
                  <a:rPr lang="ko-KR" altLang="en-US" sz="12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오프라인</a:t>
                </a:r>
                <a:r>
                  <a:rPr lang="en-US" altLang="ko-KR" sz="12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) </a:t>
                </a:r>
                <a:r>
                  <a:rPr lang="ko-KR" altLang="en-US" sz="12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단체 멘토링 </a:t>
                </a:r>
                <a:r>
                  <a:rPr lang="ko-KR" altLang="en-US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총 </a:t>
                </a:r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3</a:t>
                </a:r>
                <a:r>
                  <a:rPr lang="ko-KR" altLang="en-US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회 </a:t>
                </a:r>
                <a:r>
                  <a:rPr lang="ko-KR" altLang="en-US" sz="12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이상</a:t>
                </a:r>
                <a:r>
                  <a:rPr lang="en-US" altLang="ko-KR" sz="12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, </a:t>
                </a:r>
                <a:r>
                  <a:rPr lang="ko-KR" altLang="en-US" sz="12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개별 멘토링 월 </a:t>
                </a:r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2</a:t>
                </a:r>
                <a:r>
                  <a:rPr lang="ko-KR" altLang="en-US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회 이상</a:t>
                </a:r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,</a:t>
                </a:r>
              </a:p>
              <a:p>
                <a:pPr algn="ctr"/>
                <a:r>
                  <a:rPr lang="ko-KR" altLang="en-US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슈퍼비전 최소 </a:t>
                </a:r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1</a:t>
                </a:r>
                <a:r>
                  <a:rPr lang="ko-KR" altLang="en-US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회 이상</a:t>
                </a:r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, </a:t>
                </a:r>
                <a:r>
                  <a:rPr lang="ko-KR" altLang="en-US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멘토 간담회 최소 </a:t>
                </a:r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2</a:t>
                </a:r>
                <a:r>
                  <a:rPr lang="ko-KR" altLang="en-US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회 이상</a:t>
                </a:r>
                <a:endParaRPr lang="en-US" altLang="ko-KR" sz="1200" b="1" dirty="0">
                  <a:solidFill>
                    <a:srgbClr val="FF0000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339729" y="6049730"/>
            <a:ext cx="271368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200" kern="0" spc="-50" dirty="0" smtClean="0">
                <a:solidFill>
                  <a:srgbClr val="0000FF"/>
                </a:solidFill>
                <a:latin typeface="+mj-ea"/>
                <a:ea typeface="+mj-ea"/>
              </a:rPr>
              <a:t>멘토링 프로그램 내용 작성 예시</a:t>
            </a:r>
            <a:endParaRPr lang="ko-KR" altLang="en-US" sz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981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149154" y="1255027"/>
            <a:ext cx="5567490" cy="48995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39CF397F-E8A2-4B4E-AACA-C800C7523EDE}"/>
              </a:ext>
            </a:extLst>
          </p:cNvPr>
          <p:cNvSpPr txBox="1">
            <a:spLocks/>
          </p:cNvSpPr>
          <p:nvPr/>
        </p:nvSpPr>
        <p:spPr>
          <a:xfrm>
            <a:off x="415539" y="194469"/>
            <a:ext cx="1405641" cy="350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68B1F2"/>
                </a:solidFill>
                <a:latin typeface="타이포_씨고딕 170" panose="02020503020101020101" pitchFamily="18" charset="-127"/>
                <a:ea typeface="타이포_씨고딕 170" panose="02020503020101020101" pitchFamily="18" charset="-127"/>
                <a:cs typeface="+mj-cs"/>
              </a:defRPr>
            </a:lvl1pPr>
          </a:lstStyle>
          <a:p>
            <a:pPr algn="l"/>
            <a:r>
              <a:rPr lang="en-US" altLang="ko-KR" sz="1200" b="1" dirty="0" smtClean="0">
                <a:solidFill>
                  <a:srgbClr val="36333A"/>
                </a:solidFill>
                <a:latin typeface="+mj-ea"/>
                <a:ea typeface="+mj-ea"/>
                <a:cs typeface="+mn-cs"/>
              </a:rPr>
              <a:t>Ⅱ. </a:t>
            </a:r>
            <a:r>
              <a:rPr lang="ko-KR" altLang="en-US" sz="1200" b="1" dirty="0" smtClean="0">
                <a:solidFill>
                  <a:srgbClr val="36333A"/>
                </a:solidFill>
                <a:latin typeface="+mj-ea"/>
                <a:ea typeface="+mj-ea"/>
                <a:cs typeface="+mn-cs"/>
              </a:rPr>
              <a:t>프로그램 계획</a:t>
            </a:r>
            <a:endParaRPr lang="en-US" sz="1200" b="1" dirty="0">
              <a:solidFill>
                <a:srgbClr val="36333A"/>
              </a:solidFill>
              <a:latin typeface="+mj-ea"/>
              <a:ea typeface="+mj-ea"/>
              <a:cs typeface="+mn-cs"/>
            </a:endParaRP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9676C954-4BDE-4C13-AA2A-E545A5DA8912}"/>
              </a:ext>
            </a:extLst>
          </p:cNvPr>
          <p:cNvCxnSpPr>
            <a:cxnSpLocks/>
          </p:cNvCxnSpPr>
          <p:nvPr/>
        </p:nvCxnSpPr>
        <p:spPr>
          <a:xfrm>
            <a:off x="415540" y="545105"/>
            <a:ext cx="904596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텍스트 개체 틀 9">
            <a:extLst>
              <a:ext uri="{FF2B5EF4-FFF2-40B4-BE49-F238E27FC236}">
                <a16:creationId xmlns:a16="http://schemas.microsoft.com/office/drawing/2014/main" id="{524603D7-66D4-4E06-837B-C6B355125398}"/>
              </a:ext>
            </a:extLst>
          </p:cNvPr>
          <p:cNvSpPr txBox="1">
            <a:spLocks/>
          </p:cNvSpPr>
          <p:nvPr/>
        </p:nvSpPr>
        <p:spPr>
          <a:xfrm>
            <a:off x="505677" y="597406"/>
            <a:ext cx="3430335" cy="295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latinLnBrk="0"/>
            <a:r>
              <a:rPr lang="en-US" altLang="ko-KR" b="1" dirty="0" smtClean="0"/>
              <a:t>3. </a:t>
            </a:r>
            <a:r>
              <a:rPr lang="ko-KR" altLang="en-US" b="1" dirty="0" smtClean="0"/>
              <a:t>기대효과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2207720" y="1109348"/>
            <a:ext cx="5490606" cy="549612"/>
            <a:chOff x="2192888" y="1109348"/>
            <a:chExt cx="5490606" cy="549612"/>
          </a:xfrm>
        </p:grpSpPr>
        <p:sp>
          <p:nvSpPr>
            <p:cNvPr id="2" name="TextBox 1"/>
            <p:cNvSpPr txBox="1"/>
            <p:nvPr/>
          </p:nvSpPr>
          <p:spPr>
            <a:xfrm>
              <a:off x="4477946" y="1109348"/>
              <a:ext cx="100860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latin typeface="+mj-ea"/>
                  <a:ea typeface="+mj-ea"/>
                </a:rPr>
                <a:t>작성 가이드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192888" y="1381961"/>
              <a:ext cx="54906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진행하고자 하는 프로그램이 </a:t>
              </a:r>
              <a:r>
                <a:rPr lang="ko-KR" altLang="en-US" sz="1200" dirty="0" err="1" smtClean="0">
                  <a:latin typeface="+mj-ea"/>
                  <a:ea typeface="+mj-ea"/>
                </a:rPr>
                <a:t>멘티와</a:t>
              </a:r>
              <a:r>
                <a:rPr lang="ko-KR" altLang="en-US" sz="1200" dirty="0" smtClean="0">
                  <a:latin typeface="+mj-ea"/>
                  <a:ea typeface="+mj-ea"/>
                </a:rPr>
                <a:t> 동아리에 미치는 기대효과를 적어주세요</a:t>
              </a:r>
              <a:endParaRPr lang="en-US" altLang="ko-KR" sz="1200" dirty="0" smtClean="0">
                <a:latin typeface="+mj-ea"/>
                <a:ea typeface="+mj-ea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84050" y="1884899"/>
            <a:ext cx="450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u="sng" dirty="0" smtClean="0">
                <a:latin typeface="+mj-ea"/>
                <a:ea typeface="+mj-ea"/>
              </a:rPr>
              <a:t>기대효과</a:t>
            </a:r>
            <a:endParaRPr lang="ko-KR" altLang="en-US" sz="2400" u="sng" dirty="0">
              <a:latin typeface="+mj-ea"/>
              <a:ea typeface="+mj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71319" y="2473498"/>
            <a:ext cx="8534400" cy="3428257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913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2205</TotalTime>
  <Words>1432</Words>
  <Application>Microsoft Office PowerPoint</Application>
  <PresentationFormat>A4 용지(210x297mm)</PresentationFormat>
  <Paragraphs>264</Paragraphs>
  <Slides>13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맑은 고딕</vt:lpstr>
      <vt:lpstr>NanumBarunGothicOTF</vt:lpstr>
      <vt:lpstr>Calibri</vt:lpstr>
      <vt:lpstr>Arial</vt:lpstr>
      <vt:lpstr>Wingdings</vt:lpstr>
      <vt:lpstr>나눔고딕</vt:lpstr>
      <vt:lpstr>나눔스퀘어</vt:lpstr>
      <vt:lpstr>타이포_씨고딕 170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bros</dc:creator>
  <cp:lastModifiedBy>Windows 사용자</cp:lastModifiedBy>
  <cp:revision>236</cp:revision>
  <cp:lastPrinted>2020-02-21T05:45:43Z</cp:lastPrinted>
  <dcterms:created xsi:type="dcterms:W3CDTF">2018-08-28T07:54:58Z</dcterms:created>
  <dcterms:modified xsi:type="dcterms:W3CDTF">2020-03-25T23:56:43Z</dcterms:modified>
</cp:coreProperties>
</file>