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2" r:id="rId3"/>
  </p:sldMasterIdLst>
  <p:handoutMasterIdLst>
    <p:handoutMasterId r:id="rId43"/>
  </p:handoutMasterIdLst>
  <p:sldIdLst>
    <p:sldId id="256" r:id="rId4"/>
    <p:sldId id="329" r:id="rId5"/>
    <p:sldId id="322" r:id="rId6"/>
    <p:sldId id="325" r:id="rId7"/>
    <p:sldId id="323" r:id="rId8"/>
    <p:sldId id="324" r:id="rId9"/>
    <p:sldId id="320" r:id="rId10"/>
    <p:sldId id="334" r:id="rId11"/>
    <p:sldId id="330" r:id="rId12"/>
    <p:sldId id="292" r:id="rId13"/>
    <p:sldId id="335" r:id="rId14"/>
    <p:sldId id="293" r:id="rId15"/>
    <p:sldId id="294" r:id="rId16"/>
    <p:sldId id="336" r:id="rId17"/>
    <p:sldId id="331" r:id="rId18"/>
    <p:sldId id="299" r:id="rId19"/>
    <p:sldId id="332" r:id="rId20"/>
    <p:sldId id="297" r:id="rId21"/>
    <p:sldId id="300" r:id="rId22"/>
    <p:sldId id="302" r:id="rId23"/>
    <p:sldId id="303" r:id="rId24"/>
    <p:sldId id="301" r:id="rId25"/>
    <p:sldId id="337" r:id="rId26"/>
    <p:sldId id="333" r:id="rId27"/>
    <p:sldId id="338" r:id="rId28"/>
    <p:sldId id="304" r:id="rId29"/>
    <p:sldId id="305" r:id="rId30"/>
    <p:sldId id="306" r:id="rId31"/>
    <p:sldId id="307" r:id="rId32"/>
    <p:sldId id="339" r:id="rId33"/>
    <p:sldId id="308" r:id="rId34"/>
    <p:sldId id="309" r:id="rId35"/>
    <p:sldId id="340" r:id="rId36"/>
    <p:sldId id="341" r:id="rId37"/>
    <p:sldId id="342" r:id="rId38"/>
    <p:sldId id="343" r:id="rId39"/>
    <p:sldId id="311" r:id="rId40"/>
    <p:sldId id="312" r:id="rId41"/>
    <p:sldId id="328" r:id="rId4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438600"/>
    <a:srgbClr val="1C1C1C"/>
    <a:srgbClr val="99B6EF"/>
    <a:srgbClr val="66FF33"/>
    <a:srgbClr val="996633"/>
    <a:srgbClr val="CC9900"/>
    <a:srgbClr val="FFFF66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6" autoAdjust="0"/>
    <p:restoredTop sz="87895" autoAdjust="0"/>
  </p:normalViewPr>
  <p:slideViewPr>
    <p:cSldViewPr>
      <p:cViewPr varScale="1">
        <p:scale>
          <a:sx n="95" d="100"/>
          <a:sy n="95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5CD31-65DF-4690-AB1F-D8AEB3B61A50}" type="doc">
      <dgm:prSet loTypeId="urn:microsoft.com/office/officeart/2005/8/layout/radial4" loCatId="relationship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D0DD0293-A9AC-4E51-BF96-7E1C3E32F2AD}">
      <dgm:prSet custT="1"/>
      <dgm:spPr>
        <a:solidFill>
          <a:srgbClr val="66FF33"/>
        </a:solidFill>
        <a:scene3d>
          <a:camera prst="perspectiveBelow"/>
          <a:lightRig rig="threePt" dir="t">
            <a:rot lat="0" lon="0" rev="1200000"/>
          </a:lightRig>
        </a:scene3d>
        <a:sp3d>
          <a:bevelT w="63500" h="25400" prst="angle"/>
        </a:sp3d>
      </dgm:spPr>
      <dgm:t>
        <a:bodyPr/>
        <a:lstStyle/>
        <a:p>
          <a:pPr rtl="0" latinLnBrk="1"/>
          <a:r>
            <a:rPr lang="en-US" altLang="ko-KR" sz="2000" b="1" dirty="0" smtClean="0">
              <a:latin typeface="맑은 고딕" pitchFamily="50" charset="-127"/>
              <a:ea typeface="맑은 고딕" pitchFamily="50" charset="-127"/>
            </a:rPr>
            <a:t>『</a:t>
          </a:r>
          <a:r>
            <a:rPr lang="ko-KR" sz="2000" b="1" dirty="0" smtClean="0">
              <a:latin typeface="맑은 고딕" pitchFamily="50" charset="-127"/>
              <a:ea typeface="맑은 고딕" pitchFamily="50" charset="-127"/>
            </a:rPr>
            <a:t>사회복지관 기능정립연구</a:t>
          </a:r>
          <a:r>
            <a:rPr lang="en-US" altLang="ko-KR" sz="2000" b="1" dirty="0" smtClean="0">
              <a:latin typeface="맑은 고딕" pitchFamily="50" charset="-127"/>
              <a:ea typeface="맑은 고딕" pitchFamily="50" charset="-127"/>
            </a:rPr>
            <a:t>』</a:t>
          </a:r>
          <a:r>
            <a:rPr lang="ko-KR" sz="2000" b="1" dirty="0" smtClean="0">
              <a:latin typeface="맑은 고딕" pitchFamily="50" charset="-127"/>
              <a:ea typeface="맑은 고딕" pitchFamily="50" charset="-127"/>
            </a:rPr>
            <a:t>를 </a:t>
          </a:r>
          <a:r>
            <a:rPr lang="ko-KR" sz="2000" b="1" dirty="0" err="1" smtClean="0">
              <a:latin typeface="맑은 고딕" pitchFamily="50" charset="-127"/>
              <a:ea typeface="맑은 고딕" pitchFamily="50" charset="-127"/>
            </a:rPr>
            <a:t>통해사회복지관의</a:t>
          </a:r>
          <a:r>
            <a:rPr lang="ko-KR" sz="2000" b="1" dirty="0" smtClean="0">
              <a:latin typeface="맑은 고딕" pitchFamily="50" charset="-127"/>
              <a:ea typeface="맑은 고딕" pitchFamily="50" charset="-127"/>
            </a:rPr>
            <a:t> 기능과 역할을 재정립하여</a:t>
          </a:r>
          <a:r>
            <a:rPr lang="en-US" sz="2000" b="1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sz="2000" b="1" dirty="0" smtClean="0">
              <a:latin typeface="맑은 고딕" pitchFamily="50" charset="-127"/>
              <a:ea typeface="맑은 고딕" pitchFamily="50" charset="-127"/>
            </a:rPr>
            <a:t>이에 따른 법적 근거</a:t>
          </a:r>
          <a:r>
            <a:rPr lang="en-US" sz="2000" b="1" dirty="0" smtClean="0">
              <a:latin typeface="맑은 고딕" pitchFamily="50" charset="-127"/>
              <a:ea typeface="맑은 고딕" pitchFamily="50" charset="-127"/>
            </a:rPr>
            <a:t>(</a:t>
          </a:r>
          <a:r>
            <a:rPr lang="ko-KR" sz="2000" b="1" dirty="0" smtClean="0">
              <a:latin typeface="맑은 고딕" pitchFamily="50" charset="-127"/>
              <a:ea typeface="맑은 고딕" pitchFamily="50" charset="-127"/>
            </a:rPr>
            <a:t>규정</a:t>
          </a:r>
          <a:r>
            <a:rPr lang="en-US" sz="2000" b="1" dirty="0" smtClean="0">
              <a:latin typeface="맑은 고딕" pitchFamily="50" charset="-127"/>
              <a:ea typeface="맑은 고딕" pitchFamily="50" charset="-127"/>
            </a:rPr>
            <a:t>)</a:t>
          </a:r>
          <a:r>
            <a:rPr lang="ko-KR" sz="2000" b="1" dirty="0" smtClean="0">
              <a:latin typeface="맑은 고딕" pitchFamily="50" charset="-127"/>
              <a:ea typeface="맑은 고딕" pitchFamily="50" charset="-127"/>
            </a:rPr>
            <a:t>을 마련함으로써 사회복지관의 운영을 체계화하고자 함</a:t>
          </a:r>
          <a:r>
            <a:rPr lang="en-US" sz="2000" b="1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sz="2000" dirty="0">
            <a:latin typeface="맑은 고딕" pitchFamily="50" charset="-127"/>
            <a:ea typeface="맑은 고딕" pitchFamily="50" charset="-127"/>
          </a:endParaRPr>
        </a:p>
      </dgm:t>
    </dgm:pt>
    <dgm:pt modelId="{A676A59A-B709-413E-A2CD-98EE2EA14AB4}" type="parTrans" cxnId="{5F9E887F-0065-45E0-87A7-1A913F8774B1}">
      <dgm:prSet/>
      <dgm:spPr/>
      <dgm:t>
        <a:bodyPr/>
        <a:lstStyle/>
        <a:p>
          <a:pPr latinLnBrk="1"/>
          <a:endParaRPr lang="ko-KR" altLang="en-US"/>
        </a:p>
      </dgm:t>
    </dgm:pt>
    <dgm:pt modelId="{5588DF9F-5214-4E43-99B7-FA0EE79B3609}" type="sibTrans" cxnId="{5F9E887F-0065-45E0-87A7-1A913F8774B1}">
      <dgm:prSet/>
      <dgm:spPr/>
      <dgm:t>
        <a:bodyPr/>
        <a:lstStyle/>
        <a:p>
          <a:pPr latinLnBrk="1"/>
          <a:endParaRPr lang="ko-KR" altLang="en-US"/>
        </a:p>
      </dgm:t>
    </dgm:pt>
    <dgm:pt modelId="{AF04E109-7A6D-4A19-9AFF-5248DEF796A1}">
      <dgm:prSet custT="1"/>
      <dgm:spPr>
        <a:gradFill flip="none" rotWithShape="0">
          <a:gsLst>
            <a:gs pos="0">
              <a:srgbClr val="FFFF66">
                <a:tint val="66000"/>
                <a:satMod val="160000"/>
              </a:srgbClr>
            </a:gs>
            <a:gs pos="50000">
              <a:srgbClr val="FFFF66">
                <a:tint val="44500"/>
                <a:satMod val="160000"/>
              </a:srgbClr>
            </a:gs>
            <a:gs pos="100000">
              <a:srgbClr val="FFFF66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 rtl="0" latinLnBrk="1"/>
          <a:r>
            <a:rPr lang="ko-KR" sz="2000" dirty="0" smtClean="0">
              <a:latin typeface="맑은 고딕" pitchFamily="50" charset="-127"/>
              <a:ea typeface="맑은 고딕" pitchFamily="50" charset="-127"/>
            </a:rPr>
            <a:t>지방이양 이후 지역간</a:t>
          </a:r>
          <a:r>
            <a:rPr lang="en-US" sz="2000" dirty="0" smtClean="0">
              <a:latin typeface="맑은 고딕" pitchFamily="50" charset="-127"/>
              <a:ea typeface="맑은 고딕" pitchFamily="50" charset="-127"/>
            </a:rPr>
            <a:t>,     </a:t>
          </a:r>
          <a:r>
            <a:rPr lang="ko-KR" sz="2000" dirty="0" smtClean="0">
              <a:latin typeface="맑은 고딕" pitchFamily="50" charset="-127"/>
              <a:ea typeface="맑은 고딕" pitchFamily="50" charset="-127"/>
            </a:rPr>
            <a:t>기관간 사업</a:t>
          </a:r>
          <a:r>
            <a:rPr lang="en-US" sz="20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sz="2000" dirty="0" smtClean="0">
              <a:latin typeface="맑은 고딕" pitchFamily="50" charset="-127"/>
              <a:ea typeface="맑은 고딕" pitchFamily="50" charset="-127"/>
            </a:rPr>
            <a:t>인력</a:t>
          </a:r>
          <a:r>
            <a:rPr lang="en-US" sz="20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sz="2000" dirty="0" smtClean="0">
              <a:latin typeface="맑은 고딕" pitchFamily="50" charset="-127"/>
              <a:ea typeface="맑은 고딕" pitchFamily="50" charset="-127"/>
            </a:rPr>
            <a:t>예산의 불균형 심화</a:t>
          </a:r>
          <a:endParaRPr lang="ko-KR" sz="2000" dirty="0">
            <a:latin typeface="맑은 고딕" pitchFamily="50" charset="-127"/>
            <a:ea typeface="맑은 고딕" pitchFamily="50" charset="-127"/>
          </a:endParaRPr>
        </a:p>
      </dgm:t>
    </dgm:pt>
    <dgm:pt modelId="{9EF84464-4014-417C-BE9E-D3DF5565CF34}" type="parTrans" cxnId="{DAA49B31-FADA-4E93-B52B-2BC97CB47F35}">
      <dgm:prSet/>
      <dgm:spPr>
        <a:solidFill>
          <a:srgbClr val="00B0F0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gm:spPr>
      <dgm:t>
        <a:bodyPr/>
        <a:lstStyle/>
        <a:p>
          <a:pPr latinLnBrk="1"/>
          <a:endParaRPr lang="ko-KR" altLang="en-US"/>
        </a:p>
      </dgm:t>
    </dgm:pt>
    <dgm:pt modelId="{66DB142F-D937-48DF-A68E-846CD8643E94}" type="sibTrans" cxnId="{DAA49B31-FADA-4E93-B52B-2BC97CB47F35}">
      <dgm:prSet/>
      <dgm:spPr/>
      <dgm:t>
        <a:bodyPr/>
        <a:lstStyle/>
        <a:p>
          <a:pPr latinLnBrk="1"/>
          <a:endParaRPr lang="ko-KR" altLang="en-US"/>
        </a:p>
      </dgm:t>
    </dgm:pt>
    <dgm:pt modelId="{A8573460-321E-498D-9E00-C026620B8AF2}">
      <dgm:prSet custT="1"/>
      <dgm:spPr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pPr rtl="0" latinLnBrk="1"/>
          <a:r>
            <a:rPr lang="ko-KR" altLang="en-US" sz="2000" dirty="0" smtClean="0">
              <a:latin typeface="맑은 고딕" pitchFamily="50" charset="-127"/>
              <a:ea typeface="맑은 고딕" pitchFamily="50" charset="-127"/>
            </a:rPr>
            <a:t>사회복지 환경 변화에 따른 사회복지관 정체성 확립 요구 증가</a:t>
          </a:r>
          <a:endParaRPr lang="ko-KR" altLang="en-US" sz="2000" dirty="0">
            <a:latin typeface="맑은 고딕" pitchFamily="50" charset="-127"/>
            <a:ea typeface="맑은 고딕" pitchFamily="50" charset="-127"/>
          </a:endParaRPr>
        </a:p>
      </dgm:t>
    </dgm:pt>
    <dgm:pt modelId="{080D6B5F-8EDA-43DB-8C4E-3E3B128915D7}" type="parTrans" cxnId="{D7DFCC88-2942-4FAF-AC67-093E654804BE}">
      <dgm:prSet/>
      <dgm:spPr>
        <a:solidFill>
          <a:srgbClr val="00B0F0"/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gm:spPr>
      <dgm:t>
        <a:bodyPr/>
        <a:lstStyle/>
        <a:p>
          <a:pPr latinLnBrk="1"/>
          <a:endParaRPr lang="ko-KR" altLang="en-US"/>
        </a:p>
      </dgm:t>
    </dgm:pt>
    <dgm:pt modelId="{CB58D8FD-71AA-47E0-A2CB-7F5790284FE0}" type="sibTrans" cxnId="{D7DFCC88-2942-4FAF-AC67-093E654804BE}">
      <dgm:prSet/>
      <dgm:spPr/>
      <dgm:t>
        <a:bodyPr/>
        <a:lstStyle/>
        <a:p>
          <a:pPr latinLnBrk="1"/>
          <a:endParaRPr lang="ko-KR" altLang="en-US"/>
        </a:p>
      </dgm:t>
    </dgm:pt>
    <dgm:pt modelId="{3498DA25-B3B2-4BB7-8949-B21F9772CD36}" type="pres">
      <dgm:prSet presAssocID="{2AC5CD31-65DF-4690-AB1F-D8AEB3B61A5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33B05A-5D3C-447B-85E0-DB85C2D61358}" type="pres">
      <dgm:prSet presAssocID="{D0DD0293-A9AC-4E51-BF96-7E1C3E32F2AD}" presName="centerShape" presStyleLbl="node0" presStyleIdx="0" presStyleCnt="1" custScaleX="212750" custScaleY="101657" custLinFactNeighborX="-383" custLinFactNeighborY="6953"/>
      <dgm:spPr/>
      <dgm:t>
        <a:bodyPr/>
        <a:lstStyle/>
        <a:p>
          <a:pPr latinLnBrk="1"/>
          <a:endParaRPr lang="ko-KR" altLang="en-US"/>
        </a:p>
      </dgm:t>
    </dgm:pt>
    <dgm:pt modelId="{3DDDFB53-DDF2-4D0B-A3BF-C56DC89DB5E6}" type="pres">
      <dgm:prSet presAssocID="{080D6B5F-8EDA-43DB-8C4E-3E3B128915D7}" presName="parTrans" presStyleLbl="bgSibTrans2D1" presStyleIdx="0" presStyleCnt="2" custScaleX="87293" custLinFactNeighborX="-12480" custLinFactNeighborY="50980"/>
      <dgm:spPr/>
      <dgm:t>
        <a:bodyPr/>
        <a:lstStyle/>
        <a:p>
          <a:pPr latinLnBrk="1"/>
          <a:endParaRPr lang="ko-KR" altLang="en-US"/>
        </a:p>
      </dgm:t>
    </dgm:pt>
    <dgm:pt modelId="{D4D3B726-BE58-4F00-AEA7-D0F7D16DC9D7}" type="pres">
      <dgm:prSet presAssocID="{A8573460-321E-498D-9E00-C026620B8AF2}" presName="node" presStyleLbl="node1" presStyleIdx="0" presStyleCnt="2" custScaleX="110687" custScaleY="69433" custRadScaleRad="87213" custRadScaleInc="65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45337C-39CC-401C-88D8-F20A097739F4}" type="pres">
      <dgm:prSet presAssocID="{9EF84464-4014-417C-BE9E-D3DF5565CF34}" presName="parTrans" presStyleLbl="bgSibTrans2D1" presStyleIdx="1" presStyleCnt="2" custScaleX="90353" custScaleY="101057" custLinFactNeighborX="17062" custLinFactNeighborY="49948"/>
      <dgm:spPr/>
      <dgm:t>
        <a:bodyPr/>
        <a:lstStyle/>
        <a:p>
          <a:pPr latinLnBrk="1"/>
          <a:endParaRPr lang="ko-KR" altLang="en-US"/>
        </a:p>
      </dgm:t>
    </dgm:pt>
    <dgm:pt modelId="{4214CCEC-91F4-4F67-BF69-E57DF82BC4BF}" type="pres">
      <dgm:prSet presAssocID="{AF04E109-7A6D-4A19-9AFF-5248DEF796A1}" presName="node" presStyleLbl="node1" presStyleIdx="1" presStyleCnt="2" custScaleX="128238" custScaleY="70598" custRadScaleRad="82006" custRadScaleInc="-981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E0207DF-010F-456B-A7E8-0B6026AD16C1}" type="presOf" srcId="{9EF84464-4014-417C-BE9E-D3DF5565CF34}" destId="{F445337C-39CC-401C-88D8-F20A097739F4}" srcOrd="0" destOrd="0" presId="urn:microsoft.com/office/officeart/2005/8/layout/radial4"/>
    <dgm:cxn modelId="{D7DFCC88-2942-4FAF-AC67-093E654804BE}" srcId="{D0DD0293-A9AC-4E51-BF96-7E1C3E32F2AD}" destId="{A8573460-321E-498D-9E00-C026620B8AF2}" srcOrd="0" destOrd="0" parTransId="{080D6B5F-8EDA-43DB-8C4E-3E3B128915D7}" sibTransId="{CB58D8FD-71AA-47E0-A2CB-7F5790284FE0}"/>
    <dgm:cxn modelId="{CBE9C027-76DA-4A42-9B0A-19CCF4721726}" type="presOf" srcId="{A8573460-321E-498D-9E00-C026620B8AF2}" destId="{D4D3B726-BE58-4F00-AEA7-D0F7D16DC9D7}" srcOrd="0" destOrd="0" presId="urn:microsoft.com/office/officeart/2005/8/layout/radial4"/>
    <dgm:cxn modelId="{CC0D04EC-B8EE-49D8-90FB-D98DC2AF32BA}" type="presOf" srcId="{080D6B5F-8EDA-43DB-8C4E-3E3B128915D7}" destId="{3DDDFB53-DDF2-4D0B-A3BF-C56DC89DB5E6}" srcOrd="0" destOrd="0" presId="urn:microsoft.com/office/officeart/2005/8/layout/radial4"/>
    <dgm:cxn modelId="{DAA49B31-FADA-4E93-B52B-2BC97CB47F35}" srcId="{D0DD0293-A9AC-4E51-BF96-7E1C3E32F2AD}" destId="{AF04E109-7A6D-4A19-9AFF-5248DEF796A1}" srcOrd="1" destOrd="0" parTransId="{9EF84464-4014-417C-BE9E-D3DF5565CF34}" sibTransId="{66DB142F-D937-48DF-A68E-846CD8643E94}"/>
    <dgm:cxn modelId="{5F9E887F-0065-45E0-87A7-1A913F8774B1}" srcId="{2AC5CD31-65DF-4690-AB1F-D8AEB3B61A50}" destId="{D0DD0293-A9AC-4E51-BF96-7E1C3E32F2AD}" srcOrd="0" destOrd="0" parTransId="{A676A59A-B709-413E-A2CD-98EE2EA14AB4}" sibTransId="{5588DF9F-5214-4E43-99B7-FA0EE79B3609}"/>
    <dgm:cxn modelId="{3E013894-55BB-430A-9B6C-92EA647C4E87}" type="presOf" srcId="{AF04E109-7A6D-4A19-9AFF-5248DEF796A1}" destId="{4214CCEC-91F4-4F67-BF69-E57DF82BC4BF}" srcOrd="0" destOrd="0" presId="urn:microsoft.com/office/officeart/2005/8/layout/radial4"/>
    <dgm:cxn modelId="{346964C9-1B72-482A-A3C4-E3E9A4F90F2F}" type="presOf" srcId="{2AC5CD31-65DF-4690-AB1F-D8AEB3B61A50}" destId="{3498DA25-B3B2-4BB7-8949-B21F9772CD36}" srcOrd="0" destOrd="0" presId="urn:microsoft.com/office/officeart/2005/8/layout/radial4"/>
    <dgm:cxn modelId="{7E41D3E8-E0B6-41E0-B2FC-A03A23EF93BC}" type="presOf" srcId="{D0DD0293-A9AC-4E51-BF96-7E1C3E32F2AD}" destId="{4633B05A-5D3C-447B-85E0-DB85C2D61358}" srcOrd="0" destOrd="0" presId="urn:microsoft.com/office/officeart/2005/8/layout/radial4"/>
    <dgm:cxn modelId="{AA8168D9-2B23-49DF-BC9A-F21B36C983F2}" type="presParOf" srcId="{3498DA25-B3B2-4BB7-8949-B21F9772CD36}" destId="{4633B05A-5D3C-447B-85E0-DB85C2D61358}" srcOrd="0" destOrd="0" presId="urn:microsoft.com/office/officeart/2005/8/layout/radial4"/>
    <dgm:cxn modelId="{C08EEE10-2016-4632-8714-724D117FFB44}" type="presParOf" srcId="{3498DA25-B3B2-4BB7-8949-B21F9772CD36}" destId="{3DDDFB53-DDF2-4D0B-A3BF-C56DC89DB5E6}" srcOrd="1" destOrd="0" presId="urn:microsoft.com/office/officeart/2005/8/layout/radial4"/>
    <dgm:cxn modelId="{DA35E009-584F-4EF6-8D1E-8C7E6494F488}" type="presParOf" srcId="{3498DA25-B3B2-4BB7-8949-B21F9772CD36}" destId="{D4D3B726-BE58-4F00-AEA7-D0F7D16DC9D7}" srcOrd="2" destOrd="0" presId="urn:microsoft.com/office/officeart/2005/8/layout/radial4"/>
    <dgm:cxn modelId="{C035E88B-0320-4C4E-BE8D-005EA04912C7}" type="presParOf" srcId="{3498DA25-B3B2-4BB7-8949-B21F9772CD36}" destId="{F445337C-39CC-401C-88D8-F20A097739F4}" srcOrd="3" destOrd="0" presId="urn:microsoft.com/office/officeart/2005/8/layout/radial4"/>
    <dgm:cxn modelId="{E9A6EEFD-9012-407A-9EB3-FB55059FFDF0}" type="presParOf" srcId="{3498DA25-B3B2-4BB7-8949-B21F9772CD36}" destId="{4214CCEC-91F4-4F67-BF69-E57DF82BC4BF}" srcOrd="4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33B05A-5D3C-447B-85E0-DB85C2D61358}">
      <dsp:nvSpPr>
        <dsp:cNvPr id="0" name=""/>
        <dsp:cNvSpPr/>
      </dsp:nvSpPr>
      <dsp:spPr>
        <a:xfrm>
          <a:off x="1270087" y="2511324"/>
          <a:ext cx="5769158" cy="2756640"/>
        </a:xfrm>
        <a:prstGeom prst="ellipse">
          <a:avLst/>
        </a:prstGeom>
        <a:solidFill>
          <a:srgbClr val="66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Below"/>
          <a:lightRig rig="threePt" dir="t">
            <a:rot lat="0" lon="0" rev="1200000"/>
          </a:lightRig>
        </a:scene3d>
        <a:sp3d>
          <a:bevelT w="635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>
              <a:latin typeface="맑은 고딕" pitchFamily="50" charset="-127"/>
              <a:ea typeface="맑은 고딕" pitchFamily="50" charset="-127"/>
            </a:rPr>
            <a:t>『</a:t>
          </a:r>
          <a:r>
            <a:rPr lang="ko-KR" sz="2000" b="1" kern="1200" dirty="0" smtClean="0">
              <a:latin typeface="맑은 고딕" pitchFamily="50" charset="-127"/>
              <a:ea typeface="맑은 고딕" pitchFamily="50" charset="-127"/>
            </a:rPr>
            <a:t>사회복지관 기능정립연구</a:t>
          </a:r>
          <a:r>
            <a:rPr lang="en-US" altLang="ko-KR" sz="2000" b="1" kern="1200" dirty="0" smtClean="0">
              <a:latin typeface="맑은 고딕" pitchFamily="50" charset="-127"/>
              <a:ea typeface="맑은 고딕" pitchFamily="50" charset="-127"/>
            </a:rPr>
            <a:t>』</a:t>
          </a:r>
          <a:r>
            <a:rPr lang="ko-KR" sz="2000" b="1" kern="1200" dirty="0" smtClean="0">
              <a:latin typeface="맑은 고딕" pitchFamily="50" charset="-127"/>
              <a:ea typeface="맑은 고딕" pitchFamily="50" charset="-127"/>
            </a:rPr>
            <a:t>를 </a:t>
          </a:r>
          <a:r>
            <a:rPr lang="ko-KR" sz="2000" b="1" kern="1200" dirty="0" err="1" smtClean="0">
              <a:latin typeface="맑은 고딕" pitchFamily="50" charset="-127"/>
              <a:ea typeface="맑은 고딕" pitchFamily="50" charset="-127"/>
            </a:rPr>
            <a:t>통해사회복지관의</a:t>
          </a:r>
          <a:r>
            <a:rPr lang="ko-KR" sz="2000" b="1" kern="1200" dirty="0" smtClean="0">
              <a:latin typeface="맑은 고딕" pitchFamily="50" charset="-127"/>
              <a:ea typeface="맑은 고딕" pitchFamily="50" charset="-127"/>
            </a:rPr>
            <a:t> 기능과 역할을 재정립하여</a:t>
          </a:r>
          <a:r>
            <a:rPr lang="en-US" sz="2000" b="1" kern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sz="2000" b="1" kern="1200" dirty="0" smtClean="0">
              <a:latin typeface="맑은 고딕" pitchFamily="50" charset="-127"/>
              <a:ea typeface="맑은 고딕" pitchFamily="50" charset="-127"/>
            </a:rPr>
            <a:t>이에 따른 법적 근거</a:t>
          </a:r>
          <a:r>
            <a:rPr lang="en-US" sz="2000" b="1" kern="1200" dirty="0" smtClean="0">
              <a:latin typeface="맑은 고딕" pitchFamily="50" charset="-127"/>
              <a:ea typeface="맑은 고딕" pitchFamily="50" charset="-127"/>
            </a:rPr>
            <a:t>(</a:t>
          </a:r>
          <a:r>
            <a:rPr lang="ko-KR" sz="2000" b="1" kern="1200" dirty="0" smtClean="0">
              <a:latin typeface="맑은 고딕" pitchFamily="50" charset="-127"/>
              <a:ea typeface="맑은 고딕" pitchFamily="50" charset="-127"/>
            </a:rPr>
            <a:t>규정</a:t>
          </a:r>
          <a:r>
            <a:rPr lang="en-US" sz="2000" b="1" kern="1200" dirty="0" smtClean="0">
              <a:latin typeface="맑은 고딕" pitchFamily="50" charset="-127"/>
              <a:ea typeface="맑은 고딕" pitchFamily="50" charset="-127"/>
            </a:rPr>
            <a:t>)</a:t>
          </a:r>
          <a:r>
            <a:rPr lang="ko-KR" sz="2000" b="1" kern="1200" dirty="0" smtClean="0">
              <a:latin typeface="맑은 고딕" pitchFamily="50" charset="-127"/>
              <a:ea typeface="맑은 고딕" pitchFamily="50" charset="-127"/>
            </a:rPr>
            <a:t>을 마련함으로써 사회복지관의 운영을 체계화하고자 함</a:t>
          </a:r>
          <a:r>
            <a:rPr lang="en-US" sz="2000" b="1" kern="1200" dirty="0" smtClean="0">
              <a:latin typeface="맑은 고딕" pitchFamily="50" charset="-127"/>
              <a:ea typeface="맑은 고딕" pitchFamily="50" charset="-127"/>
            </a:rPr>
            <a:t>.</a:t>
          </a:r>
          <a:endParaRPr lang="ko-KR" sz="20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1270087" y="2511324"/>
        <a:ext cx="5769158" cy="2756640"/>
      </dsp:txXfrm>
    </dsp:sp>
    <dsp:sp modelId="{3DDDFB53-DDF2-4D0B-A3BF-C56DC89DB5E6}">
      <dsp:nvSpPr>
        <dsp:cNvPr id="0" name=""/>
        <dsp:cNvSpPr/>
      </dsp:nvSpPr>
      <dsp:spPr>
        <a:xfrm rot="13648449">
          <a:off x="1383338" y="1927602"/>
          <a:ext cx="1500655" cy="772836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D3B726-BE58-4F00-AEA7-D0F7D16DC9D7}">
      <dsp:nvSpPr>
        <dsp:cNvPr id="0" name=""/>
        <dsp:cNvSpPr/>
      </dsp:nvSpPr>
      <dsp:spPr>
        <a:xfrm>
          <a:off x="341503" y="571091"/>
          <a:ext cx="2851432" cy="143094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B0F0">
                <a:tint val="66000"/>
                <a:satMod val="160000"/>
              </a:srgbClr>
            </a:gs>
            <a:gs pos="50000">
              <a:srgbClr val="00B0F0">
                <a:tint val="44500"/>
                <a:satMod val="160000"/>
              </a:srgbClr>
            </a:gs>
            <a:gs pos="100000">
              <a:srgbClr val="00B0F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latin typeface="맑은 고딕" pitchFamily="50" charset="-127"/>
              <a:ea typeface="맑은 고딕" pitchFamily="50" charset="-127"/>
            </a:rPr>
            <a:t>사회복지 환경 변화에 따른 사회복지관 정체성 확립 요구 증가</a:t>
          </a:r>
          <a:endParaRPr lang="ko-KR" altLang="en-US" sz="20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41503" y="571091"/>
        <a:ext cx="2851432" cy="1430943"/>
      </dsp:txXfrm>
    </dsp:sp>
    <dsp:sp modelId="{F445337C-39CC-401C-88D8-F20A097739F4}">
      <dsp:nvSpPr>
        <dsp:cNvPr id="0" name=""/>
        <dsp:cNvSpPr/>
      </dsp:nvSpPr>
      <dsp:spPr>
        <a:xfrm rot="18617194">
          <a:off x="5367403" y="1914752"/>
          <a:ext cx="1470274" cy="781005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14CCEC-91F4-4F67-BF69-E57DF82BC4BF}">
      <dsp:nvSpPr>
        <dsp:cNvPr id="0" name=""/>
        <dsp:cNvSpPr/>
      </dsp:nvSpPr>
      <dsp:spPr>
        <a:xfrm>
          <a:off x="4699215" y="571110"/>
          <a:ext cx="3303568" cy="1454952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FFFF66">
                <a:tint val="66000"/>
                <a:satMod val="160000"/>
              </a:srgbClr>
            </a:gs>
            <a:gs pos="50000">
              <a:srgbClr val="FFFF66">
                <a:tint val="44500"/>
                <a:satMod val="160000"/>
              </a:srgbClr>
            </a:gs>
            <a:gs pos="100000">
              <a:srgbClr val="FFFF66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sz="2000" kern="1200" dirty="0" smtClean="0">
              <a:latin typeface="맑은 고딕" pitchFamily="50" charset="-127"/>
              <a:ea typeface="맑은 고딕" pitchFamily="50" charset="-127"/>
            </a:rPr>
            <a:t>지방이양 이후 지역간</a:t>
          </a:r>
          <a:r>
            <a:rPr lang="en-US" sz="2000" kern="1200" dirty="0" smtClean="0">
              <a:latin typeface="맑은 고딕" pitchFamily="50" charset="-127"/>
              <a:ea typeface="맑은 고딕" pitchFamily="50" charset="-127"/>
            </a:rPr>
            <a:t>,     </a:t>
          </a:r>
          <a:r>
            <a:rPr lang="ko-KR" sz="2000" kern="1200" dirty="0" smtClean="0">
              <a:latin typeface="맑은 고딕" pitchFamily="50" charset="-127"/>
              <a:ea typeface="맑은 고딕" pitchFamily="50" charset="-127"/>
            </a:rPr>
            <a:t>기관간 사업</a:t>
          </a:r>
          <a:r>
            <a:rPr lang="en-US" sz="2000" kern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sz="2000" kern="1200" dirty="0" smtClean="0">
              <a:latin typeface="맑은 고딕" pitchFamily="50" charset="-127"/>
              <a:ea typeface="맑은 고딕" pitchFamily="50" charset="-127"/>
            </a:rPr>
            <a:t>인력</a:t>
          </a:r>
          <a:r>
            <a:rPr lang="en-US" sz="2000" kern="1200" dirty="0" smtClean="0">
              <a:latin typeface="맑은 고딕" pitchFamily="50" charset="-127"/>
              <a:ea typeface="맑은 고딕" pitchFamily="50" charset="-127"/>
            </a:rPr>
            <a:t>, </a:t>
          </a:r>
          <a:r>
            <a:rPr lang="ko-KR" sz="2000" kern="1200" dirty="0" smtClean="0">
              <a:latin typeface="맑은 고딕" pitchFamily="50" charset="-127"/>
              <a:ea typeface="맑은 고딕" pitchFamily="50" charset="-127"/>
            </a:rPr>
            <a:t>예산의 불균형 심화</a:t>
          </a:r>
          <a:endParaRPr lang="ko-KR" sz="2000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4699215" y="571110"/>
        <a:ext cx="3303568" cy="1454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ko-KR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723DC0-D532-4F86-8FFD-8CC8863F402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52513"/>
            <a:ext cx="9144000" cy="576262"/>
          </a:xfrm>
        </p:spPr>
        <p:txBody>
          <a:bodyPr/>
          <a:lstStyle>
            <a:lvl1pPr algn="ctr">
              <a:lnSpc>
                <a:spcPct val="75000"/>
              </a:lnSpc>
              <a:defRPr sz="4000" b="0">
                <a:cs typeface="Arial Unicode MS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00213"/>
            <a:ext cx="9144000" cy="274637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부제목 스타일 편집</a:t>
            </a:r>
            <a:endParaRPr lang="en-US" altLang="ko-KR"/>
          </a:p>
        </p:txBody>
      </p:sp>
      <p:sp>
        <p:nvSpPr>
          <p:cNvPr id="3184" name="Rectangle 11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9EBA9F-EFBC-48AF-850C-A028EB95BBDD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3193" name="Group 121"/>
          <p:cNvGrpSpPr>
            <a:grpSpLocks/>
          </p:cNvGrpSpPr>
          <p:nvPr/>
        </p:nvGrpSpPr>
        <p:grpSpPr bwMode="auto">
          <a:xfrm>
            <a:off x="212725" y="6481763"/>
            <a:ext cx="2271713" cy="260350"/>
            <a:chOff x="1338" y="3929"/>
            <a:chExt cx="1431" cy="164"/>
          </a:xfrm>
        </p:grpSpPr>
        <p:sp>
          <p:nvSpPr>
            <p:cNvPr id="3194" name="WordArt 122"/>
            <p:cNvSpPr>
              <a:spLocks noChangeArrowheads="1" noChangeShapeType="1" noTextEdit="1"/>
            </p:cNvSpPr>
            <p:nvPr/>
          </p:nvSpPr>
          <p:spPr bwMode="auto">
            <a:xfrm>
              <a:off x="1338" y="3929"/>
              <a:ext cx="653" cy="1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80000"/>
                    </a:schemeClr>
                  </a:solidFill>
                  <a:latin typeface="Impact"/>
                </a:rPr>
                <a:t>' LOGO '</a:t>
              </a:r>
              <a:endParaRPr lang="ko-KR" altLang="en-US" sz="1400" kern="10" spc="-7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80000"/>
                  </a:schemeClr>
                </a:solidFill>
                <a:latin typeface="Impact"/>
              </a:endParaRPr>
            </a:p>
          </p:txBody>
        </p:sp>
        <p:sp>
          <p:nvSpPr>
            <p:cNvPr id="3195" name="WordArt 123"/>
            <p:cNvSpPr>
              <a:spLocks noChangeArrowheads="1" noChangeShapeType="1" noTextEdit="1"/>
            </p:cNvSpPr>
            <p:nvPr/>
          </p:nvSpPr>
          <p:spPr bwMode="auto">
            <a:xfrm>
              <a:off x="1952" y="4048"/>
              <a:ext cx="817" cy="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800" b="1" kern="10" spc="-4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80000"/>
                    </a:schemeClr>
                  </a:solidFill>
                  <a:latin typeface="Arial"/>
                  <a:cs typeface="Arial"/>
                </a:rPr>
                <a:t>COMPANY LOGOTYPE INSERT</a:t>
              </a:r>
              <a:endParaRPr lang="ko-KR" altLang="en-US" sz="800" b="1" kern="10" spc="-4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80000"/>
                  </a:schemeClr>
                </a:solidFill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8EED0-DF9B-4F80-8F71-6295D6D1183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6225" y="44450"/>
            <a:ext cx="2057400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4025" y="44450"/>
            <a:ext cx="6019800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D9C5B-78E1-435B-A96B-190B1410E15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46E05-C31C-42BB-BB75-66EF1779438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9BFD1-CA53-4C44-AF0B-D8B3800D4FA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98AB3-5004-4BA1-80CD-80DA7639034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63538" y="1008063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54538" y="1008063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779EA-DBB8-4DAB-80FC-E6198E0B8C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B02C9-A8D9-4597-9108-526112008A0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1B5C4-5306-4042-9D22-972C1EFF527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6704A-5EA5-453B-8994-EE87F3EA86F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1AA32-A77D-4BA5-884E-B5E5798BCA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2C951-F794-43E8-80B8-85E8B127855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263FE-62B7-4F31-9A96-3CBBE5EFAA3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7282C-679B-4221-A583-96156B6F322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32563" y="93663"/>
            <a:ext cx="2060575" cy="59150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6075" y="93663"/>
            <a:ext cx="6034088" cy="59150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69C68-C0E7-4755-9353-97DF1278BB5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6FDCC-0ABB-44D0-B780-36A741FD9AD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730F6-D519-451D-9D13-B0C32F3C0CA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31D7E-1EF2-4FB8-A5C0-8E4149D64FF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835150" y="1125538"/>
            <a:ext cx="35242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511800" y="1125538"/>
            <a:ext cx="352425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63148-C32A-4626-8CFE-84D8F7F05D1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698A7-0F66-4E69-BA15-E0D443D156B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FDEF5-23C8-4C7B-BF3B-C255962F442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B18FF-FA03-4A04-95C0-8DE82E7EEE0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D2CA3-E41D-44FB-9B13-F147D2151F3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05789-AD70-495F-A3B1-E1B80412EC0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E131F-3F2B-4F36-92CD-0FD77EA570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47A3B-772F-414E-B628-FCC2A0C0628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245350" y="215900"/>
            <a:ext cx="1898650" cy="59102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47813" y="215900"/>
            <a:ext cx="5545137" cy="591026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6A05A-1F8B-4909-BA75-6ADBC9CF080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4025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5025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D851C-40C1-40A6-A3BC-6793FFA4170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C536E-00E5-47A6-87E1-419B7F928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A51BA-839E-4385-A0F9-658871445CD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37C0-5F01-496B-AD7F-445268FC2E9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B8B07-8988-427D-A69F-6ED8784CEF4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6FF05-E226-4A91-991B-F05EEBD3CF2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4025" y="1196975"/>
            <a:ext cx="82296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ru-RU" altLang="ko-KR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911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30C6B1-0CF1-4A76-B20C-A661E8C41FB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150" name="Rectangle 126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44450"/>
            <a:ext cx="812006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Type Slide Title</a:t>
            </a:r>
          </a:p>
        </p:txBody>
      </p:sp>
      <p:grpSp>
        <p:nvGrpSpPr>
          <p:cNvPr id="1152" name="Group 128"/>
          <p:cNvGrpSpPr>
            <a:grpSpLocks/>
          </p:cNvGrpSpPr>
          <p:nvPr/>
        </p:nvGrpSpPr>
        <p:grpSpPr bwMode="auto">
          <a:xfrm>
            <a:off x="212725" y="6408738"/>
            <a:ext cx="2271713" cy="260350"/>
            <a:chOff x="1338" y="3929"/>
            <a:chExt cx="1431" cy="164"/>
          </a:xfrm>
        </p:grpSpPr>
        <p:sp>
          <p:nvSpPr>
            <p:cNvPr id="1153" name="WordArt 129"/>
            <p:cNvSpPr>
              <a:spLocks noChangeArrowheads="1" noChangeShapeType="1" noTextEdit="1"/>
            </p:cNvSpPr>
            <p:nvPr/>
          </p:nvSpPr>
          <p:spPr bwMode="auto">
            <a:xfrm>
              <a:off x="1338" y="3929"/>
              <a:ext cx="653" cy="1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70000"/>
                    </a:schemeClr>
                  </a:solidFill>
                  <a:latin typeface="Impact"/>
                </a:rPr>
                <a:t>' LOGO '</a:t>
              </a:r>
              <a:endParaRPr lang="ko-KR" altLang="en-US" sz="1400" kern="10" spc="-7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70000"/>
                  </a:schemeClr>
                </a:solidFill>
                <a:latin typeface="Impact"/>
              </a:endParaRPr>
            </a:p>
          </p:txBody>
        </p:sp>
        <p:sp>
          <p:nvSpPr>
            <p:cNvPr id="1154" name="WordArt 130"/>
            <p:cNvSpPr>
              <a:spLocks noChangeArrowheads="1" noChangeShapeType="1" noTextEdit="1"/>
            </p:cNvSpPr>
            <p:nvPr/>
          </p:nvSpPr>
          <p:spPr bwMode="auto">
            <a:xfrm>
              <a:off x="1952" y="4048"/>
              <a:ext cx="817" cy="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800" b="1" kern="10" spc="-4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70000"/>
                    </a:schemeClr>
                  </a:solidFill>
                  <a:latin typeface="Arial"/>
                  <a:cs typeface="Arial"/>
                </a:rPr>
                <a:t>COMPANY LOGOTYPE INSERT</a:t>
              </a:r>
              <a:endParaRPr lang="ko-KR" altLang="en-US" sz="800" b="1" kern="10" spc="-4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70000"/>
                  </a:schemeClr>
                </a:solidFill>
                <a:latin typeface="Arial"/>
                <a:cs typeface="Aria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008063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Click to edit Master text styles</a:t>
            </a:r>
          </a:p>
          <a:p>
            <a:pPr lvl="1"/>
            <a:r>
              <a:rPr lang="ru-RU" altLang="ko-KR" smtClean="0"/>
              <a:t>Second level</a:t>
            </a:r>
          </a:p>
          <a:p>
            <a:pPr lvl="2"/>
            <a:r>
              <a:rPr lang="ru-RU" altLang="ko-KR" smtClean="0"/>
              <a:t>Third level</a:t>
            </a:r>
          </a:p>
          <a:p>
            <a:pPr lvl="3"/>
            <a:r>
              <a:rPr lang="ru-RU" altLang="ko-KR" smtClean="0"/>
              <a:t>Fourth level</a:t>
            </a:r>
          </a:p>
          <a:p>
            <a:pPr lvl="4"/>
            <a:r>
              <a:rPr lang="ru-RU" altLang="ko-KR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561D1C-2750-4CF8-A1AD-E091CED98B1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9726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93663"/>
            <a:ext cx="73802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Type Slide Title</a:t>
            </a:r>
          </a:p>
        </p:txBody>
      </p:sp>
      <p:grpSp>
        <p:nvGrpSpPr>
          <p:cNvPr id="69734" name="Group 102"/>
          <p:cNvGrpSpPr>
            <a:grpSpLocks/>
          </p:cNvGrpSpPr>
          <p:nvPr/>
        </p:nvGrpSpPr>
        <p:grpSpPr bwMode="auto">
          <a:xfrm>
            <a:off x="212725" y="6408738"/>
            <a:ext cx="2271713" cy="260350"/>
            <a:chOff x="1338" y="3929"/>
            <a:chExt cx="1431" cy="164"/>
          </a:xfrm>
        </p:grpSpPr>
        <p:sp>
          <p:nvSpPr>
            <p:cNvPr id="69735" name="WordArt 103"/>
            <p:cNvSpPr>
              <a:spLocks noChangeArrowheads="1" noChangeShapeType="1" noTextEdit="1"/>
            </p:cNvSpPr>
            <p:nvPr/>
          </p:nvSpPr>
          <p:spPr bwMode="auto">
            <a:xfrm>
              <a:off x="1338" y="3929"/>
              <a:ext cx="653" cy="1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80000"/>
                    </a:schemeClr>
                  </a:solidFill>
                  <a:latin typeface="Impact"/>
                </a:rPr>
                <a:t>' LOGO '</a:t>
              </a:r>
              <a:endParaRPr lang="ko-KR" altLang="en-US" sz="1400" kern="10" spc="-7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80000"/>
                  </a:schemeClr>
                </a:solidFill>
                <a:latin typeface="Impact"/>
              </a:endParaRPr>
            </a:p>
          </p:txBody>
        </p:sp>
        <p:sp>
          <p:nvSpPr>
            <p:cNvPr id="69736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1952" y="4048"/>
              <a:ext cx="817" cy="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800" b="1" kern="10" spc="-40">
                  <a:ln w="9525">
                    <a:noFill/>
                    <a:round/>
                    <a:headEnd/>
                    <a:tailEnd/>
                  </a:ln>
                  <a:solidFill>
                    <a:schemeClr val="bg1">
                      <a:alpha val="80000"/>
                    </a:schemeClr>
                  </a:solidFill>
                  <a:latin typeface="Arial"/>
                  <a:cs typeface="Arial"/>
                </a:rPr>
                <a:t>COMPANY LOGOTYPE INSERT</a:t>
              </a:r>
              <a:endParaRPr lang="ko-KR" altLang="en-US" sz="800" b="1" kern="10" spc="-40">
                <a:ln w="9525">
                  <a:noFill/>
                  <a:round/>
                  <a:headEnd/>
                  <a:tailEnd/>
                </a:ln>
                <a:solidFill>
                  <a:schemeClr val="bg1">
                    <a:alpha val="80000"/>
                  </a:schemeClr>
                </a:solidFill>
                <a:latin typeface="Arial"/>
                <a:cs typeface="Aria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1125538"/>
            <a:ext cx="72009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ko-KR" smtClean="0"/>
              <a:t>Click to edit Master text styles</a:t>
            </a:r>
          </a:p>
          <a:p>
            <a:pPr lvl="1"/>
            <a:r>
              <a:rPr lang="ru-RU" altLang="ko-KR" smtClean="0"/>
              <a:t>Second level</a:t>
            </a:r>
          </a:p>
          <a:p>
            <a:pPr lvl="2"/>
            <a:r>
              <a:rPr lang="ru-RU" altLang="ko-KR" smtClean="0"/>
              <a:t>Third level</a:t>
            </a:r>
          </a:p>
          <a:p>
            <a:pPr lvl="3"/>
            <a:r>
              <a:rPr lang="ru-RU" altLang="ko-KR" smtClean="0"/>
              <a:t>Fourth level</a:t>
            </a:r>
          </a:p>
          <a:p>
            <a:pPr lvl="4"/>
            <a:r>
              <a:rPr lang="ru-RU" altLang="ko-KR" smtClean="0"/>
              <a:t>Fifth level</a:t>
            </a:r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798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44D27B-C5A1-4E52-B4FD-493BCBB32D1F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9910" name="Rectangle 38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215900"/>
            <a:ext cx="75961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Type Slide Title</a:t>
            </a:r>
          </a:p>
        </p:txBody>
      </p:sp>
      <p:grpSp>
        <p:nvGrpSpPr>
          <p:cNvPr id="79916" name="Group 44"/>
          <p:cNvGrpSpPr>
            <a:grpSpLocks/>
          </p:cNvGrpSpPr>
          <p:nvPr/>
        </p:nvGrpSpPr>
        <p:grpSpPr bwMode="auto">
          <a:xfrm>
            <a:off x="6554788" y="6408738"/>
            <a:ext cx="2338387" cy="260350"/>
            <a:chOff x="727" y="4400"/>
            <a:chExt cx="1473" cy="164"/>
          </a:xfrm>
        </p:grpSpPr>
        <p:sp>
          <p:nvSpPr>
            <p:cNvPr id="79914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1547" y="4400"/>
              <a:ext cx="653" cy="1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ko-KR" sz="1400" kern="10" spc="-7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70000"/>
                    </a:schemeClr>
                  </a:solidFill>
                  <a:latin typeface="Impact"/>
                </a:rPr>
                <a:t>' LOGO '</a:t>
              </a:r>
              <a:endParaRPr lang="ko-KR" altLang="en-US" sz="1400" kern="10" spc="-7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70000"/>
                  </a:schemeClr>
                </a:solidFill>
                <a:latin typeface="Impact"/>
              </a:endParaRPr>
            </a:p>
          </p:txBody>
        </p:sp>
        <p:sp>
          <p:nvSpPr>
            <p:cNvPr id="79915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727" y="4519"/>
              <a:ext cx="817" cy="4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ko-KR" sz="800" b="1" kern="10" spc="-40">
                  <a:ln w="9525">
                    <a:noFill/>
                    <a:round/>
                    <a:headEnd/>
                    <a:tailEnd/>
                  </a:ln>
                  <a:solidFill>
                    <a:schemeClr val="tx1">
                      <a:alpha val="70000"/>
                    </a:schemeClr>
                  </a:solidFill>
                  <a:latin typeface="Arial"/>
                  <a:cs typeface="Arial"/>
                </a:rPr>
                <a:t>COMPANY LOGOTYPE INSERT</a:t>
              </a:r>
              <a:endParaRPr lang="ko-KR" altLang="en-US" sz="800" b="1" kern="10" spc="-40">
                <a:ln w="9525">
                  <a:noFill/>
                  <a:round/>
                  <a:headEnd/>
                  <a:tailEnd/>
                </a:ln>
                <a:solidFill>
                  <a:schemeClr val="tx1">
                    <a:alpha val="70000"/>
                  </a:schemeClr>
                </a:solidFill>
                <a:latin typeface="Arial"/>
                <a:cs typeface="Aria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000" b="1">
          <a:solidFill>
            <a:srgbClr val="333333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Rectangle 11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ko-KR" b="1" dirty="0" smtClean="0">
                <a:solidFill>
                  <a:schemeClr val="bg1"/>
                </a:solidFill>
              </a:rPr>
              <a:t/>
            </a:r>
            <a:br>
              <a:rPr lang="en-US" altLang="ko-KR" b="1" dirty="0" smtClean="0">
                <a:solidFill>
                  <a:schemeClr val="bg1"/>
                </a:solidFill>
              </a:rPr>
            </a:br>
            <a:r>
              <a:rPr lang="en-US" altLang="ko-KR" b="1" dirty="0" smtClean="0">
                <a:solidFill>
                  <a:schemeClr val="bg1"/>
                </a:solidFill>
              </a:rPr>
              <a:t/>
            </a:r>
            <a:br>
              <a:rPr lang="en-US" altLang="ko-KR" b="1" dirty="0" smtClean="0">
                <a:solidFill>
                  <a:schemeClr val="bg1"/>
                </a:solidFill>
              </a:rPr>
            </a:br>
            <a:r>
              <a:rPr lang="ko-KR" altLang="en-US" sz="44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사회복지 환경변화와 </a:t>
            </a:r>
            <a:r>
              <a:rPr lang="en-US" altLang="ko-KR" sz="44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sz="44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ko-KR" altLang="en-US" sz="4400" b="1" dirty="0" smtClean="0">
                <a:solidFill>
                  <a:srgbClr val="7030A0"/>
                </a:solidFill>
                <a:latin typeface="HY견고딕" pitchFamily="18" charset="-127"/>
                <a:ea typeface="HY견고딕" pitchFamily="18" charset="-127"/>
              </a:rPr>
              <a:t>사회복지관의 대응전략 모색</a:t>
            </a:r>
            <a:endParaRPr lang="en-US" altLang="ko-KR" sz="4400" b="1" dirty="0">
              <a:solidFill>
                <a:srgbClr val="7030A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64" name="Rectangle 116"/>
          <p:cNvSpPr>
            <a:spLocks noGrp="1" noChangeArrowheads="1"/>
          </p:cNvSpPr>
          <p:nvPr>
            <p:ph type="subTitle" idx="1"/>
          </p:nvPr>
        </p:nvSpPr>
        <p:spPr>
          <a:xfrm>
            <a:off x="0" y="6165305"/>
            <a:ext cx="9144000" cy="6926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b="1" dirty="0" smtClean="0">
                <a:ln>
                  <a:solidFill>
                    <a:schemeClr val="bg1"/>
                  </a:solidFill>
                </a:ln>
                <a:solidFill>
                  <a:srgbClr val="003399"/>
                </a:solidFill>
              </a:rPr>
              <a:t>www.kaswc.or.kr</a:t>
            </a:r>
            <a:endParaRPr lang="en-US" altLang="ko-KR" b="1" dirty="0">
              <a:ln>
                <a:solidFill>
                  <a:schemeClr val="bg1"/>
                </a:solidFill>
              </a:ln>
              <a:solidFill>
                <a:srgbClr val="003399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75656" y="4581128"/>
            <a:ext cx="61926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24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1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한국사회복지관협회</a:t>
            </a:r>
            <a:r>
              <a:rPr lang="ko-KR" altLang="en-US" sz="28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1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 </a:t>
            </a:r>
            <a:endParaRPr lang="en-US" altLang="ko-KR" sz="2800" b="1" cap="none" spc="0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1C1C1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lang="ko-KR" altLang="en-US" sz="2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1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사무총장  </a:t>
            </a:r>
            <a:r>
              <a:rPr lang="ko-KR" altLang="en-US" sz="2800" b="1" cap="none" spc="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1C1C1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ea"/>
                <a:ea typeface="+mj-ea"/>
              </a:rPr>
              <a:t>신용규  </a:t>
            </a:r>
            <a:endParaRPr lang="en-US" altLang="ko-KR" sz="2800" b="1" cap="none" spc="0" dirty="0">
              <a:ln w="12700">
                <a:solidFill>
                  <a:srgbClr val="0070C0"/>
                </a:solidFill>
                <a:prstDash val="solid"/>
              </a:ln>
              <a:solidFill>
                <a:srgbClr val="1C1C1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Rectangle 115"/>
          <p:cNvSpPr txBox="1">
            <a:spLocks noChangeArrowheads="1"/>
          </p:cNvSpPr>
          <p:nvPr/>
        </p:nvSpPr>
        <p:spPr bwMode="auto">
          <a:xfrm>
            <a:off x="0" y="1857364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3000" b="1" i="0" u="none" strike="noStrike" kern="0" normalizeH="0" baseline="0" noProof="0" dirty="0" smtClean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Arial Unicode MS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3000" b="1" kern="0" dirty="0" smtClean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Arial Unicode MS" pitchFamily="50" charset="-127"/>
            </a:endParaRPr>
          </a:p>
          <a:p>
            <a:pPr marL="0" marR="0" lvl="0" indent="0" algn="ctr" defTabSz="914400" rtl="0" eaLnBrk="1" fontAlgn="base" latinLnBrk="1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000" b="1" i="0" u="none" strike="noStrike" kern="0" normalizeH="0" baseline="0" noProof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-</a:t>
            </a:r>
            <a:r>
              <a:rPr kumimoji="1" lang="ko-KR" altLang="en-US" sz="3000" b="1" i="0" u="none" strike="noStrike" kern="0" normalizeH="0" baseline="0" noProof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사회복지관 기능정립 연구 중심으로</a:t>
            </a:r>
            <a:r>
              <a:rPr kumimoji="1" lang="en-US" altLang="ko-KR" sz="3000" b="1" i="0" u="none" strike="noStrike" kern="0" normalizeH="0" baseline="0" noProof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-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6" name="Rectangle 3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ko-KR" altLang="en-US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기능정립</a:t>
            </a:r>
            <a:r>
              <a:rPr lang="en-US" altLang="ko-KR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연구 목적 및 개요</a:t>
            </a:r>
            <a:endParaRPr lang="en-US" altLang="ko-KR" sz="3600" dirty="0">
              <a:solidFill>
                <a:srgbClr val="4386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idx="4294967295"/>
          </p:nvPr>
        </p:nvSpPr>
        <p:spPr>
          <a:xfrm>
            <a:off x="33453" y="1268760"/>
            <a:ext cx="9092251" cy="5040559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ko-KR" altLang="en-US" sz="32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○ </a:t>
            </a:r>
            <a:r>
              <a:rPr lang="ko-KR" altLang="en-US" sz="32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사회복지 환경 변화에 따른 사회복지관 </a:t>
            </a:r>
            <a:endParaRPr lang="en-US" altLang="ko-KR" sz="32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en-US" altLang="ko-KR" sz="32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32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정체성 확립 요구 증가</a:t>
            </a:r>
            <a:endParaRPr lang="en-US" altLang="ko-KR" sz="32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en-US" altLang="ko-KR" sz="32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>
              <a:buNone/>
            </a:pPr>
            <a:r>
              <a:rPr lang="en-US" altLang="ko-KR" sz="2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보편적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복지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이용자 중심 서비스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강조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유사전달체계의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등장 및 기존 전달체계와의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>
              <a:buNone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기능 중복 문제 거론</a:t>
            </a:r>
            <a:endParaRPr lang="ko-KR" altLang="en-US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사회복지시설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평가제도</a:t>
            </a:r>
            <a:r>
              <a:rPr lang="en-US" altLang="ko-KR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사회복지분야 성과관리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       효율성 강화 추이</a:t>
            </a:r>
            <a:endParaRPr lang="ko-KR" altLang="en-US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6" name="Rectangle 3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ko-KR" altLang="en-US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기능정립</a:t>
            </a:r>
            <a:r>
              <a:rPr lang="en-US" altLang="ko-KR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연구 목적 및 개요</a:t>
            </a:r>
            <a:endParaRPr lang="en-US" altLang="ko-KR" sz="3600" dirty="0">
              <a:solidFill>
                <a:srgbClr val="4386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내용 개체 틀 6"/>
          <p:cNvSpPr txBox="1">
            <a:spLocks/>
          </p:cNvSpPr>
          <p:nvPr/>
        </p:nvSpPr>
        <p:spPr bwMode="auto">
          <a:xfrm>
            <a:off x="107504" y="1196752"/>
            <a:ext cx="9036496" cy="4824536"/>
          </a:xfrm>
          <a:prstGeom prst="rect">
            <a:avLst/>
          </a:prstGeom>
          <a:noFill/>
          <a:ln w="9525">
            <a:solidFill>
              <a:srgbClr val="99B6EF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○ 지방이양 이후 지역간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기관간 사업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인력</a:t>
            </a:r>
            <a:r>
              <a:rPr kumimoji="0" lang="en-US" altLang="ko-K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예산의 불균형 심화</a:t>
            </a:r>
            <a:endParaRPr kumimoji="0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-</a:t>
            </a: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사회복지관 설치운영규정 폐지와 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2005</a:t>
            </a: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년 이후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</a:t>
            </a: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kern="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사회복지사업 지방이양 이후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지역간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기관간 사업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kern="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인력</a:t>
            </a:r>
            <a:r>
              <a:rPr kumimoji="0" lang="en-US" altLang="ko-K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0" lang="ko-KR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예산 불균형 현상 가중</a:t>
            </a:r>
            <a:endParaRPr kumimoji="0" lang="en-US" altLang="ko-K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kern="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800" b="1" kern="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0" lang="ko-KR" altLang="en-US" sz="2800" b="1" kern="0" dirty="0" smtClean="0">
                <a:latin typeface="맑은 고딕" pitchFamily="50" charset="-127"/>
                <a:ea typeface="맑은 고딕" pitchFamily="50" charset="-127"/>
              </a:rPr>
              <a:t>열악한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예산구조의 악순환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인력의 전문성 담보 불가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, </a:t>
            </a: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kern="0" dirty="0" smtClean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표준화된 사업체계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(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매뉴얼 등</a:t>
            </a:r>
            <a:r>
              <a:rPr kumimoji="0" lang="en-US" altLang="ko-K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) 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부재 등의 현상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79512" y="4581128"/>
            <a:ext cx="428628" cy="357190"/>
          </a:xfrm>
          <a:prstGeom prst="rightArrow">
            <a:avLst>
              <a:gd name="adj1" fmla="val 50000"/>
              <a:gd name="adj2" fmla="val 55885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6" name="Rectangle 3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ko-KR" altLang="en-US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기능정립</a:t>
            </a:r>
            <a:r>
              <a:rPr lang="en-US" altLang="ko-KR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연구 목적 및 개요</a:t>
            </a:r>
            <a:endParaRPr lang="en-US" altLang="ko-KR" sz="3600" dirty="0"/>
          </a:p>
        </p:txBody>
      </p:sp>
      <p:graphicFrame>
        <p:nvGraphicFramePr>
          <p:cNvPr id="10" name="내용 개체 틀 3"/>
          <p:cNvGraphicFramePr>
            <a:graphicFrameLocks noGrp="1"/>
          </p:cNvGraphicFramePr>
          <p:nvPr>
            <p:ph idx="4294967295"/>
          </p:nvPr>
        </p:nvGraphicFramePr>
        <p:xfrm>
          <a:off x="296124" y="1103389"/>
          <a:ext cx="8591550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6" name="Rectangle 3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ko-KR" altLang="en-US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기능정립</a:t>
            </a:r>
            <a:r>
              <a:rPr lang="en-US" altLang="ko-KR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연구 목적 및 개요</a:t>
            </a:r>
            <a:endParaRPr lang="en-US" altLang="ko-KR" sz="3600" dirty="0"/>
          </a:p>
        </p:txBody>
      </p:sp>
      <p:sp>
        <p:nvSpPr>
          <p:cNvPr id="7" name="내용 개체 틀 6"/>
          <p:cNvSpPr>
            <a:spLocks noGrp="1"/>
          </p:cNvSpPr>
          <p:nvPr>
            <p:ph idx="4294967295"/>
          </p:nvPr>
        </p:nvSpPr>
        <p:spPr>
          <a:xfrm>
            <a:off x="0" y="2071688"/>
            <a:ext cx="9036050" cy="4165624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ko-KR" altLang="en-US" sz="32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○ 사회복지관의 </a:t>
            </a:r>
            <a:r>
              <a:rPr lang="ko-KR" altLang="en-US" sz="32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기능정립이란</a:t>
            </a:r>
            <a:r>
              <a:rPr lang="en-US" altLang="ko-KR" sz="32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r>
              <a:rPr lang="ko-KR" altLang="en-US" sz="32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32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endParaRPr lang="ko-KR" altLang="en-US" sz="10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>
              <a:lnSpc>
                <a:spcPct val="150000"/>
              </a:lnSpc>
              <a:buNone/>
            </a:pP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변화하는 </a:t>
            </a:r>
            <a:r>
              <a:rPr lang="ko-KR" altLang="en-US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사회복지 환경에 따른 구체적인 역할 및 기능을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재정립함으로 사회복지관의 내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외부적 환경에 대한 지향적 방향을 설정하는것</a:t>
            </a:r>
            <a:endParaRPr lang="ko-KR" altLang="en-US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428596" y="1000108"/>
            <a:ext cx="2000264" cy="500066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rgbClr val="002060"/>
                </a:solidFill>
                <a:latin typeface="+mj-lt"/>
              </a:rPr>
              <a:t>연구목</a:t>
            </a:r>
            <a:r>
              <a:rPr lang="ko-KR" altLang="en-US" sz="2500" b="1" dirty="0">
                <a:solidFill>
                  <a:srgbClr val="002060"/>
                </a:solidFill>
                <a:latin typeface="+mj-lt"/>
              </a:rPr>
              <a:t>적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6" name="Rectangle 3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ko-KR" altLang="en-US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기능정립</a:t>
            </a:r>
            <a:r>
              <a:rPr lang="en-US" altLang="ko-KR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6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연구 목적 및 개요</a:t>
            </a:r>
            <a:endParaRPr lang="en-US" altLang="ko-KR" sz="36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28596" y="1000108"/>
            <a:ext cx="2000264" cy="500066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rgbClr val="002060"/>
                </a:solidFill>
                <a:latin typeface="+mj-lt"/>
              </a:rPr>
              <a:t>연구목</a:t>
            </a:r>
            <a:r>
              <a:rPr lang="ko-KR" altLang="en-US" sz="2500" b="1" dirty="0">
                <a:solidFill>
                  <a:srgbClr val="002060"/>
                </a:solidFill>
                <a:latin typeface="+mj-lt"/>
              </a:rPr>
              <a:t>적</a:t>
            </a:r>
          </a:p>
        </p:txBody>
      </p:sp>
      <p:sp>
        <p:nvSpPr>
          <p:cNvPr id="8" name="내용 개체 틀 6"/>
          <p:cNvSpPr txBox="1">
            <a:spLocks/>
          </p:cNvSpPr>
          <p:nvPr/>
        </p:nvSpPr>
        <p:spPr bwMode="auto">
          <a:xfrm>
            <a:off x="0" y="1844824"/>
            <a:ext cx="9144000" cy="4518264"/>
          </a:xfrm>
          <a:prstGeom prst="rect">
            <a:avLst/>
          </a:prstGeom>
          <a:noFill/>
          <a:ln w="9525">
            <a:solidFill>
              <a:srgbClr val="99B6EF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○ 사회복지관 기능정립연구 목적</a:t>
            </a:r>
            <a:endParaRPr kumimoji="0" lang="en-US" altLang="ko-KR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-</a:t>
            </a:r>
            <a:r>
              <a: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지역주민 및 저소득층 복지증진을 위한 사회복지관 </a:t>
            </a:r>
            <a:r>
              <a: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사업 체계화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-</a:t>
            </a:r>
            <a:r>
              <a: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사회복지관 </a:t>
            </a:r>
            <a:r>
              <a: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인력기준 및 보조금 지원방식의 합리적인 방안 마련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-</a:t>
            </a:r>
            <a:r>
              <a: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지역사회 </a:t>
            </a:r>
            <a:r>
              <a: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사례관리 거점센터로서의 전문성 강화</a:t>
            </a:r>
            <a:endParaRPr kumimoji="0" lang="en-US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just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-</a:t>
            </a:r>
            <a:r>
              <a: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민간전달체계 개편에 따른 </a:t>
            </a:r>
            <a:r>
              <a:rPr kumimoji="0" lang="ko-KR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사회복지관 전문화 방안 모색</a:t>
            </a:r>
          </a:p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6" name="Rectangle 3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ko-KR" altLang="en-US" sz="32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기능정립</a:t>
            </a:r>
            <a:r>
              <a:rPr lang="en-US" altLang="ko-KR" sz="32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dirty="0" smtClean="0">
                <a:solidFill>
                  <a:srgbClr val="438600"/>
                </a:solidFill>
                <a:latin typeface="HY견고딕" pitchFamily="18" charset="-127"/>
                <a:ea typeface="HY견고딕" pitchFamily="18" charset="-127"/>
              </a:rPr>
              <a:t>연구 목적 및 개요</a:t>
            </a:r>
            <a:endParaRPr lang="en-US" altLang="ko-KR" dirty="0"/>
          </a:p>
        </p:txBody>
      </p:sp>
      <p:sp>
        <p:nvSpPr>
          <p:cNvPr id="7" name="내용 개체 틀 6"/>
          <p:cNvSpPr>
            <a:spLocks noGrp="1"/>
          </p:cNvSpPr>
          <p:nvPr>
            <p:ph idx="4294967295"/>
          </p:nvPr>
        </p:nvSpPr>
        <p:spPr>
          <a:xfrm>
            <a:off x="200718" y="2000250"/>
            <a:ext cx="8763770" cy="852488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ko-KR" altLang="en-US" sz="2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○ </a:t>
            </a:r>
            <a:r>
              <a:rPr lang="en-US" altLang="ko-KR" sz="2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차년도</a:t>
            </a:r>
            <a:r>
              <a:rPr lang="en-US" altLang="ko-KR" sz="2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(2009</a:t>
            </a:r>
            <a:r>
              <a:rPr lang="ko-KR" altLang="en-US" sz="2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2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): </a:t>
            </a:r>
            <a:r>
              <a:rPr lang="ko-KR" altLang="en-US" sz="2400" b="1" dirty="0" err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양적조사</a:t>
            </a:r>
            <a:endParaRPr lang="ko-KR" altLang="en-US" sz="24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전국 </a:t>
            </a:r>
            <a:r>
              <a:rPr lang="ko-KR" altLang="en-US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사회복지관 </a:t>
            </a:r>
            <a:r>
              <a:rPr lang="ko-KR" altLang="en-US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설문를 </a:t>
            </a:r>
            <a:r>
              <a:rPr lang="ko-KR" altLang="en-US" sz="2000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통한 사회복지관 현황 실태 조사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428596" y="1000108"/>
            <a:ext cx="2000264" cy="500066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rgbClr val="002060"/>
                </a:solidFill>
                <a:latin typeface="+mj-lt"/>
              </a:rPr>
              <a:t>연구방법</a:t>
            </a:r>
            <a:endParaRPr lang="ko-KR" altLang="en-US" sz="25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내용 개체 틀 6"/>
          <p:cNvSpPr txBox="1">
            <a:spLocks/>
          </p:cNvSpPr>
          <p:nvPr/>
        </p:nvSpPr>
        <p:spPr bwMode="auto">
          <a:xfrm>
            <a:off x="173463" y="3068960"/>
            <a:ext cx="8892480" cy="3600400"/>
          </a:xfrm>
          <a:prstGeom prst="rect">
            <a:avLst/>
          </a:prstGeom>
          <a:noFill/>
          <a:ln w="9525">
            <a:solidFill>
              <a:srgbClr val="99B6EF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ko-KR" altLang="en-US" sz="2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○ </a:t>
            </a:r>
            <a:r>
              <a:rPr lang="en-US" altLang="ko-KR" sz="2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차년도</a:t>
            </a:r>
            <a:r>
              <a:rPr lang="en-US" altLang="ko-KR" sz="2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(2010</a:t>
            </a:r>
            <a:r>
              <a:rPr lang="ko-KR" altLang="en-US" sz="24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):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질적연구</a:t>
            </a:r>
            <a:endParaRPr lang="ko-KR" altLang="en-US" sz="24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en-US" altLang="ko-KR" sz="2000" dirty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차년도 연구 실태조사 결과분석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2000" dirty="0">
                <a:latin typeface="맑은 고딕" pitchFamily="50" charset="-127"/>
                <a:ea typeface="맑은 고딕" pitchFamily="50" charset="-127"/>
              </a:rPr>
              <a:t>문헌연구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질적조사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연구위원회 운영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현장전문가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FGI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토론회 및 공청회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지자체공무원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사회복지관 현장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○ 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차년도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(2011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):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정책반영작업</a:t>
            </a:r>
            <a:endParaRPr lang="en-US" altLang="ko-KR" sz="24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관련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사회복지사업법시행규칙 개정 작업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진행중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관련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 사회복지관 운영지침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보건복지부 발간 사회복지관운영안내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개정작업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진행중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 -2012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년부터 적용목표로 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TFT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활동 중 </a:t>
            </a:r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dirty="0">
              <a:latin typeface="맑은 고딕" pitchFamily="50" charset="-127"/>
              <a:ea typeface="맑은 고딕" pitchFamily="50" charset="-127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342900" marR="0" lvl="0" indent="-342900" algn="l" defTabSz="914400" rtl="0" eaLnBrk="1" fontAlgn="base" latinLnBrk="1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1" descr="7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83" y="1700213"/>
            <a:ext cx="756126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2910" y="1142984"/>
            <a:ext cx="7920037" cy="1785938"/>
            <a:chOff x="405" y="890"/>
            <a:chExt cx="4989" cy="816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12" y="890"/>
              <a:ext cx="4490" cy="816"/>
              <a:chOff x="5140" y="1629"/>
              <a:chExt cx="1240" cy="357"/>
            </a:xfrm>
          </p:grpSpPr>
          <p:sp>
            <p:nvSpPr>
              <p:cNvPr id="7" name="AutoShape 8"/>
              <p:cNvSpPr>
                <a:spLocks noChangeArrowheads="1"/>
              </p:cNvSpPr>
              <p:nvPr/>
            </p:nvSpPr>
            <p:spPr bwMode="auto">
              <a:xfrm>
                <a:off x="5140" y="1629"/>
                <a:ext cx="1240" cy="357"/>
              </a:xfrm>
              <a:prstGeom prst="roundRect">
                <a:avLst>
                  <a:gd name="adj" fmla="val 16616"/>
                </a:avLst>
              </a:prstGeom>
              <a:gradFill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8" name="AutoShape 9"/>
              <p:cNvSpPr>
                <a:spLocks noChangeArrowheads="1"/>
              </p:cNvSpPr>
              <p:nvPr/>
            </p:nvSpPr>
            <p:spPr bwMode="auto">
              <a:xfrm>
                <a:off x="5158" y="1633"/>
                <a:ext cx="1203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28575" cap="rnd" algn="ctr">
                <a:noFill/>
                <a:prstDash val="sysDot"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405" y="1136"/>
              <a:ext cx="4989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ko-KR" altLang="en-US" sz="4000" b="1" spc="-300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기능정립연구의 주요 내용</a:t>
              </a:r>
              <a:endParaRPr lang="ko-KR" altLang="en-US" sz="4000" b="1" spc="-3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53" descr="바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4230161"/>
            <a:ext cx="721518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6" descr="바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" y="4950886"/>
            <a:ext cx="721518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9" descr="바a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502072"/>
            <a:ext cx="721518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365046" y="3604942"/>
            <a:ext cx="6015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+mj-ea"/>
                <a:ea typeface="+mj-ea"/>
              </a:rPr>
              <a:t>1.</a:t>
            </a:r>
            <a:r>
              <a:rPr lang="ko-KR" altLang="en-US" sz="2800" dirty="0" smtClean="0">
                <a:latin typeface="+mj-ea"/>
                <a:ea typeface="+mj-ea"/>
              </a:rPr>
              <a:t> </a:t>
            </a:r>
            <a:r>
              <a:rPr lang="en-US" altLang="ko-KR" sz="2800" dirty="0" smtClean="0">
                <a:latin typeface="HY태백B" pitchFamily="18" charset="-127"/>
                <a:ea typeface="HY태백B" pitchFamily="18" charset="-127"/>
              </a:rPr>
              <a:t>5</a:t>
            </a:r>
            <a:r>
              <a:rPr lang="ko-KR" altLang="en-US" sz="2800" dirty="0" smtClean="0">
                <a:latin typeface="HY태백B" pitchFamily="18" charset="-127"/>
                <a:ea typeface="HY태백B" pitchFamily="18" charset="-127"/>
              </a:rPr>
              <a:t>대사업을 </a:t>
            </a:r>
            <a:r>
              <a:rPr lang="en-US" altLang="ko-KR" sz="2800" dirty="0" smtClean="0">
                <a:latin typeface="HY태백B" pitchFamily="18" charset="-127"/>
                <a:ea typeface="HY태백B" pitchFamily="18" charset="-127"/>
              </a:rPr>
              <a:t>3</a:t>
            </a:r>
            <a:r>
              <a:rPr lang="ko-KR" altLang="en-US" sz="2800" dirty="0" smtClean="0">
                <a:latin typeface="HY태백B" pitchFamily="18" charset="-127"/>
                <a:ea typeface="HY태백B" pitchFamily="18" charset="-127"/>
              </a:rPr>
              <a:t>대 기능으로 전환</a:t>
            </a:r>
            <a:endParaRPr lang="ko-KR" altLang="en-US" sz="2800" dirty="0">
              <a:latin typeface="HY태백B" pitchFamily="18" charset="-127"/>
              <a:ea typeface="HY태백B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170" y="4319322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+mj-ea"/>
                <a:ea typeface="+mj-ea"/>
              </a:rPr>
              <a:t>2.</a:t>
            </a:r>
            <a:r>
              <a:rPr lang="ko-KR" altLang="en-US" sz="2800" b="1" dirty="0" smtClean="0">
                <a:latin typeface="+mj-ea"/>
                <a:ea typeface="+mj-ea"/>
              </a:rPr>
              <a:t> </a:t>
            </a:r>
            <a:r>
              <a:rPr lang="ko-KR" altLang="en-US" sz="2800" dirty="0" smtClean="0">
                <a:latin typeface="HY태백B" pitchFamily="18" charset="-127"/>
                <a:ea typeface="HY태백B" pitchFamily="18" charset="-127"/>
              </a:rPr>
              <a:t>표준인력배치기준의 마련</a:t>
            </a:r>
            <a:endParaRPr lang="ko-KR" altLang="en-US" sz="2800" dirty="0">
              <a:latin typeface="HY태백B" pitchFamily="18" charset="-127"/>
              <a:ea typeface="HY태백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84232" y="5052888"/>
            <a:ext cx="5492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+mj-ea"/>
                <a:ea typeface="+mj-ea"/>
              </a:rPr>
              <a:t>3.</a:t>
            </a:r>
            <a:r>
              <a:rPr lang="ko-KR" altLang="en-US" sz="2400" dirty="0" smtClean="0">
                <a:latin typeface="+mj-ea"/>
                <a:ea typeface="+mj-ea"/>
              </a:rPr>
              <a:t> </a:t>
            </a:r>
            <a:r>
              <a:rPr lang="ko-KR" altLang="en-US" sz="2800" dirty="0" smtClean="0">
                <a:latin typeface="HY태백B" pitchFamily="18" charset="-127"/>
                <a:ea typeface="HY태백B" pitchFamily="18" charset="-127"/>
              </a:rPr>
              <a:t>정부보조금 지원방식의 개선</a:t>
            </a:r>
            <a:endParaRPr lang="ko-KR" altLang="en-US" sz="2800" dirty="0">
              <a:latin typeface="HY태백B" pitchFamily="18" charset="-127"/>
              <a:ea typeface="HY태백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내용 개체 틀 4"/>
          <p:cNvSpPr>
            <a:spLocks noGrp="1"/>
          </p:cNvSpPr>
          <p:nvPr>
            <p:ph idx="4294967295"/>
          </p:nvPr>
        </p:nvSpPr>
        <p:spPr>
          <a:xfrm>
            <a:off x="0" y="1412875"/>
            <a:ext cx="8229600" cy="45847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ko-KR" altLang="en-US" sz="2400" b="1" smtClean="0"/>
              <a:t>   </a:t>
            </a:r>
          </a:p>
        </p:txBody>
      </p:sp>
      <p:grpSp>
        <p:nvGrpSpPr>
          <p:cNvPr id="2" name="그룹 84"/>
          <p:cNvGrpSpPr>
            <a:grpSpLocks/>
          </p:cNvGrpSpPr>
          <p:nvPr/>
        </p:nvGrpSpPr>
        <p:grpSpPr bwMode="auto">
          <a:xfrm>
            <a:off x="611188" y="1773238"/>
            <a:ext cx="7632700" cy="2166937"/>
            <a:chOff x="755650" y="3143248"/>
            <a:chExt cx="7632701" cy="216693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gray">
            <a:xfrm>
              <a:off x="6227763" y="3149598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gray">
            <a:xfrm>
              <a:off x="6227763" y="3149598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gray">
            <a:xfrm>
              <a:off x="6369051" y="3290885"/>
              <a:ext cx="1878012" cy="187801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gray">
            <a:xfrm>
              <a:off x="6400801" y="3301998"/>
              <a:ext cx="1878012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23573" name="Oval 9"/>
            <p:cNvSpPr>
              <a:spLocks noChangeArrowheads="1"/>
            </p:cNvSpPr>
            <p:nvPr/>
          </p:nvSpPr>
          <p:spPr bwMode="gray">
            <a:xfrm>
              <a:off x="6470650" y="3384548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/>
              <a:endParaRPr kumimoji="0" lang="ko-KR" altLang="en-US">
                <a:solidFill>
                  <a:srgbClr val="000000"/>
                </a:solidFill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gray">
            <a:xfrm>
              <a:off x="755650" y="3143248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55" name="Oval 11"/>
            <p:cNvSpPr>
              <a:spLocks noChangeArrowheads="1"/>
            </p:cNvSpPr>
            <p:nvPr/>
          </p:nvSpPr>
          <p:spPr bwMode="gray">
            <a:xfrm>
              <a:off x="755650" y="3143248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gray">
            <a:xfrm>
              <a:off x="896937" y="3284535"/>
              <a:ext cx="1878013" cy="187801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57" name="Oval 13"/>
            <p:cNvSpPr>
              <a:spLocks noChangeArrowheads="1"/>
            </p:cNvSpPr>
            <p:nvPr/>
          </p:nvSpPr>
          <p:spPr bwMode="gray">
            <a:xfrm>
              <a:off x="898525" y="3287710"/>
              <a:ext cx="1878012" cy="187801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23578" name="Oval 14"/>
            <p:cNvSpPr>
              <a:spLocks noChangeArrowheads="1"/>
            </p:cNvSpPr>
            <p:nvPr/>
          </p:nvSpPr>
          <p:spPr bwMode="gray">
            <a:xfrm>
              <a:off x="990600" y="3378198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/>
              <a:endParaRPr kumimoji="0" lang="ko-KR" altLang="en-US">
                <a:solidFill>
                  <a:srgbClr val="000000"/>
                </a:solidFill>
                <a:latin typeface="Arial" pitchFamily="34" charset="0"/>
                <a:ea typeface="맑은 고딕" pitchFamily="50" charset="-127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017588" y="3403598"/>
              <a:ext cx="1636713" cy="1636713"/>
              <a:chOff x="4166" y="1706"/>
              <a:chExt cx="1252" cy="1252"/>
            </a:xfrm>
          </p:grpSpPr>
          <p:sp>
            <p:nvSpPr>
              <p:cNvPr id="23598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3599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3600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3601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60" name="Oval 20"/>
            <p:cNvSpPr>
              <a:spLocks noChangeArrowheads="1"/>
            </p:cNvSpPr>
            <p:nvPr/>
          </p:nvSpPr>
          <p:spPr bwMode="gray">
            <a:xfrm>
              <a:off x="3492500" y="3149598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61" name="Oval 21"/>
            <p:cNvSpPr>
              <a:spLocks noChangeArrowheads="1"/>
            </p:cNvSpPr>
            <p:nvPr/>
          </p:nvSpPr>
          <p:spPr bwMode="gray">
            <a:xfrm>
              <a:off x="3492500" y="3149598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62" name="Oval 22"/>
            <p:cNvSpPr>
              <a:spLocks noChangeArrowheads="1"/>
            </p:cNvSpPr>
            <p:nvPr/>
          </p:nvSpPr>
          <p:spPr bwMode="gray">
            <a:xfrm>
              <a:off x="3633787" y="3290885"/>
              <a:ext cx="1878013" cy="187801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63" name="Oval 23"/>
            <p:cNvSpPr>
              <a:spLocks noChangeArrowheads="1"/>
            </p:cNvSpPr>
            <p:nvPr/>
          </p:nvSpPr>
          <p:spPr bwMode="gray">
            <a:xfrm>
              <a:off x="3635375" y="3294060"/>
              <a:ext cx="1878012" cy="187801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23584" name="Oval 24"/>
            <p:cNvSpPr>
              <a:spLocks noChangeArrowheads="1"/>
            </p:cNvSpPr>
            <p:nvPr/>
          </p:nvSpPr>
          <p:spPr bwMode="gray">
            <a:xfrm>
              <a:off x="3727450" y="3384548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/>
              <a:endParaRPr kumimoji="0" lang="ko-KR" altLang="en-US">
                <a:solidFill>
                  <a:srgbClr val="000000"/>
                </a:solidFill>
                <a:latin typeface="Arial" pitchFamily="34" charset="0"/>
                <a:ea typeface="맑은 고딕" pitchFamily="50" charset="-127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754438" y="3403598"/>
              <a:ext cx="1636713" cy="1636713"/>
              <a:chOff x="4166" y="1706"/>
              <a:chExt cx="1252" cy="1252"/>
            </a:xfrm>
          </p:grpSpPr>
          <p:sp>
            <p:nvSpPr>
              <p:cNvPr id="23594" name="Oval 2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3595" name="Oval 2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3596" name="Oval 2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3597" name="Oval 2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6500813" y="3403598"/>
              <a:ext cx="1636713" cy="1636713"/>
              <a:chOff x="4166" y="1706"/>
              <a:chExt cx="1252" cy="1252"/>
            </a:xfrm>
          </p:grpSpPr>
          <p:sp>
            <p:nvSpPr>
              <p:cNvPr id="23590" name="Oval 3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3591" name="Oval 3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3592" name="Oval 3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3593" name="Oval 3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23587" name="Text Box 38"/>
            <p:cNvSpPr txBox="1">
              <a:spLocks noChangeArrowheads="1"/>
            </p:cNvSpPr>
            <p:nvPr/>
          </p:nvSpPr>
          <p:spPr bwMode="gray">
            <a:xfrm>
              <a:off x="1187698" y="3935336"/>
              <a:ext cx="1368152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latinLnBrk="0" hangingPunct="0"/>
              <a:r>
                <a:rPr kumimoji="0" lang="ko-KR" altLang="en-US" sz="24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대상별</a:t>
              </a:r>
              <a:endParaRPr kumimoji="0" lang="en-US" altLang="ko-KR" sz="24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588" name="Text Box 39"/>
            <p:cNvSpPr txBox="1">
              <a:spLocks noChangeArrowheads="1"/>
            </p:cNvSpPr>
            <p:nvPr/>
          </p:nvSpPr>
          <p:spPr bwMode="gray">
            <a:xfrm>
              <a:off x="4024353" y="3881435"/>
              <a:ext cx="110799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4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사업별</a:t>
              </a:r>
              <a:endParaRPr kumimoji="0" lang="en-US" altLang="ko-KR" sz="24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589" name="Text Box 40"/>
            <p:cNvSpPr txBox="1">
              <a:spLocks noChangeArrowheads="1"/>
            </p:cNvSpPr>
            <p:nvPr/>
          </p:nvSpPr>
          <p:spPr bwMode="gray">
            <a:xfrm>
              <a:off x="6797716" y="3952873"/>
              <a:ext cx="110799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latinLnBrk="0" hangingPunct="0"/>
              <a:r>
                <a:rPr kumimoji="0" lang="ko-KR" altLang="en-US" sz="24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기능별</a:t>
              </a:r>
              <a:endParaRPr kumimoji="0" lang="en-US" altLang="ko-KR" sz="240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8" name="오른쪽 화살표 37"/>
          <p:cNvSpPr/>
          <p:nvPr/>
        </p:nvSpPr>
        <p:spPr>
          <a:xfrm>
            <a:off x="2916238" y="2852738"/>
            <a:ext cx="360362" cy="484187"/>
          </a:xfrm>
          <a:prstGeom prst="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0" name="내용 개체 틀 4"/>
          <p:cNvSpPr txBox="1">
            <a:spLocks/>
          </p:cNvSpPr>
          <p:nvPr/>
        </p:nvSpPr>
        <p:spPr bwMode="auto">
          <a:xfrm>
            <a:off x="468313" y="1412875"/>
            <a:ext cx="82296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ko-KR" altLang="en-US" sz="2400" kern="0">
                <a:latin typeface="+mn-lt"/>
                <a:ea typeface="+mn-ea"/>
              </a:rPr>
              <a:t>   </a:t>
            </a:r>
            <a:endParaRPr lang="ko-KR" altLang="en-US" sz="2400" kern="0" dirty="0">
              <a:latin typeface="+mn-lt"/>
              <a:ea typeface="+mn-ea"/>
            </a:endParaRPr>
          </a:p>
        </p:txBody>
      </p:sp>
      <p:sp>
        <p:nvSpPr>
          <p:cNvPr id="41" name="내용 개체 틀 4"/>
          <p:cNvSpPr txBox="1">
            <a:spLocks/>
          </p:cNvSpPr>
          <p:nvPr/>
        </p:nvSpPr>
        <p:spPr bwMode="auto">
          <a:xfrm>
            <a:off x="539750" y="1700213"/>
            <a:ext cx="849630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ko-KR" altLang="en-US" sz="2400" kern="0" dirty="0">
                <a:latin typeface="+mn-lt"/>
                <a:ea typeface="+mn-ea"/>
              </a:rPr>
              <a:t>   </a:t>
            </a:r>
            <a:endParaRPr lang="en-US" altLang="ko-KR" sz="24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altLang="ko-KR" sz="24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altLang="ko-KR" sz="24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altLang="ko-KR" sz="24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altLang="ko-KR" sz="24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endParaRPr lang="en-US" altLang="ko-KR" sz="24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ko-KR" altLang="en-US" sz="2000" kern="0" dirty="0">
                <a:latin typeface="+mn-lt"/>
                <a:ea typeface="+mn-ea"/>
              </a:rPr>
              <a:t>    아동</a:t>
            </a:r>
            <a:r>
              <a:rPr lang="en-US" altLang="ko-KR" sz="2000" kern="0" dirty="0">
                <a:latin typeface="+mn-lt"/>
                <a:ea typeface="+mn-ea"/>
              </a:rPr>
              <a:t>, </a:t>
            </a:r>
            <a:r>
              <a:rPr lang="ko-KR" altLang="en-US" sz="2000" kern="0" dirty="0">
                <a:latin typeface="+mn-lt"/>
                <a:ea typeface="+mn-ea"/>
              </a:rPr>
              <a:t>청소년            </a:t>
            </a:r>
            <a:r>
              <a:rPr lang="ko-KR" altLang="en-US" sz="2000" kern="0" dirty="0" smtClean="0">
                <a:latin typeface="+mn-lt"/>
                <a:ea typeface="+mn-ea"/>
              </a:rPr>
              <a:t>     </a:t>
            </a:r>
            <a:r>
              <a:rPr lang="en-US" altLang="ko-KR" sz="2000" kern="0" dirty="0">
                <a:latin typeface="+mn-lt"/>
                <a:ea typeface="+mn-ea"/>
              </a:rPr>
              <a:t>1.</a:t>
            </a:r>
            <a:r>
              <a:rPr lang="ko-KR" altLang="en-US" sz="2000" kern="0" dirty="0">
                <a:latin typeface="+mn-lt"/>
                <a:ea typeface="+mn-ea"/>
              </a:rPr>
              <a:t>가족기능강화</a:t>
            </a:r>
            <a:r>
              <a:rPr lang="en-US" altLang="ko-KR" sz="2000" kern="0" dirty="0">
                <a:latin typeface="+mn-lt"/>
                <a:ea typeface="+mn-ea"/>
              </a:rPr>
              <a:t>            </a:t>
            </a:r>
            <a:r>
              <a:rPr lang="en-US" altLang="ko-KR" sz="2000" kern="0" dirty="0" smtClean="0">
                <a:latin typeface="+mn-lt"/>
                <a:ea typeface="+mn-ea"/>
              </a:rPr>
              <a:t>  1</a:t>
            </a:r>
            <a:r>
              <a:rPr lang="en-US" altLang="ko-KR" sz="2000" kern="0" dirty="0">
                <a:latin typeface="+mn-lt"/>
                <a:ea typeface="+mn-ea"/>
              </a:rPr>
              <a:t>.</a:t>
            </a:r>
            <a:r>
              <a:rPr lang="ko-KR" altLang="en-US" sz="2000" b="1" kern="0" dirty="0">
                <a:latin typeface="+mn-lt"/>
                <a:ea typeface="+mn-ea"/>
              </a:rPr>
              <a:t>사례관리기능</a:t>
            </a:r>
            <a:endParaRPr lang="en-US" altLang="ko-KR" sz="2000" b="1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ko-KR" altLang="en-US" sz="2000" kern="0" dirty="0">
                <a:latin typeface="+mn-lt"/>
                <a:ea typeface="+mn-ea"/>
              </a:rPr>
              <a:t>    노인</a:t>
            </a:r>
            <a:r>
              <a:rPr lang="en-US" altLang="ko-KR" sz="2000" kern="0" dirty="0">
                <a:latin typeface="+mn-lt"/>
                <a:ea typeface="+mn-ea"/>
              </a:rPr>
              <a:t>, </a:t>
            </a:r>
            <a:r>
              <a:rPr lang="ko-KR" altLang="en-US" sz="2000" kern="0" dirty="0">
                <a:latin typeface="+mn-lt"/>
                <a:ea typeface="+mn-ea"/>
              </a:rPr>
              <a:t>장애인           </a:t>
            </a:r>
            <a:r>
              <a:rPr lang="ko-KR" altLang="en-US" sz="2000" kern="0" dirty="0" smtClean="0">
                <a:latin typeface="+mn-lt"/>
                <a:ea typeface="+mn-ea"/>
              </a:rPr>
              <a:t>      </a:t>
            </a:r>
            <a:r>
              <a:rPr lang="en-US" altLang="ko-KR" sz="2000" kern="0" dirty="0">
                <a:latin typeface="+mn-lt"/>
                <a:ea typeface="+mn-ea"/>
              </a:rPr>
              <a:t>2</a:t>
            </a:r>
            <a:r>
              <a:rPr lang="en-US" altLang="ko-KR" sz="2000" kern="0" dirty="0" smtClean="0">
                <a:latin typeface="+mn-lt"/>
                <a:ea typeface="+mn-ea"/>
              </a:rPr>
              <a:t>.</a:t>
            </a:r>
            <a:r>
              <a:rPr lang="ko-KR" altLang="en-US" sz="2000" kern="0" dirty="0" smtClean="0">
                <a:latin typeface="+mn-lt"/>
                <a:ea typeface="+mn-ea"/>
              </a:rPr>
              <a:t>지역사회보호              </a:t>
            </a:r>
            <a:r>
              <a:rPr lang="en-US" altLang="ko-KR" sz="2000" kern="0" dirty="0">
                <a:latin typeface="+mn-lt"/>
                <a:ea typeface="+mn-ea"/>
              </a:rPr>
              <a:t>2.</a:t>
            </a:r>
            <a:r>
              <a:rPr lang="ko-KR" altLang="en-US" sz="2000" b="1" kern="0" dirty="0">
                <a:latin typeface="+mn-lt"/>
                <a:ea typeface="+mn-ea"/>
              </a:rPr>
              <a:t>서비스기능</a:t>
            </a:r>
            <a:endParaRPr lang="en-US" altLang="ko-KR" sz="2000" b="1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ko-KR" altLang="en-US" sz="2000" kern="0" dirty="0">
                <a:latin typeface="+mn-lt"/>
                <a:ea typeface="+mn-ea"/>
              </a:rPr>
              <a:t>    </a:t>
            </a:r>
            <a:r>
              <a:rPr lang="ko-KR" altLang="en-US" sz="2000" kern="0" dirty="0" smtClean="0">
                <a:latin typeface="+mn-lt"/>
                <a:ea typeface="+mn-ea"/>
              </a:rPr>
              <a:t>여성</a:t>
            </a:r>
            <a:r>
              <a:rPr lang="en-US" altLang="ko-KR" sz="2000" kern="0" dirty="0" smtClean="0">
                <a:latin typeface="+mn-lt"/>
                <a:ea typeface="+mn-ea"/>
              </a:rPr>
              <a:t>, </a:t>
            </a:r>
            <a:r>
              <a:rPr lang="ko-KR" altLang="en-US" sz="2000" kern="0" dirty="0" smtClean="0">
                <a:latin typeface="+mn-lt"/>
                <a:ea typeface="+mn-ea"/>
              </a:rPr>
              <a:t>가족 등</a:t>
            </a:r>
            <a:r>
              <a:rPr lang="en-US" altLang="ko-KR" sz="2000" kern="0" dirty="0" smtClean="0">
                <a:latin typeface="+mn-lt"/>
                <a:ea typeface="+mn-ea"/>
              </a:rPr>
              <a:t>                </a:t>
            </a:r>
            <a:r>
              <a:rPr lang="en-US" altLang="ko-KR" sz="2000" kern="0" dirty="0">
                <a:latin typeface="+mn-lt"/>
                <a:ea typeface="+mn-ea"/>
              </a:rPr>
              <a:t>3</a:t>
            </a:r>
            <a:r>
              <a:rPr lang="en-US" altLang="ko-KR" sz="2000" kern="0" dirty="0" smtClean="0">
                <a:latin typeface="+mn-lt"/>
                <a:ea typeface="+mn-ea"/>
              </a:rPr>
              <a:t>.</a:t>
            </a:r>
            <a:r>
              <a:rPr lang="ko-KR" altLang="en-US" sz="2000" kern="0" dirty="0" smtClean="0">
                <a:latin typeface="+mn-lt"/>
                <a:ea typeface="+mn-ea"/>
              </a:rPr>
              <a:t>지역사회조직              </a:t>
            </a:r>
            <a:r>
              <a:rPr lang="en-US" altLang="ko-KR" sz="2000" kern="0" dirty="0">
                <a:latin typeface="+mn-lt"/>
                <a:ea typeface="+mn-ea"/>
              </a:rPr>
              <a:t>3</a:t>
            </a:r>
            <a:r>
              <a:rPr lang="en-US" altLang="ko-KR" sz="2000" kern="0" dirty="0" smtClean="0">
                <a:latin typeface="+mn-lt"/>
                <a:ea typeface="+mn-ea"/>
              </a:rPr>
              <a:t>.</a:t>
            </a:r>
            <a:r>
              <a:rPr lang="ko-KR" altLang="en-US" sz="2000" b="1" kern="0" dirty="0" smtClean="0">
                <a:latin typeface="+mn-lt"/>
                <a:ea typeface="+mn-ea"/>
              </a:rPr>
              <a:t>지역네트워크기능</a:t>
            </a:r>
            <a:endParaRPr lang="en-US" altLang="ko-KR" sz="2000" b="1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US" altLang="ko-KR" sz="2000" kern="0" dirty="0">
                <a:latin typeface="+mn-lt"/>
                <a:ea typeface="+mn-ea"/>
              </a:rPr>
              <a:t>                                  </a:t>
            </a:r>
            <a:r>
              <a:rPr lang="en-US" altLang="ko-KR" sz="2000" kern="0" dirty="0" smtClean="0">
                <a:latin typeface="+mn-lt"/>
                <a:ea typeface="+mn-ea"/>
              </a:rPr>
              <a:t>       4.</a:t>
            </a:r>
            <a:r>
              <a:rPr lang="ko-KR" altLang="en-US" sz="2000" kern="0" dirty="0" smtClean="0">
                <a:latin typeface="+mn-lt"/>
                <a:ea typeface="+mn-ea"/>
              </a:rPr>
              <a:t>교육문화                      </a:t>
            </a:r>
            <a:r>
              <a:rPr lang="en-US" altLang="ko-KR" sz="2000" kern="0" dirty="0">
                <a:latin typeface="+mn-lt"/>
                <a:ea typeface="+mn-ea"/>
              </a:rPr>
              <a:t>+ </a:t>
            </a:r>
            <a:r>
              <a:rPr lang="ko-KR" altLang="en-US" sz="2000" kern="0" dirty="0">
                <a:latin typeface="+mn-lt"/>
                <a:ea typeface="+mn-ea"/>
              </a:rPr>
              <a:t>부속기관</a:t>
            </a:r>
            <a:r>
              <a:rPr lang="en-US" altLang="ko-KR" sz="2000" kern="0" dirty="0">
                <a:latin typeface="+mn-lt"/>
                <a:ea typeface="+mn-ea"/>
              </a:rPr>
              <a:t>(</a:t>
            </a:r>
            <a:r>
              <a:rPr lang="ko-KR" altLang="en-US" sz="2000" kern="0" dirty="0">
                <a:latin typeface="+mn-lt"/>
                <a:ea typeface="+mn-ea"/>
              </a:rPr>
              <a:t>센터</a:t>
            </a:r>
            <a:r>
              <a:rPr lang="en-US" altLang="ko-KR" sz="2000" kern="0" dirty="0">
                <a:latin typeface="+mn-lt"/>
                <a:ea typeface="+mn-ea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Wingdings 3" pitchFamily="18" charset="2"/>
              <a:buNone/>
              <a:defRPr/>
            </a:pPr>
            <a:r>
              <a:rPr lang="en-US" altLang="ko-KR" sz="2000" kern="0" dirty="0">
                <a:latin typeface="+mn-lt"/>
                <a:ea typeface="+mn-ea"/>
              </a:rPr>
              <a:t>                                 </a:t>
            </a:r>
            <a:r>
              <a:rPr lang="en-US" altLang="ko-KR" sz="2000" kern="0" dirty="0" smtClean="0">
                <a:latin typeface="+mn-lt"/>
                <a:ea typeface="+mn-ea"/>
              </a:rPr>
              <a:t>        </a:t>
            </a:r>
            <a:r>
              <a:rPr lang="en-US" altLang="ko-KR" sz="2000" kern="0" dirty="0">
                <a:latin typeface="+mn-lt"/>
                <a:ea typeface="+mn-ea"/>
              </a:rPr>
              <a:t>5. </a:t>
            </a:r>
            <a:r>
              <a:rPr lang="ko-KR" altLang="en-US" sz="2000" kern="0" dirty="0">
                <a:latin typeface="+mn-lt"/>
                <a:ea typeface="+mn-ea"/>
              </a:rPr>
              <a:t>자활</a:t>
            </a:r>
          </a:p>
        </p:txBody>
      </p:sp>
      <p:sp>
        <p:nvSpPr>
          <p:cNvPr id="43" name="오른쪽 화살표 42"/>
          <p:cNvSpPr/>
          <p:nvPr/>
        </p:nvSpPr>
        <p:spPr>
          <a:xfrm>
            <a:off x="5580063" y="2636838"/>
            <a:ext cx="431800" cy="792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0" y="0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1.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-5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대사업을  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 기능으로 전환</a:t>
            </a:r>
            <a:endParaRPr lang="ko-KR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755650" y="4221163"/>
            <a:ext cx="2087563" cy="208756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endParaRPr kumimoji="0" lang="ko-KR" altLang="en-US" sz="2000" dirty="0">
              <a:solidFill>
                <a:prstClr val="black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3348038" y="4221163"/>
            <a:ext cx="2087562" cy="208756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endParaRPr kumimoji="0" lang="ko-KR" altLang="en-US" sz="2000" dirty="0">
              <a:solidFill>
                <a:prstClr val="black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9" name="모서리가 둥근 직사각형 58"/>
          <p:cNvSpPr/>
          <p:nvPr/>
        </p:nvSpPr>
        <p:spPr>
          <a:xfrm>
            <a:off x="6084888" y="4221163"/>
            <a:ext cx="2447925" cy="208756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spcBef>
                <a:spcPts val="600"/>
              </a:spcBef>
              <a:buClr>
                <a:srgbClr val="FE8637"/>
              </a:buClr>
              <a:buSzPct val="70000"/>
              <a:defRPr/>
            </a:pPr>
            <a:endParaRPr kumimoji="0" lang="ko-KR" altLang="en-US" sz="2000" dirty="0">
              <a:solidFill>
                <a:prstClr val="black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23566" name="직선 연결선 64"/>
          <p:cNvCxnSpPr>
            <a:cxnSpLocks noChangeShapeType="1"/>
            <a:stCxn id="55" idx="4"/>
          </p:cNvCxnSpPr>
          <p:nvPr/>
        </p:nvCxnSpPr>
        <p:spPr bwMode="auto">
          <a:xfrm rot="16200000" flipH="1">
            <a:off x="1548606" y="4077494"/>
            <a:ext cx="287338" cy="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67" name="직선 연결선 66"/>
          <p:cNvCxnSpPr>
            <a:cxnSpLocks noChangeShapeType="1"/>
          </p:cNvCxnSpPr>
          <p:nvPr/>
        </p:nvCxnSpPr>
        <p:spPr bwMode="auto">
          <a:xfrm rot="16200000" flipH="1">
            <a:off x="7092950" y="4076700"/>
            <a:ext cx="285750" cy="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23568" name="직선 연결선 67"/>
          <p:cNvCxnSpPr>
            <a:cxnSpLocks noChangeShapeType="1"/>
          </p:cNvCxnSpPr>
          <p:nvPr/>
        </p:nvCxnSpPr>
        <p:spPr bwMode="auto">
          <a:xfrm rot="16200000" flipH="1">
            <a:off x="4284663" y="4076700"/>
            <a:ext cx="285750" cy="0"/>
          </a:xfrm>
          <a:prstGeom prst="line">
            <a:avLst/>
          </a:prstGeom>
          <a:noFill/>
          <a:ln w="25400" algn="ctr">
            <a:solidFill>
              <a:srgbClr val="0070C0"/>
            </a:solidFill>
            <a:round/>
            <a:headEnd/>
            <a:tailEnd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357158" y="1928802"/>
          <a:ext cx="8286808" cy="4601070"/>
        </p:xfrm>
        <a:graphic>
          <a:graphicData uri="http://schemas.openxmlformats.org/drawingml/2006/table">
            <a:tbl>
              <a:tblPr/>
              <a:tblGrid>
                <a:gridCol w="1599127"/>
                <a:gridCol w="3218846"/>
                <a:gridCol w="3468835"/>
              </a:tblGrid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분 야</a:t>
                      </a:r>
                    </a:p>
                  </a:txBody>
                  <a:tcPr marL="51527" marR="51527" marT="14246" marB="1424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단위사업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우선사업 대상 프로그램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가족복지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사업</a:t>
                      </a:r>
                    </a:p>
                  </a:txBody>
                  <a:tcPr marL="51527" marR="51527" marT="14246" marB="1424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가족관계증진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가족기능 보완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가정문제 해결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치료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부양가족지원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개인 및 가정문제 등 상담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방과 후 아동보호 프로그램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668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지역사회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보호사업</a:t>
                      </a:r>
                    </a:p>
                  </a:txBody>
                  <a:tcPr marL="51527" marR="51527" marT="14246" marB="1424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급식서비스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보건의료서비스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경제적 지원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일상생활 지원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정서서비스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</a:t>
                      </a:r>
                      <a:r>
                        <a:rPr lang="ko-KR" altLang="en-US" sz="1600" dirty="0" err="1">
                          <a:latin typeface="맑은 고딕" pitchFamily="50" charset="-127"/>
                          <a:ea typeface="맑은 고딕" pitchFamily="50" charset="-127"/>
                        </a:rPr>
                        <a:t>일시보호서비스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급식서비스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식사배달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밑반찬 배달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무료급식 등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주간보호소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단기보호소운영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275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지역사회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조직사업</a:t>
                      </a:r>
                    </a:p>
                  </a:txBody>
                  <a:tcPr marL="51527" marR="51527" marT="14246" marB="1424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주민조직화 및 교육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복지네트워크 구축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주민복지 증진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자원봉사자 양성 및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후원자 개발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조직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주민조직체 형성 및 운영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복지네트워크 구축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428596" y="1000108"/>
            <a:ext cx="4071396" cy="500066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rgbClr val="002060"/>
                </a:solidFill>
                <a:latin typeface="+mj-lt"/>
              </a:rPr>
              <a:t>현</a:t>
            </a:r>
            <a:r>
              <a:rPr lang="en-US" altLang="ko-KR" sz="2500" b="1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ko-KR" altLang="en-US" sz="2500" b="1" dirty="0" smtClean="0">
                <a:solidFill>
                  <a:srgbClr val="002060"/>
                </a:solidFill>
                <a:latin typeface="+mj-lt"/>
              </a:rPr>
              <a:t>사회복지관 사업분류</a:t>
            </a:r>
            <a:endParaRPr lang="ko-KR" altLang="en-US" sz="25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0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1.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-5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대사업을  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 기능으로 전환</a:t>
            </a:r>
            <a:endParaRPr lang="ko-KR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6"/>
          <p:cNvSpPr>
            <a:spLocks noGrp="1"/>
          </p:cNvSpPr>
          <p:nvPr>
            <p:ph idx="4294967295"/>
          </p:nvPr>
        </p:nvSpPr>
        <p:spPr>
          <a:xfrm>
            <a:off x="200718" y="4383088"/>
            <a:ext cx="8786813" cy="1643062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○ </a:t>
            </a:r>
            <a:r>
              <a:rPr lang="ko-KR" alt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대상별</a:t>
            </a:r>
            <a:r>
              <a:rPr lang="ko-KR" altLang="en-US" sz="2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접근에서 사업별 접근으로</a:t>
            </a:r>
          </a:p>
          <a:p>
            <a:pPr>
              <a:buNone/>
            </a:pPr>
            <a:r>
              <a:rPr lang="ko-KR" altLang="en-US" sz="2000" dirty="0" smtClean="0"/>
              <a:t>    초기 사회복지관 사업은 인구학적 특성에 따라 </a:t>
            </a:r>
            <a:r>
              <a:rPr lang="en-US" altLang="ko-KR" sz="2000" dirty="0" smtClean="0"/>
              <a:t>6</a:t>
            </a:r>
            <a:r>
              <a:rPr lang="ko-KR" altLang="en-US" sz="2000" dirty="0" smtClean="0"/>
              <a:t>대 사업으로 출발하였으나</a:t>
            </a:r>
            <a:r>
              <a:rPr lang="en-US" altLang="ko-KR" sz="2000" dirty="0" smtClean="0"/>
              <a:t>, </a:t>
            </a:r>
          </a:p>
          <a:p>
            <a:pPr>
              <a:buNone/>
            </a:pPr>
            <a:r>
              <a:rPr lang="en-US" altLang="ko-KR" sz="2000" dirty="0" smtClean="0"/>
              <a:t>    </a:t>
            </a:r>
            <a:r>
              <a:rPr lang="ko-KR" altLang="en-US" sz="2000" dirty="0" smtClean="0"/>
              <a:t>가족단위의 통합적 서비스 강조와 새로 운 복지환경 변화에 능동적으로 </a:t>
            </a:r>
            <a:endParaRPr lang="en-US" altLang="ko-KR" sz="2000" dirty="0" smtClean="0"/>
          </a:p>
          <a:p>
            <a:pPr>
              <a:buNone/>
            </a:pPr>
            <a:r>
              <a:rPr lang="en-US" altLang="ko-KR" sz="2000" dirty="0" smtClean="0"/>
              <a:t>    </a:t>
            </a:r>
            <a:r>
              <a:rPr lang="ko-KR" altLang="en-US" sz="2000" dirty="0" smtClean="0"/>
              <a:t>대처하기 위해 </a:t>
            </a:r>
            <a:r>
              <a:rPr lang="en-US" altLang="ko-KR" sz="2000" dirty="0" smtClean="0"/>
              <a:t>5</a:t>
            </a:r>
            <a:r>
              <a:rPr lang="ko-KR" altLang="en-US" sz="2000" dirty="0" smtClean="0"/>
              <a:t>대 사업으로 개정</a:t>
            </a:r>
          </a:p>
          <a:p>
            <a:pPr>
              <a:lnSpc>
                <a:spcPct val="150000"/>
              </a:lnSpc>
              <a:buNone/>
            </a:pP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410227" y="1071546"/>
          <a:ext cx="8286808" cy="2857520"/>
        </p:xfrm>
        <a:graphic>
          <a:graphicData uri="http://schemas.openxmlformats.org/drawingml/2006/table">
            <a:tbl>
              <a:tblPr/>
              <a:tblGrid>
                <a:gridCol w="1599127"/>
                <a:gridCol w="3218846"/>
                <a:gridCol w="3468835"/>
              </a:tblGrid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분 야</a:t>
                      </a:r>
                    </a:p>
                  </a:txBody>
                  <a:tcPr marL="51527" marR="51527" marT="14246" marB="1424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단위사업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우선사업 대상 프로그램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교육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600" dirty="0">
                          <a:latin typeface="굴림" pitchFamily="50" charset="-127"/>
                          <a:ea typeface="굴림" pitchFamily="50" charset="-127"/>
                        </a:rPr>
                        <a:t>문화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사업</a:t>
                      </a:r>
                    </a:p>
                  </a:txBody>
                  <a:tcPr marL="51527" marR="51527" marT="14246" marB="1424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아동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청소년 기능교육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성인 기능교실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노인 여가문화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문화복지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노인 여가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문화 프로그램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아동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청소년 사회교육 프로 그램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8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자활사업</a:t>
                      </a:r>
                    </a:p>
                  </a:txBody>
                  <a:tcPr marL="51527" marR="51527" marT="14246" marB="14246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직업기능 훈련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취업알선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직업능력 개발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자활공동체 육성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취업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부업 안내 및 알선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 취업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부업 기능훈련 및 </a:t>
                      </a:r>
                    </a:p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공동 작업장 운영</a:t>
                      </a:r>
                    </a:p>
                  </a:txBody>
                  <a:tcPr marL="51527" marR="51527" marT="14246" marB="1424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3535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0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1.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-5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대사업을  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 기능으로 전환</a:t>
            </a:r>
            <a:endParaRPr lang="ko-KR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14375" y="928688"/>
            <a:ext cx="7777163" cy="4727575"/>
            <a:chOff x="748" y="1071"/>
            <a:chExt cx="4899" cy="2978"/>
          </a:xfrm>
        </p:grpSpPr>
        <p:pic>
          <p:nvPicPr>
            <p:cNvPr id="5124" name="Picture 10" descr="7-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" y="1071"/>
              <a:ext cx="4899" cy="2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11" descr="그림1"/>
            <p:cNvPicPr>
              <a:picLocks noChangeAspect="1" noChangeArrowheads="1"/>
            </p:cNvPicPr>
            <p:nvPr/>
          </p:nvPicPr>
          <p:blipFill>
            <a:blip r:embed="rId3" cstate="print">
              <a:lum bright="8000"/>
            </a:blip>
            <a:srcRect/>
            <a:stretch>
              <a:fillRect/>
            </a:stretch>
          </p:blipFill>
          <p:spPr bwMode="auto">
            <a:xfrm>
              <a:off x="1474" y="1389"/>
              <a:ext cx="3583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839" y="1570"/>
              <a:ext cx="4649" cy="1905"/>
              <a:chOff x="0" y="1752"/>
              <a:chExt cx="4649" cy="1905"/>
            </a:xfrm>
          </p:grpSpPr>
          <p:pic>
            <p:nvPicPr>
              <p:cNvPr id="5127" name="Picture 13" descr="아래박스-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752"/>
                <a:ext cx="4649" cy="1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8" name="Text Box 14"/>
              <p:cNvSpPr txBox="1">
                <a:spLocks noChangeArrowheads="1"/>
              </p:cNvSpPr>
              <p:nvPr/>
            </p:nvSpPr>
            <p:spPr bwMode="auto">
              <a:xfrm>
                <a:off x="570" y="2148"/>
                <a:ext cx="3901" cy="6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400" dirty="0"/>
                  <a:t>             </a:t>
                </a:r>
                <a:endParaRPr lang="en-US" altLang="ko-KR" sz="2400" dirty="0"/>
              </a:p>
              <a:p>
                <a:r>
                  <a:rPr lang="ko-KR" altLang="en-US" sz="3600" b="1" dirty="0" smtClean="0">
                    <a:solidFill>
                      <a:srgbClr val="003399"/>
                    </a:solidFill>
                  </a:rPr>
                  <a:t>사회복지 시장의 환경 변화</a:t>
                </a:r>
                <a:endParaRPr lang="ko-KR" altLang="en-US" sz="3600" b="1" dirty="0">
                  <a:solidFill>
                    <a:srgbClr val="003399"/>
                  </a:solidFill>
                </a:endParaRP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428596" y="1000108"/>
            <a:ext cx="3143272" cy="500066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rgbClr val="002060"/>
                </a:solidFill>
                <a:latin typeface="+mj-lt"/>
              </a:rPr>
              <a:t>5</a:t>
            </a:r>
            <a:r>
              <a:rPr lang="ko-KR" altLang="en-US" sz="2500" b="1" dirty="0" smtClean="0">
                <a:solidFill>
                  <a:srgbClr val="002060"/>
                </a:solidFill>
                <a:latin typeface="+mj-lt"/>
              </a:rPr>
              <a:t>대사업의 문제점</a:t>
            </a:r>
            <a:endParaRPr lang="ko-KR" altLang="en-US" sz="25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04775" y="1928802"/>
            <a:ext cx="8932863" cy="481172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918" y="1518992"/>
            <a:ext cx="9075441" cy="5286756"/>
            <a:chOff x="133" y="255"/>
            <a:chExt cx="5627" cy="411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3" y="617"/>
              <a:ext cx="5627" cy="3751"/>
              <a:chOff x="133" y="617"/>
              <a:chExt cx="5627" cy="3751"/>
            </a:xfrm>
          </p:grpSpPr>
          <p:sp>
            <p:nvSpPr>
              <p:cNvPr id="14" name="AutoShape 5"/>
              <p:cNvSpPr>
                <a:spLocks noChangeArrowheads="1"/>
              </p:cNvSpPr>
              <p:nvPr/>
            </p:nvSpPr>
            <p:spPr bwMode="auto">
              <a:xfrm>
                <a:off x="133" y="617"/>
                <a:ext cx="5627" cy="375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auto">
              <a:xfrm>
                <a:off x="176" y="663"/>
                <a:ext cx="5534" cy="3594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99CC0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95" y="255"/>
              <a:ext cx="3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latinLnBrk="1" hangingPunct="1">
                <a:spcBef>
                  <a:spcPct val="50000"/>
                </a:spcBef>
              </a:pPr>
              <a:endParaRPr lang="ko-KR" altLang="ko-KR" sz="2400">
                <a:solidFill>
                  <a:schemeClr val="bg1"/>
                </a:solidFill>
              </a:endParaRPr>
            </a:p>
          </p:txBody>
        </p:sp>
      </p:grpSp>
      <p:sp>
        <p:nvSpPr>
          <p:cNvPr id="16" name="AutoShape 9"/>
          <p:cNvSpPr>
            <a:spLocks noChangeArrowheads="1"/>
          </p:cNvSpPr>
          <p:nvPr/>
        </p:nvSpPr>
        <p:spPr bwMode="gray">
          <a:xfrm rot="5400000">
            <a:off x="-1780202" y="2691930"/>
            <a:ext cx="3475038" cy="3168651"/>
          </a:xfrm>
          <a:custGeom>
            <a:avLst/>
            <a:gdLst>
              <a:gd name="G0" fmla="+- 10527 0 0"/>
              <a:gd name="G1" fmla="+- 11670910 0 0"/>
              <a:gd name="G2" fmla="+- 0 0 11670910"/>
              <a:gd name="T0" fmla="*/ 0 256 1"/>
              <a:gd name="T1" fmla="*/ 180 256 1"/>
              <a:gd name="G3" fmla="+- 11670910 T0 T1"/>
              <a:gd name="T2" fmla="*/ 0 256 1"/>
              <a:gd name="T3" fmla="*/ 90 256 1"/>
              <a:gd name="G4" fmla="+- 11670910 T2 T3"/>
              <a:gd name="G5" fmla="*/ G4 2 1"/>
              <a:gd name="T4" fmla="*/ 90 256 1"/>
              <a:gd name="T5" fmla="*/ 0 256 1"/>
              <a:gd name="G6" fmla="+- 11670910 T4 T5"/>
              <a:gd name="G7" fmla="*/ G6 2 1"/>
              <a:gd name="G8" fmla="abs 1167091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527"/>
              <a:gd name="G18" fmla="*/ 10527 1 2"/>
              <a:gd name="G19" fmla="+- G18 5400 0"/>
              <a:gd name="G20" fmla="cos G19 11670910"/>
              <a:gd name="G21" fmla="sin G19 11670910"/>
              <a:gd name="G22" fmla="+- G20 10800 0"/>
              <a:gd name="G23" fmla="+- G21 10800 0"/>
              <a:gd name="G24" fmla="+- 10800 0 G20"/>
              <a:gd name="G25" fmla="+- 10527 10800 0"/>
              <a:gd name="G26" fmla="?: G9 G17 G25"/>
              <a:gd name="G27" fmla="?: G9 0 21600"/>
              <a:gd name="G28" fmla="cos 10800 11670910"/>
              <a:gd name="G29" fmla="sin 10800 11670910"/>
              <a:gd name="G30" fmla="sin 10527 11670910"/>
              <a:gd name="G31" fmla="+- G28 10800 0"/>
              <a:gd name="G32" fmla="+- G29 10800 0"/>
              <a:gd name="G33" fmla="+- G30 10800 0"/>
              <a:gd name="G34" fmla="?: G4 0 G31"/>
              <a:gd name="G35" fmla="?: 11670910 G34 0"/>
              <a:gd name="G36" fmla="?: G6 G35 G31"/>
              <a:gd name="G37" fmla="+- 21600 0 G36"/>
              <a:gd name="G38" fmla="?: G4 0 G33"/>
              <a:gd name="G39" fmla="?: 1167091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41 w 21600"/>
              <a:gd name="T15" fmla="*/ 11156 h 21600"/>
              <a:gd name="T16" fmla="*/ 10800 w 21600"/>
              <a:gd name="T17" fmla="*/ 273 h 21600"/>
              <a:gd name="T18" fmla="*/ 21459 w 21600"/>
              <a:gd name="T19" fmla="*/ 1115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278" y="11151"/>
                </a:moveTo>
                <a:cubicBezTo>
                  <a:pt x="274" y="11034"/>
                  <a:pt x="273" y="10917"/>
                  <a:pt x="273" y="10800"/>
                </a:cubicBezTo>
                <a:cubicBezTo>
                  <a:pt x="273" y="4986"/>
                  <a:pt x="4986" y="273"/>
                  <a:pt x="10800" y="273"/>
                </a:cubicBezTo>
                <a:cubicBezTo>
                  <a:pt x="16613" y="273"/>
                  <a:pt x="21327" y="4986"/>
                  <a:pt x="21327" y="10800"/>
                </a:cubicBezTo>
                <a:cubicBezTo>
                  <a:pt x="21327" y="10917"/>
                  <a:pt x="21325" y="11034"/>
                  <a:pt x="21321" y="11151"/>
                </a:cubicBezTo>
                <a:lnTo>
                  <a:pt x="21593" y="11161"/>
                </a:lnTo>
                <a:cubicBezTo>
                  <a:pt x="21597" y="11040"/>
                  <a:pt x="21600" y="10920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20"/>
                  <a:pt x="2" y="11040"/>
                  <a:pt x="6" y="11161"/>
                </a:cubicBezTo>
                <a:close/>
              </a:path>
            </a:pathLst>
          </a:custGeom>
          <a:gradFill rotWithShape="0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gray">
          <a:xfrm rot="5400000">
            <a:off x="-1456759" y="3003081"/>
            <a:ext cx="3070225" cy="2519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8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056" y="10807"/>
                </a:moveTo>
                <a:cubicBezTo>
                  <a:pt x="10056" y="10805"/>
                  <a:pt x="10056" y="10802"/>
                  <a:pt x="10056" y="10800"/>
                </a:cubicBezTo>
                <a:cubicBezTo>
                  <a:pt x="10056" y="10389"/>
                  <a:pt x="10389" y="10056"/>
                  <a:pt x="10800" y="10056"/>
                </a:cubicBezTo>
                <a:cubicBezTo>
                  <a:pt x="11210" y="10056"/>
                  <a:pt x="11544" y="10389"/>
                  <a:pt x="11544" y="10800"/>
                </a:cubicBezTo>
                <a:cubicBezTo>
                  <a:pt x="11544" y="10802"/>
                  <a:pt x="11543" y="10805"/>
                  <a:pt x="11543" y="10807"/>
                </a:cubicBezTo>
                <a:lnTo>
                  <a:pt x="21599" y="10916"/>
                </a:lnTo>
                <a:cubicBezTo>
                  <a:pt x="21599" y="10877"/>
                  <a:pt x="21600" y="10838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838"/>
                  <a:pt x="0" y="10877"/>
                  <a:pt x="0" y="10916"/>
                </a:cubicBezTo>
                <a:close/>
              </a:path>
            </a:pathLst>
          </a:cu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096847" y="2143150"/>
            <a:ext cx="7583487" cy="1321921"/>
            <a:chOff x="1152" y="1501"/>
            <a:chExt cx="5299" cy="333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gray">
            <a:xfrm>
              <a:off x="1366" y="1501"/>
              <a:ext cx="3431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alpha val="57001"/>
                  </a:schemeClr>
                </a:gs>
                <a:gs pos="100000">
                  <a:schemeClr val="accent2">
                    <a:gamma/>
                    <a:tint val="96863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/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152" y="1512"/>
              <a:ext cx="316" cy="316"/>
              <a:chOff x="980" y="1412"/>
              <a:chExt cx="316" cy="316"/>
            </a:xfrm>
          </p:grpSpPr>
          <p:sp>
            <p:nvSpPr>
              <p:cNvPr id="23" name="Oval 15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chemeClr val="accent2">
                  <a:alpha val="5686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4" name="Oval 16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>
                  <a:alpha val="56862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1" name="Text Box 17"/>
            <p:cNvSpPr txBox="1">
              <a:spLocks noChangeArrowheads="1"/>
            </p:cNvSpPr>
            <p:nvPr/>
          </p:nvSpPr>
          <p:spPr bwMode="gray">
            <a:xfrm>
              <a:off x="1210" y="1605"/>
              <a:ext cx="209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b="1" dirty="0"/>
                <a:t>1</a:t>
              </a:r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gray">
            <a:xfrm>
              <a:off x="1488" y="1532"/>
              <a:ext cx="496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22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학술적인 분류기준 미흡</a:t>
              </a:r>
              <a:endParaRPr lang="en-US" altLang="ko-KR" sz="22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500" b="1" dirty="0" smtClean="0">
                  <a:latin typeface="맑은 고딕" pitchFamily="50" charset="-127"/>
                  <a:ea typeface="맑은 고딕" pitchFamily="50" charset="-127"/>
                </a:rPr>
                <a:t> -</a:t>
              </a:r>
              <a:r>
                <a:rPr lang="ko-KR" altLang="en-US" sz="1500" b="1" dirty="0" smtClean="0">
                  <a:latin typeface="맑은 고딕" pitchFamily="50" charset="-127"/>
                  <a:ea typeface="맑은 고딕" pitchFamily="50" charset="-127"/>
                </a:rPr>
                <a:t>사회복지관이 지역사회 문제해결에 필요한 사업들을 하나의 틀로 구축</a:t>
              </a:r>
              <a:endParaRPr lang="en-US" altLang="ko-KR" sz="15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5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-</a:t>
              </a:r>
              <a:r>
                <a:rPr lang="ko-KR" altLang="en-US" sz="15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사회복지관이 고유하게 수행해야 할 기능중심의 역할을 제시하지 못함</a:t>
              </a:r>
              <a:endParaRPr lang="en-US" altLang="ko-KR" sz="1500" b="1" dirty="0" smtClean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en-US" altLang="ko-KR" sz="1500" b="1" dirty="0" smtClean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500" b="1" dirty="0" smtClean="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500" b="1" dirty="0" smtClean="0">
                  <a:latin typeface="맑은 고딕" pitchFamily="50" charset="-127"/>
                  <a:ea typeface="맑은 고딕" pitchFamily="50" charset="-127"/>
                </a:rPr>
                <a:t>가족복지사업 은 </a:t>
              </a:r>
              <a:r>
                <a:rPr lang="en-US" altLang="ko-KR" sz="1500" b="1" dirty="0" smtClean="0">
                  <a:latin typeface="맑은 고딕" pitchFamily="50" charset="-127"/>
                  <a:ea typeface="맑은 고딕" pitchFamily="50" charset="-127"/>
                </a:rPr>
                <a:t>‘</a:t>
              </a:r>
              <a:r>
                <a:rPr lang="ko-KR" altLang="en-US" sz="1500" b="1" dirty="0" smtClean="0">
                  <a:latin typeface="맑은 고딕" pitchFamily="50" charset="-127"/>
                  <a:ea typeface="맑은 고딕" pitchFamily="50" charset="-127"/>
                </a:rPr>
                <a:t>대상</a:t>
              </a:r>
              <a:r>
                <a:rPr lang="en-US" altLang="ko-KR" sz="1500" b="1" dirty="0" smtClean="0">
                  <a:latin typeface="맑은 고딕" pitchFamily="50" charset="-127"/>
                  <a:ea typeface="맑은 고딕" pitchFamily="50" charset="-127"/>
                </a:rPr>
                <a:t>’</a:t>
              </a:r>
              <a:r>
                <a:rPr lang="ko-KR" altLang="en-US" sz="1500" b="1" dirty="0" smtClean="0">
                  <a:latin typeface="맑은 고딕" pitchFamily="50" charset="-127"/>
                  <a:ea typeface="맑은 고딕" pitchFamily="50" charset="-127"/>
                </a:rPr>
                <a:t>별 분류 </a:t>
              </a:r>
              <a:r>
                <a:rPr lang="en-US" altLang="ko-KR" sz="1500" b="1" dirty="0" smtClean="0"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lang="ko-KR" altLang="en-US" sz="1500" b="1" dirty="0" smtClean="0">
                  <a:latin typeface="맑은 고딕" pitchFamily="50" charset="-127"/>
                  <a:ea typeface="맑은 고딕" pitchFamily="50" charset="-127"/>
                </a:rPr>
                <a:t>나머지 사업은 </a:t>
              </a:r>
              <a:r>
                <a:rPr lang="en-US" altLang="ko-KR" sz="1500" b="1" dirty="0" smtClean="0">
                  <a:latin typeface="맑은 고딕" pitchFamily="50" charset="-127"/>
                  <a:ea typeface="맑은 고딕" pitchFamily="50" charset="-127"/>
                </a:rPr>
                <a:t>‘</a:t>
              </a:r>
              <a:r>
                <a:rPr lang="ko-KR" altLang="en-US" sz="1500" b="1" dirty="0" smtClean="0">
                  <a:latin typeface="맑은 고딕" pitchFamily="50" charset="-127"/>
                  <a:ea typeface="맑은 고딕" pitchFamily="50" charset="-127"/>
                </a:rPr>
                <a:t>기능</a:t>
              </a:r>
              <a:r>
                <a:rPr lang="en-US" altLang="ko-KR" sz="1500" b="1" dirty="0" smtClean="0">
                  <a:latin typeface="맑은 고딕" pitchFamily="50" charset="-127"/>
                  <a:ea typeface="맑은 고딕" pitchFamily="50" charset="-127"/>
                </a:rPr>
                <a:t>’ </a:t>
              </a:r>
              <a:r>
                <a:rPr lang="ko-KR" altLang="en-US" sz="1500" b="1" dirty="0" smtClean="0">
                  <a:latin typeface="맑은 고딕" pitchFamily="50" charset="-127"/>
                  <a:ea typeface="맑은 고딕" pitchFamily="50" charset="-127"/>
                </a:rPr>
                <a:t>중심 서술</a:t>
              </a:r>
              <a:endParaRPr lang="en-US" altLang="ko-KR" sz="2000" dirty="0">
                <a:solidFill>
                  <a:schemeClr val="hlink"/>
                </a:solidFill>
              </a:endParaRPr>
            </a:p>
          </p:txBody>
        </p:sp>
      </p:grpSp>
      <p:sp>
        <p:nvSpPr>
          <p:cNvPr id="25" name="AutoShape 20"/>
          <p:cNvSpPr>
            <a:spLocks noChangeArrowheads="1"/>
          </p:cNvSpPr>
          <p:nvPr/>
        </p:nvSpPr>
        <p:spPr bwMode="gray">
          <a:xfrm>
            <a:off x="1714480" y="3611065"/>
            <a:ext cx="5715040" cy="1423987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chemeClr val="hlink">
                  <a:alpha val="57001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444078" y="3603451"/>
            <a:ext cx="452438" cy="1414463"/>
            <a:chOff x="980" y="1412"/>
            <a:chExt cx="316" cy="316"/>
          </a:xfrm>
        </p:grpSpPr>
        <p:sp>
          <p:nvSpPr>
            <p:cNvPr id="27" name="Oval 22"/>
            <p:cNvSpPr>
              <a:spLocks noChangeArrowheads="1"/>
            </p:cNvSpPr>
            <p:nvPr/>
          </p:nvSpPr>
          <p:spPr bwMode="gray">
            <a:xfrm>
              <a:off x="980" y="1412"/>
              <a:ext cx="316" cy="316"/>
            </a:xfrm>
            <a:prstGeom prst="ellipse">
              <a:avLst/>
            </a:prstGeom>
            <a:solidFill>
              <a:schemeClr val="hlink">
                <a:alpha val="56862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gray">
            <a:xfrm>
              <a:off x="1028" y="1461"/>
              <a:ext cx="220" cy="220"/>
            </a:xfrm>
            <a:prstGeom prst="ellipse">
              <a:avLst/>
            </a:prstGeom>
            <a:solidFill>
              <a:srgbClr val="FFFFFF">
                <a:alpha val="56862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ko-KR" b="1" dirty="0" smtClean="0"/>
                <a:t>2</a:t>
              </a:r>
              <a:endParaRPr lang="ko-KR" altLang="en-US" b="1" dirty="0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1064481" y="5187776"/>
            <a:ext cx="6818190" cy="1233488"/>
            <a:chOff x="1260" y="2384"/>
            <a:chExt cx="4377" cy="340"/>
          </a:xfrm>
        </p:grpSpPr>
        <p:sp>
          <p:nvSpPr>
            <p:cNvPr id="30" name="AutoShape 27"/>
            <p:cNvSpPr>
              <a:spLocks noChangeArrowheads="1"/>
            </p:cNvSpPr>
            <p:nvPr/>
          </p:nvSpPr>
          <p:spPr bwMode="gray">
            <a:xfrm>
              <a:off x="1477" y="2384"/>
              <a:ext cx="3431" cy="333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chemeClr val="accent2">
                    <a:alpha val="57001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/>
            </a:p>
          </p:txBody>
        </p: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1260" y="2408"/>
              <a:ext cx="316" cy="316"/>
              <a:chOff x="980" y="1412"/>
              <a:chExt cx="316" cy="316"/>
            </a:xfrm>
          </p:grpSpPr>
          <p:sp>
            <p:nvSpPr>
              <p:cNvPr id="34" name="Oval 29"/>
              <p:cNvSpPr>
                <a:spLocks noChangeArrowheads="1"/>
              </p:cNvSpPr>
              <p:nvPr/>
            </p:nvSpPr>
            <p:spPr bwMode="gray">
              <a:xfrm>
                <a:off x="980" y="1412"/>
                <a:ext cx="316" cy="316"/>
              </a:xfrm>
              <a:prstGeom prst="ellipse">
                <a:avLst/>
              </a:prstGeom>
              <a:solidFill>
                <a:schemeClr val="accent2">
                  <a:alpha val="56862"/>
                </a:scheme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5" name="Oval 30"/>
              <p:cNvSpPr>
                <a:spLocks noChangeArrowheads="1"/>
              </p:cNvSpPr>
              <p:nvPr/>
            </p:nvSpPr>
            <p:spPr bwMode="gray">
              <a:xfrm>
                <a:off x="1028" y="1461"/>
                <a:ext cx="220" cy="220"/>
              </a:xfrm>
              <a:prstGeom prst="ellipse">
                <a:avLst/>
              </a:prstGeom>
              <a:solidFill>
                <a:srgbClr val="FFFFFF">
                  <a:alpha val="56862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32" name="Text Box 31"/>
            <p:cNvSpPr txBox="1">
              <a:spLocks noChangeArrowheads="1"/>
            </p:cNvSpPr>
            <p:nvPr/>
          </p:nvSpPr>
          <p:spPr bwMode="gray">
            <a:xfrm>
              <a:off x="1291" y="2516"/>
              <a:ext cx="220" cy="1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en-US" altLang="ko-KR" b="1" dirty="0"/>
                <a:t>3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gray">
            <a:xfrm>
              <a:off x="1631" y="2461"/>
              <a:ext cx="4006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ko-KR" sz="1200" dirty="0"/>
                <a:t>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변화하는 현 사회복지환경 반영하지 못함</a:t>
              </a:r>
            </a:p>
            <a:p>
              <a:r>
                <a:rPr lang="en-US" altLang="ko-KR" sz="1500" b="1" dirty="0" smtClean="0">
                  <a:solidFill>
                    <a:schemeClr val="accent2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500" b="1" dirty="0" smtClean="0">
                  <a:latin typeface="맑은 고딕" pitchFamily="50" charset="-127"/>
                  <a:ea typeface="맑은 고딕" pitchFamily="50" charset="-127"/>
                </a:rPr>
                <a:t>-</a:t>
              </a:r>
              <a:r>
                <a:rPr lang="ko-KR" altLang="en-US" sz="1500" b="1" dirty="0" smtClean="0">
                  <a:latin typeface="맑은 고딕" pitchFamily="50" charset="-127"/>
                  <a:ea typeface="맑은 고딕" pitchFamily="50" charset="-127"/>
                </a:rPr>
                <a:t>통합적 사례관리에 대한 강점이 미약하고 근거 부재</a:t>
              </a:r>
              <a:endParaRPr lang="en-US" altLang="ko-KR" sz="1500" b="1" dirty="0"/>
            </a:p>
          </p:txBody>
        </p:sp>
      </p:grpSp>
      <p:sp>
        <p:nvSpPr>
          <p:cNvPr id="38" name="Text Box 18"/>
          <p:cNvSpPr txBox="1">
            <a:spLocks noChangeArrowheads="1"/>
          </p:cNvSpPr>
          <p:nvPr/>
        </p:nvSpPr>
        <p:spPr bwMode="gray">
          <a:xfrm>
            <a:off x="1928794" y="3714752"/>
            <a:ext cx="771530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chemeClr val="accent1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사회복지관이 핵심적으로 수행해야 할 기능 간과</a:t>
            </a:r>
            <a:endParaRPr lang="en-US" altLang="ko-KR" sz="2200" b="1" dirty="0" smtClean="0">
              <a:solidFill>
                <a:schemeClr val="accent1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500" b="1" dirty="0" smtClean="0">
                <a:solidFill>
                  <a:schemeClr val="accent1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각 사업의 중요도를 고려치 아니하고 일률적으로 편성한 형태</a:t>
            </a:r>
          </a:p>
          <a:p>
            <a:r>
              <a:rPr lang="en-US" altLang="ko-KR" sz="1500" b="1" dirty="0" smtClean="0">
                <a:solidFill>
                  <a:schemeClr val="accent1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1500" b="1" dirty="0" smtClean="0">
                <a:solidFill>
                  <a:schemeClr val="accent1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단순 단위사업 열거로 지나치게 사업 범위를 규제하고 많은 </a:t>
            </a:r>
            <a:r>
              <a:rPr lang="ko-KR" altLang="en-US" sz="1500" b="1" dirty="0" err="1" smtClean="0">
                <a:solidFill>
                  <a:schemeClr val="accent1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사업량</a:t>
            </a:r>
            <a:r>
              <a:rPr lang="ko-KR" altLang="en-US" sz="1500" b="1" dirty="0" smtClean="0">
                <a:solidFill>
                  <a:schemeClr val="accent1">
                    <a:lumMod val="2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요구</a:t>
            </a:r>
            <a:endParaRPr lang="en-US" altLang="ko-KR" sz="1500" b="1" dirty="0" smtClean="0">
              <a:solidFill>
                <a:schemeClr val="accent1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‘지역사회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(community)'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를 기반으로 하는 사회복지관의 특성을 반영하지 못함</a:t>
            </a:r>
          </a:p>
          <a:p>
            <a:endParaRPr lang="ko-KR" altLang="en-US" sz="1600" dirty="0" smtClean="0"/>
          </a:p>
          <a:p>
            <a:endParaRPr lang="ko-KR" altLang="en-US" sz="1500" b="1" dirty="0">
              <a:solidFill>
                <a:schemeClr val="accent1">
                  <a:lumMod val="2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0" y="0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1.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-5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대사업을  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 기능으로 전환</a:t>
            </a:r>
            <a:endParaRPr lang="ko-KR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8776" y="1000108"/>
            <a:ext cx="3521135" cy="500066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500" b="1" dirty="0" smtClean="0">
                <a:solidFill>
                  <a:srgbClr val="002060"/>
                </a:solidFill>
                <a:latin typeface="+mj-lt"/>
              </a:rPr>
              <a:t>3</a:t>
            </a:r>
            <a:r>
              <a:rPr lang="ko-KR" altLang="en-US" sz="2500" b="1" dirty="0" smtClean="0">
                <a:solidFill>
                  <a:srgbClr val="002060"/>
                </a:solidFill>
                <a:latin typeface="+mj-lt"/>
              </a:rPr>
              <a:t>대기능으로 사업개편</a:t>
            </a:r>
            <a:endParaRPr lang="ko-KR" altLang="en-US" sz="25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14282" y="1928802"/>
          <a:ext cx="8572560" cy="4572031"/>
        </p:xfrm>
        <a:graphic>
          <a:graphicData uri="http://schemas.openxmlformats.org/drawingml/2006/table">
            <a:tbl>
              <a:tblPr/>
              <a:tblGrid>
                <a:gridCol w="1214446"/>
                <a:gridCol w="1857388"/>
                <a:gridCol w="5500726"/>
              </a:tblGrid>
              <a:tr h="32641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>
                          <a:latin typeface="한양중고딕"/>
                        </a:rPr>
                        <a:t>대분류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중분류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필수 </a:t>
                      </a:r>
                      <a:r>
                        <a:rPr lang="ko-KR" altLang="en-US" sz="1600" dirty="0" err="1">
                          <a:latin typeface="한양중고딕"/>
                        </a:rPr>
                        <a:t>단위사업군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</a:tr>
              <a:tr h="406653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600" b="1" dirty="0" smtClean="0">
                          <a:latin typeface="한양중고딕"/>
                        </a:rPr>
                        <a:t>사례관리</a:t>
                      </a:r>
                      <a:endParaRPr lang="en-US" altLang="ko-KR" sz="1600" b="1" dirty="0" smtClean="0">
                        <a:latin typeface="한양중고딕"/>
                      </a:endParaRPr>
                    </a:p>
                    <a:p>
                      <a:pPr algn="ctr"/>
                      <a:r>
                        <a:rPr lang="ko-KR" altLang="en-US" sz="1600" b="1" dirty="0" smtClean="0">
                          <a:latin typeface="한양중고딕"/>
                        </a:rPr>
                        <a:t>기능</a:t>
                      </a:r>
                      <a:endParaRPr lang="ko-KR" altLang="en-US" sz="1600" b="1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사례관리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아동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가족 사례관리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재가노인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장애인 사례관리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한양그래픽"/>
                      </a:endParaRPr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위기개입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자살위험 및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긴급대상자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위기개입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한양그래픽"/>
                      </a:endParaRPr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서비스 연계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자원 및 서비스 연계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한양그래픽"/>
                      </a:endParaRPr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380">
                <a:tc rowSpan="4">
                  <a:txBody>
                    <a:bodyPr/>
                    <a:lstStyle/>
                    <a:p>
                      <a:pPr algn="ctr"/>
                      <a:r>
                        <a:rPr lang="ko-KR" altLang="en-US" sz="1600" b="1" dirty="0" smtClean="0">
                          <a:latin typeface="한양중고딕"/>
                        </a:rPr>
                        <a:t>서비스제공 기능</a:t>
                      </a:r>
                      <a:endParaRPr lang="ko-KR" altLang="en-US" sz="1600" b="1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가족기능강화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가족관계증진사업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가족기능보완사업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가정문제해결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치료사업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부양가족지원사업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한양그래픽"/>
                      </a:endParaRPr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3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지역사회보호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급식서비스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보건의료서비스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한양중고딕"/>
                        </a:rPr>
                        <a:t>경제적지원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일상생활 지원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정서서비스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 err="1">
                          <a:solidFill>
                            <a:srgbClr val="000000"/>
                          </a:solidFill>
                          <a:latin typeface="한양중고딕"/>
                        </a:rPr>
                        <a:t>일시보호서비스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재가복지봉사서비스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한양그래픽"/>
                      </a:endParaRPr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3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교육문화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아동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청소년 사회교육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성인기능교실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노인 여가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문화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문화복지사업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한양그래픽"/>
                      </a:endParaRPr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76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자활지원 등 기타 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직업기능훈련 및 능력개발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취업알선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기타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특화사업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한양그래픽"/>
                      </a:endParaRPr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0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1.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-5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대사업을  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 기능으로 전환</a:t>
            </a:r>
            <a:endParaRPr lang="ko-KR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51520" y="1628800"/>
          <a:ext cx="8572560" cy="2860283"/>
        </p:xfrm>
        <a:graphic>
          <a:graphicData uri="http://schemas.openxmlformats.org/drawingml/2006/table">
            <a:tbl>
              <a:tblPr/>
              <a:tblGrid>
                <a:gridCol w="1214446"/>
                <a:gridCol w="1857388"/>
                <a:gridCol w="5500726"/>
              </a:tblGrid>
              <a:tr h="10598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>
                          <a:latin typeface="한양중고딕"/>
                        </a:rPr>
                        <a:t>대분류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중분류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필수 </a:t>
                      </a:r>
                      <a:r>
                        <a:rPr lang="ko-KR" altLang="en-US" sz="1600" dirty="0" err="1">
                          <a:latin typeface="한양중고딕"/>
                        </a:rPr>
                        <a:t>단위사업군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</a:tr>
              <a:tr h="758114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600" b="1" dirty="0">
                          <a:latin typeface="한양중고딕"/>
                        </a:rPr>
                        <a:t>지역조직화 기능</a:t>
                      </a:r>
                      <a:endParaRPr lang="ko-KR" altLang="en-US" sz="1600" b="1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복지네트워크 구축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지역사회연계사업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지역욕구조사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실습지도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한양그래픽"/>
                      </a:endParaRPr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49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  <a:ea typeface="한양중고딕"/>
                        </a:rPr>
                        <a:t>주민조직화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주민복지증진사업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주민조직화 사업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주민교육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한양그래픽"/>
                      </a:endParaRPr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34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한양중고딕"/>
                        </a:rPr>
                        <a:t>자원 개발 및 관리</a:t>
                      </a:r>
                      <a:endParaRPr lang="ko-KR" altLang="en-US" sz="1600" dirty="0"/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자원봉사자 개발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관리</a:t>
                      </a:r>
                      <a:r>
                        <a:rPr lang="en-US" altLang="ko-KR" sz="16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한양중고딕"/>
                        </a:rPr>
                        <a:t>후원자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개발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․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한양중고딕"/>
                        </a:rPr>
                        <a:t>관리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한양그래픽"/>
                      </a:endParaRPr>
                    </a:p>
                  </a:txBody>
                  <a:tcPr marL="38862" marR="38862" marT="10744" marB="1074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0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1.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-5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대사업을  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 기능으로 전환</a:t>
            </a:r>
            <a:endParaRPr lang="ko-KR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6"/>
          <p:cNvSpPr>
            <a:spLocks noGrp="1"/>
          </p:cNvSpPr>
          <p:nvPr>
            <p:ph idx="4294967295"/>
          </p:nvPr>
        </p:nvSpPr>
        <p:spPr>
          <a:xfrm>
            <a:off x="100359" y="1484785"/>
            <a:ext cx="8786813" cy="1152127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>
              <a:lnSpc>
                <a:spcPct val="150000"/>
              </a:lnSpc>
              <a:buNone/>
            </a:pP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사회복지관은 ‘종합복지서비스의 제공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을 위해 사업의 대상이나 사업의 영역이 아닌</a:t>
            </a:r>
            <a:r>
              <a:rPr lang="en-US" altLang="ko-KR" sz="18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8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800" b="1" dirty="0" smtClean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사회복지관이 수행 해야 하는 본래의 기능에 초점을 두는 것으로 전환필요</a:t>
            </a:r>
          </a:p>
          <a:p>
            <a:pPr>
              <a:lnSpc>
                <a:spcPct val="150000"/>
              </a:lnSpc>
              <a:buNone/>
            </a:pP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95778" y="3645024"/>
            <a:ext cx="8560836" cy="313176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35577" y="4077073"/>
            <a:ext cx="707236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ko-KR" altLang="en-US" b="1" dirty="0" smtClean="0"/>
              <a:t>본 연구가 제시하는 사회복지관의 </a:t>
            </a:r>
            <a:r>
              <a:rPr lang="en-US" altLang="ko-KR" b="1" dirty="0" smtClean="0"/>
              <a:t>3</a:t>
            </a:r>
            <a:r>
              <a:rPr lang="ko-KR" altLang="en-US" b="1" dirty="0" smtClean="0"/>
              <a:t>대 기능은 </a:t>
            </a:r>
            <a:endParaRPr lang="en-US" altLang="ko-KR" b="1" dirty="0" smtClean="0"/>
          </a:p>
          <a:p>
            <a:pPr algn="ctr">
              <a:buNone/>
            </a:pPr>
            <a:r>
              <a:rPr lang="ko-KR" altLang="en-US" b="1" dirty="0" smtClean="0"/>
              <a:t>사례관리기능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서비스제공 기능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지역조직화의 기능이며</a:t>
            </a:r>
            <a:r>
              <a:rPr lang="en-US" altLang="ko-KR" b="1" dirty="0" smtClean="0"/>
              <a:t>, </a:t>
            </a:r>
          </a:p>
          <a:p>
            <a:pPr algn="ctr">
              <a:buNone/>
            </a:pPr>
            <a:r>
              <a:rPr lang="ko-KR" altLang="en-US" b="1" dirty="0" smtClean="0"/>
              <a:t>각 기능에 따른 필수 </a:t>
            </a:r>
            <a:r>
              <a:rPr lang="ko-KR" altLang="en-US" b="1" dirty="0" err="1" smtClean="0"/>
              <a:t>단위사업군을</a:t>
            </a:r>
            <a:r>
              <a:rPr lang="ko-KR" altLang="en-US" b="1" dirty="0" smtClean="0"/>
              <a:t> 제시하여 </a:t>
            </a:r>
            <a:endParaRPr lang="en-US" altLang="ko-KR" b="1" dirty="0" smtClean="0"/>
          </a:p>
          <a:p>
            <a:pPr algn="ctr">
              <a:buNone/>
            </a:pPr>
            <a:r>
              <a:rPr lang="ko-KR" altLang="en-US" b="1" dirty="0" smtClean="0"/>
              <a:t>각 기능의 성격을 분명히 하고자 함</a:t>
            </a:r>
            <a:r>
              <a:rPr lang="en-US" altLang="ko-KR" b="1" dirty="0" smtClean="0"/>
              <a:t>. </a:t>
            </a:r>
          </a:p>
          <a:p>
            <a:pPr algn="ctr">
              <a:buNone/>
            </a:pPr>
            <a:r>
              <a:rPr lang="ko-KR" altLang="en-US" b="1" dirty="0" smtClean="0"/>
              <a:t>세부 프로그램이 아닌 </a:t>
            </a:r>
            <a:r>
              <a:rPr lang="ko-KR" altLang="en-US" b="1" dirty="0" err="1" smtClean="0"/>
              <a:t>단위사업군은</a:t>
            </a:r>
            <a:r>
              <a:rPr lang="ko-KR" altLang="en-US" b="1" dirty="0" smtClean="0"/>
              <a:t> 기능수행에 필요한 </a:t>
            </a:r>
            <a:endParaRPr lang="en-US" altLang="ko-KR" b="1" dirty="0" smtClean="0"/>
          </a:p>
          <a:p>
            <a:pPr algn="ctr">
              <a:buNone/>
            </a:pPr>
            <a:r>
              <a:rPr lang="ko-KR" altLang="en-US" b="1" dirty="0" smtClean="0"/>
              <a:t>최소한의 필수사업의 의미로써 </a:t>
            </a:r>
            <a:endParaRPr lang="en-US" altLang="ko-KR" b="1" dirty="0" smtClean="0"/>
          </a:p>
          <a:p>
            <a:pPr algn="ctr">
              <a:buNone/>
            </a:pPr>
            <a:r>
              <a:rPr lang="ko-KR" altLang="en-US" b="1" dirty="0" smtClean="0"/>
              <a:t>개별 사회복지관들의 프로그램 선택의 자율성을 보장하기 위함</a:t>
            </a:r>
            <a:r>
              <a:rPr lang="en-US" altLang="ko-KR" b="1" dirty="0" smtClean="0"/>
              <a:t>. </a:t>
            </a:r>
            <a:endParaRPr lang="ko-KR" altLang="en-US" b="1" dirty="0" smtClean="0"/>
          </a:p>
          <a:p>
            <a:pPr>
              <a:lnSpc>
                <a:spcPct val="150000"/>
              </a:lnSpc>
              <a:buNone/>
            </a:pP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/>
          </a:p>
        </p:txBody>
      </p:sp>
      <p:sp>
        <p:nvSpPr>
          <p:cNvPr id="12" name="아래쪽 화살표 11"/>
          <p:cNvSpPr/>
          <p:nvPr/>
        </p:nvSpPr>
        <p:spPr>
          <a:xfrm>
            <a:off x="4214810" y="2708920"/>
            <a:ext cx="714380" cy="864096"/>
          </a:xfrm>
          <a:prstGeom prst="downArrow">
            <a:avLst/>
          </a:prstGeom>
          <a:solidFill>
            <a:schemeClr val="accent1">
              <a:lumMod val="2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0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1.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-5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대사업을  </a:t>
            </a:r>
            <a:r>
              <a:rPr lang="en-US" altLang="ko-KR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대 기능으로 전환</a:t>
            </a:r>
            <a:endParaRPr lang="ko-KR" altLang="en-US" sz="36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내용 개체 틀 4"/>
          <p:cNvSpPr>
            <a:spLocks noGrp="1"/>
          </p:cNvSpPr>
          <p:nvPr>
            <p:ph idx="4294967295"/>
          </p:nvPr>
        </p:nvSpPr>
        <p:spPr>
          <a:xfrm>
            <a:off x="535266" y="1412875"/>
            <a:ext cx="8229600" cy="4584700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ko-KR" altLang="en-US" sz="2400" b="1" dirty="0" smtClean="0"/>
              <a:t>   </a:t>
            </a:r>
            <a:endParaRPr lang="en-US" altLang="ko-KR" sz="2400" b="1" dirty="0" smtClean="0"/>
          </a:p>
          <a:p>
            <a:pPr eaLnBrk="1" hangingPunct="1">
              <a:buFont typeface="Wingdings 3" pitchFamily="18" charset="2"/>
              <a:buNone/>
            </a:pPr>
            <a:endParaRPr lang="en-US" altLang="ko-KR" sz="2400" b="1" dirty="0" smtClean="0"/>
          </a:p>
          <a:p>
            <a:pPr eaLnBrk="1" hangingPunct="1">
              <a:buFont typeface="Wingdings 3" pitchFamily="18" charset="2"/>
              <a:buNone/>
            </a:pPr>
            <a:endParaRPr lang="en-US" altLang="ko-KR" sz="2400" b="1" dirty="0" smtClean="0"/>
          </a:p>
          <a:p>
            <a:pPr eaLnBrk="1" hangingPunct="1">
              <a:buFont typeface="Wingdings 3" pitchFamily="18" charset="2"/>
              <a:buNone/>
            </a:pPr>
            <a:endParaRPr lang="en-US" altLang="ko-KR" sz="2400" b="1" dirty="0" smtClean="0"/>
          </a:p>
          <a:p>
            <a:pPr eaLnBrk="1" hangingPunct="1">
              <a:buFont typeface="Wingdings 3" pitchFamily="18" charset="2"/>
              <a:buNone/>
            </a:pPr>
            <a:endParaRPr lang="en-US" altLang="ko-KR" sz="2400" b="1" dirty="0" smtClean="0"/>
          </a:p>
          <a:p>
            <a:pPr eaLnBrk="1" hangingPunct="1">
              <a:buFont typeface="Wingdings 3" pitchFamily="18" charset="2"/>
              <a:buNone/>
            </a:pPr>
            <a:endParaRPr lang="en-US" altLang="ko-KR" sz="2400" b="1" dirty="0" smtClean="0"/>
          </a:p>
          <a:p>
            <a:pPr eaLnBrk="1" hangingPunct="1">
              <a:buFont typeface="Wingdings 3" pitchFamily="18" charset="2"/>
              <a:buNone/>
            </a:pPr>
            <a:endParaRPr lang="en-US" altLang="ko-KR" sz="2400" b="1" dirty="0" smtClean="0"/>
          </a:p>
          <a:p>
            <a:pPr eaLnBrk="1" hangingPunct="1">
              <a:buFont typeface="Wingdings 3" pitchFamily="18" charset="2"/>
              <a:buNone/>
            </a:pPr>
            <a:r>
              <a:rPr lang="ko-KR" altLang="en-US" sz="2400" b="1" dirty="0" smtClean="0"/>
              <a:t>  기능별</a:t>
            </a:r>
            <a:r>
              <a:rPr lang="en-US" altLang="ko-KR" sz="2400" b="1" dirty="0" smtClean="0"/>
              <a:t>/                   </a:t>
            </a:r>
            <a:r>
              <a:rPr lang="ko-KR" altLang="en-US" sz="2400" b="1" dirty="0" smtClean="0"/>
              <a:t>유형</a:t>
            </a:r>
            <a:r>
              <a:rPr lang="en-US" altLang="ko-KR" sz="2400" b="1" dirty="0" smtClean="0"/>
              <a:t>/</a:t>
            </a:r>
            <a:r>
              <a:rPr lang="ko-KR" altLang="en-US" sz="2400" b="1" dirty="0" smtClean="0"/>
              <a:t>지역</a:t>
            </a:r>
            <a:r>
              <a:rPr lang="en-US" altLang="ko-KR" sz="2400" b="1" dirty="0" smtClean="0"/>
              <a:t>/</a:t>
            </a:r>
            <a:r>
              <a:rPr lang="ko-KR" altLang="en-US" sz="2400" b="1" dirty="0" smtClean="0"/>
              <a:t>사업            합리적 </a:t>
            </a:r>
            <a:endParaRPr lang="en-US" altLang="ko-KR" sz="2400" b="1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전문성 강조            특성별 인력배치         정부보조금확보</a:t>
            </a:r>
          </a:p>
        </p:txBody>
      </p:sp>
      <p:grpSp>
        <p:nvGrpSpPr>
          <p:cNvPr id="2" name="그룹 84"/>
          <p:cNvGrpSpPr>
            <a:grpSpLocks/>
          </p:cNvGrpSpPr>
          <p:nvPr/>
        </p:nvGrpSpPr>
        <p:grpSpPr bwMode="auto">
          <a:xfrm>
            <a:off x="611188" y="1773238"/>
            <a:ext cx="7632700" cy="2166937"/>
            <a:chOff x="755650" y="3143248"/>
            <a:chExt cx="7632701" cy="2166938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gray">
            <a:xfrm>
              <a:off x="6227763" y="3149598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50" name="Oval 6"/>
            <p:cNvSpPr>
              <a:spLocks noChangeArrowheads="1"/>
            </p:cNvSpPr>
            <p:nvPr/>
          </p:nvSpPr>
          <p:spPr bwMode="gray">
            <a:xfrm>
              <a:off x="6227763" y="3149598"/>
              <a:ext cx="2160588" cy="21605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51" name="Oval 7"/>
            <p:cNvSpPr>
              <a:spLocks noChangeArrowheads="1"/>
            </p:cNvSpPr>
            <p:nvPr/>
          </p:nvSpPr>
          <p:spPr bwMode="gray">
            <a:xfrm>
              <a:off x="6369051" y="3290885"/>
              <a:ext cx="1878012" cy="187801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52" name="Oval 8"/>
            <p:cNvSpPr>
              <a:spLocks noChangeArrowheads="1"/>
            </p:cNvSpPr>
            <p:nvPr/>
          </p:nvSpPr>
          <p:spPr bwMode="gray">
            <a:xfrm>
              <a:off x="6400801" y="3301998"/>
              <a:ext cx="1878012" cy="18780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24591" name="Oval 9"/>
            <p:cNvSpPr>
              <a:spLocks noChangeArrowheads="1"/>
            </p:cNvSpPr>
            <p:nvPr/>
          </p:nvSpPr>
          <p:spPr bwMode="gray">
            <a:xfrm>
              <a:off x="6470650" y="3384548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/>
              <a:endParaRPr kumimoji="0" lang="ko-KR" altLang="en-US">
                <a:solidFill>
                  <a:srgbClr val="000000"/>
                </a:solidFill>
                <a:latin typeface="Arial" pitchFamily="34" charset="0"/>
                <a:ea typeface="맑은 고딕" pitchFamily="50" charset="-127"/>
              </a:endParaRPr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gray">
            <a:xfrm>
              <a:off x="755650" y="3143248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55" name="Oval 11"/>
            <p:cNvSpPr>
              <a:spLocks noChangeArrowheads="1"/>
            </p:cNvSpPr>
            <p:nvPr/>
          </p:nvSpPr>
          <p:spPr bwMode="gray">
            <a:xfrm>
              <a:off x="755650" y="3143248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32001"/>
                  </a:schemeClr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gray">
            <a:xfrm>
              <a:off x="896937" y="3284535"/>
              <a:ext cx="1878013" cy="187801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57" name="Oval 13"/>
            <p:cNvSpPr>
              <a:spLocks noChangeArrowheads="1"/>
            </p:cNvSpPr>
            <p:nvPr/>
          </p:nvSpPr>
          <p:spPr bwMode="gray">
            <a:xfrm>
              <a:off x="898525" y="3287710"/>
              <a:ext cx="1878012" cy="1878014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24596" name="Oval 14"/>
            <p:cNvSpPr>
              <a:spLocks noChangeArrowheads="1"/>
            </p:cNvSpPr>
            <p:nvPr/>
          </p:nvSpPr>
          <p:spPr bwMode="gray">
            <a:xfrm>
              <a:off x="990600" y="3378198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/>
              <a:endParaRPr kumimoji="0" lang="ko-KR" altLang="en-US">
                <a:solidFill>
                  <a:srgbClr val="000000"/>
                </a:solidFill>
                <a:latin typeface="Arial" pitchFamily="34" charset="0"/>
                <a:ea typeface="맑은 고딕" pitchFamily="50" charset="-127"/>
              </a:endParaRP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017588" y="3403598"/>
              <a:ext cx="1636713" cy="1636713"/>
              <a:chOff x="4166" y="1706"/>
              <a:chExt cx="1252" cy="1252"/>
            </a:xfrm>
          </p:grpSpPr>
          <p:sp>
            <p:nvSpPr>
              <p:cNvPr id="24616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4617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4618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4619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60" name="Oval 20"/>
            <p:cNvSpPr>
              <a:spLocks noChangeArrowheads="1"/>
            </p:cNvSpPr>
            <p:nvPr/>
          </p:nvSpPr>
          <p:spPr bwMode="gray">
            <a:xfrm>
              <a:off x="3492500" y="3149598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61" name="Oval 21"/>
            <p:cNvSpPr>
              <a:spLocks noChangeArrowheads="1"/>
            </p:cNvSpPr>
            <p:nvPr/>
          </p:nvSpPr>
          <p:spPr bwMode="gray">
            <a:xfrm>
              <a:off x="3492500" y="3149598"/>
              <a:ext cx="2160587" cy="21605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62" name="Oval 22"/>
            <p:cNvSpPr>
              <a:spLocks noChangeArrowheads="1"/>
            </p:cNvSpPr>
            <p:nvPr/>
          </p:nvSpPr>
          <p:spPr bwMode="gray">
            <a:xfrm>
              <a:off x="3633787" y="3290885"/>
              <a:ext cx="1878013" cy="187801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63" name="Oval 23"/>
            <p:cNvSpPr>
              <a:spLocks noChangeArrowheads="1"/>
            </p:cNvSpPr>
            <p:nvPr/>
          </p:nvSpPr>
          <p:spPr bwMode="gray">
            <a:xfrm>
              <a:off x="3635375" y="3294060"/>
              <a:ext cx="1878012" cy="187801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latinLnBrk="0">
                <a:defRPr/>
              </a:pPr>
              <a:endParaRPr kumimoji="0" lang="ko-KR" altLang="en-US">
                <a:solidFill>
                  <a:prstClr val="black"/>
                </a:solidFill>
                <a:latin typeface="Arial" charset="0"/>
                <a:ea typeface="맑은 고딕"/>
              </a:endParaRPr>
            </a:p>
          </p:txBody>
        </p:sp>
        <p:sp>
          <p:nvSpPr>
            <p:cNvPr id="24602" name="Oval 24"/>
            <p:cNvSpPr>
              <a:spLocks noChangeArrowheads="1"/>
            </p:cNvSpPr>
            <p:nvPr/>
          </p:nvSpPr>
          <p:spPr bwMode="gray">
            <a:xfrm>
              <a:off x="3727450" y="3384548"/>
              <a:ext cx="1690688" cy="169068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/>
              <a:endParaRPr kumimoji="0" lang="ko-KR" altLang="en-US">
                <a:solidFill>
                  <a:srgbClr val="000000"/>
                </a:solidFill>
                <a:latin typeface="Arial" pitchFamily="34" charset="0"/>
                <a:ea typeface="맑은 고딕" pitchFamily="50" charset="-127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754438" y="3403598"/>
              <a:ext cx="1636713" cy="1636713"/>
              <a:chOff x="4166" y="1706"/>
              <a:chExt cx="1252" cy="1252"/>
            </a:xfrm>
          </p:grpSpPr>
          <p:sp>
            <p:nvSpPr>
              <p:cNvPr id="24612" name="Oval 2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4613" name="Oval 2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4614" name="Oval 2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4615" name="Oval 2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</p:grpSp>
        <p:grpSp>
          <p:nvGrpSpPr>
            <p:cNvPr id="5" name="Group 30"/>
            <p:cNvGrpSpPr>
              <a:grpSpLocks/>
            </p:cNvGrpSpPr>
            <p:nvPr/>
          </p:nvGrpSpPr>
          <p:grpSpPr bwMode="auto">
            <a:xfrm>
              <a:off x="6500813" y="3403598"/>
              <a:ext cx="1636713" cy="1636713"/>
              <a:chOff x="4166" y="1706"/>
              <a:chExt cx="1252" cy="1252"/>
            </a:xfrm>
          </p:grpSpPr>
          <p:sp>
            <p:nvSpPr>
              <p:cNvPr id="24608" name="Oval 31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4609" name="Oval 32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4610" name="Oval 33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  <p:sp>
            <p:nvSpPr>
              <p:cNvPr id="24611" name="Oval 34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latinLnBrk="0"/>
                <a:endParaRPr kumimoji="0" lang="ko-KR" altLang="en-US">
                  <a:solidFill>
                    <a:srgbClr val="000000"/>
                  </a:solidFill>
                  <a:latin typeface="Arial" pitchFamily="34" charset="0"/>
                  <a:ea typeface="맑은 고딕" pitchFamily="50" charset="-127"/>
                </a:endParaRPr>
              </a:p>
            </p:txBody>
          </p:sp>
        </p:grpSp>
        <p:sp>
          <p:nvSpPr>
            <p:cNvPr id="24605" name="Text Box 38"/>
            <p:cNvSpPr txBox="1">
              <a:spLocks noChangeArrowheads="1"/>
            </p:cNvSpPr>
            <p:nvPr/>
          </p:nvSpPr>
          <p:spPr bwMode="gray">
            <a:xfrm>
              <a:off x="1044054" y="3718890"/>
              <a:ext cx="1511796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ko-KR" altLang="en-US" sz="2400" dirty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기능</a:t>
              </a:r>
              <a:endParaRPr kumimoji="0" lang="en-US" altLang="ko-KR" sz="2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r>
                <a:rPr kumimoji="0" lang="ko-KR" altLang="en-US" sz="24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정립연구</a:t>
              </a:r>
              <a:endParaRPr kumimoji="0" lang="en-US" altLang="ko-KR" sz="24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606" name="Text Box 39"/>
            <p:cNvSpPr txBox="1">
              <a:spLocks noChangeArrowheads="1"/>
            </p:cNvSpPr>
            <p:nvPr/>
          </p:nvSpPr>
          <p:spPr bwMode="gray">
            <a:xfrm>
              <a:off x="3716579" y="3790898"/>
              <a:ext cx="1723549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ko-KR" altLang="en-US" sz="20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표준인력</a:t>
              </a:r>
              <a:endParaRPr kumimoji="0" lang="en-US" altLang="ko-KR" sz="2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r>
                <a:rPr kumimoji="0" lang="ko-KR" altLang="en-US" sz="20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배치기준마련</a:t>
              </a:r>
              <a:endParaRPr kumimoji="0" lang="en-US" altLang="ko-KR" sz="2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607" name="Text Box 40"/>
            <p:cNvSpPr txBox="1">
              <a:spLocks noChangeArrowheads="1"/>
            </p:cNvSpPr>
            <p:nvPr/>
          </p:nvSpPr>
          <p:spPr bwMode="gray">
            <a:xfrm>
              <a:off x="6444655" y="3790898"/>
              <a:ext cx="1775441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kumimoji="0" lang="ko-KR" altLang="en-US" sz="20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정부보조금</a:t>
              </a:r>
              <a:endParaRPr kumimoji="0" lang="en-US" altLang="ko-KR" sz="200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ctr" eaLnBrk="0" latinLnBrk="0" hangingPunct="0"/>
              <a:r>
                <a:rPr kumimoji="0" lang="ko-KR" altLang="en-US" sz="2000" dirty="0" smtClean="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rPr>
                <a:t>지원방식개선</a:t>
              </a:r>
              <a:endParaRPr kumimoji="0" lang="en-US" altLang="ko-KR" sz="20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43" name="오른쪽 화살표 42"/>
          <p:cNvSpPr/>
          <p:nvPr/>
        </p:nvSpPr>
        <p:spPr>
          <a:xfrm>
            <a:off x="5580063" y="2636838"/>
            <a:ext cx="431800" cy="792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2" name="오른쪽 화살표 41"/>
          <p:cNvSpPr/>
          <p:nvPr/>
        </p:nvSpPr>
        <p:spPr>
          <a:xfrm>
            <a:off x="2843213" y="2636838"/>
            <a:ext cx="433387" cy="792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44604" y="22302"/>
            <a:ext cx="8100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표준인력배치기준 마련</a:t>
            </a:r>
            <a:endParaRPr lang="ko-KR" alt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39552" y="4292600"/>
            <a:ext cx="2160240" cy="129698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3203848" y="4292600"/>
            <a:ext cx="2448272" cy="129698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6084889" y="4292600"/>
            <a:ext cx="2447552" cy="129698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79512" y="1196752"/>
            <a:ext cx="4968552" cy="500066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rgbClr val="002060"/>
                </a:solidFill>
                <a:latin typeface="+mj-lt"/>
              </a:rPr>
              <a:t>사회복지관 인력현황</a:t>
            </a:r>
            <a:r>
              <a:rPr lang="en-US" altLang="ko-KR" b="1" dirty="0" smtClean="0">
                <a:solidFill>
                  <a:srgbClr val="002060"/>
                </a:solidFill>
                <a:latin typeface="+mj-lt"/>
              </a:rPr>
              <a:t>(09.07.01</a:t>
            </a:r>
            <a:r>
              <a:rPr lang="ko-KR" altLang="en-US" b="1" dirty="0" smtClean="0">
                <a:solidFill>
                  <a:srgbClr val="002060"/>
                </a:solidFill>
                <a:latin typeface="+mj-lt"/>
              </a:rPr>
              <a:t>기준</a:t>
            </a:r>
            <a:r>
              <a:rPr lang="en-US" altLang="ko-KR" b="1" dirty="0" smtClean="0">
                <a:solidFill>
                  <a:srgbClr val="002060"/>
                </a:solidFill>
                <a:latin typeface="+mj-lt"/>
              </a:rPr>
              <a:t>)</a:t>
            </a:r>
            <a:endParaRPr lang="ko-KR" altLang="en-US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899592" y="1844824"/>
          <a:ext cx="7344815" cy="4320480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2634553"/>
                <a:gridCol w="1109863"/>
                <a:gridCol w="1152128"/>
                <a:gridCol w="1170911"/>
                <a:gridCol w="1277360"/>
              </a:tblGrid>
              <a:tr h="520418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latin typeface="맑은 고딕" pitchFamily="50" charset="-127"/>
                          <a:ea typeface="맑은 고딕" pitchFamily="50" charset="-127"/>
                        </a:rPr>
                        <a:t>기본인력</a:t>
                      </a:r>
                    </a:p>
                    <a:p>
                      <a:pPr algn="ctr"/>
                      <a:r>
                        <a:rPr lang="ko-KR" altLang="en-US" sz="2000" b="1" dirty="0">
                          <a:latin typeface="맑은 고딕" pitchFamily="50" charset="-127"/>
                          <a:ea typeface="맑은 고딕" pitchFamily="50" charset="-127"/>
                        </a:rPr>
                        <a:t>현황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latin typeface="맑은 고딕" pitchFamily="50" charset="-127"/>
                          <a:ea typeface="맑은 고딕" pitchFamily="50" charset="-127"/>
                        </a:rPr>
                        <a:t>정규직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latin typeface="맑은 고딕" pitchFamily="50" charset="-127"/>
                          <a:ea typeface="맑은 고딕" pitchFamily="50" charset="-127"/>
                        </a:rPr>
                        <a:t>계약직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 err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기타직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총계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51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맑은 고딕" pitchFamily="50" charset="-127"/>
                          <a:ea typeface="맑은 고딕" pitchFamily="50" charset="-127"/>
                        </a:rPr>
                        <a:t>13.0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맑은 고딕" pitchFamily="50" charset="-127"/>
                          <a:ea typeface="맑은 고딕" pitchFamily="50" charset="-127"/>
                        </a:rPr>
                        <a:t>6.1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665">
                <a:tc rowSpan="2"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latin typeface="맑은 고딕" pitchFamily="50" charset="-127"/>
                          <a:ea typeface="맑은 고딕" pitchFamily="50" charset="-127"/>
                        </a:rPr>
                        <a:t>경상보조금</a:t>
                      </a:r>
                    </a:p>
                    <a:p>
                      <a:pPr algn="ctr"/>
                      <a:r>
                        <a:rPr lang="ko-KR" altLang="en-US" sz="2000" b="1" dirty="0">
                          <a:latin typeface="맑은 고딕" pitchFamily="50" charset="-127"/>
                          <a:ea typeface="맑은 고딕" pitchFamily="50" charset="-127"/>
                        </a:rPr>
                        <a:t>지원인력 현황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>
                          <a:latin typeface="맑은 고딕" pitchFamily="50" charset="-127"/>
                          <a:ea typeface="맑은 고딕" pitchFamily="50" charset="-127"/>
                        </a:rPr>
                        <a:t>가형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>
                          <a:latin typeface="맑은 고딕" pitchFamily="50" charset="-127"/>
                          <a:ea typeface="맑은 고딕" pitchFamily="50" charset="-127"/>
                        </a:rPr>
                        <a:t>나형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다형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평균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586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맑은 고딕" pitchFamily="50" charset="-127"/>
                          <a:ea typeface="맑은 고딕" pitchFamily="50" charset="-127"/>
                        </a:rPr>
                        <a:t>12.9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맑은 고딕" pitchFamily="50" charset="-127"/>
                          <a:ea typeface="맑은 고딕" pitchFamily="50" charset="-127"/>
                        </a:rPr>
                        <a:t>9.6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6.9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10.8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2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>
                          <a:latin typeface="맑은 고딕" pitchFamily="50" charset="-127"/>
                          <a:ea typeface="맑은 고딕" pitchFamily="50" charset="-127"/>
                        </a:rPr>
                        <a:t>정규직 인력규모의</a:t>
                      </a:r>
                    </a:p>
                    <a:p>
                      <a:pPr algn="ctr"/>
                      <a:r>
                        <a:rPr lang="ko-KR" altLang="en-US" sz="2000" b="1" dirty="0">
                          <a:latin typeface="맑은 고딕" pitchFamily="50" charset="-127"/>
                          <a:ea typeface="맑은 고딕" pitchFamily="50" charset="-127"/>
                        </a:rPr>
                        <a:t>적정수준 요구 현황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맑은 고딕" pitchFamily="50" charset="-127"/>
                          <a:ea typeface="맑은 고딕" pitchFamily="50" charset="-127"/>
                        </a:rPr>
                        <a:t>19.8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맑은 고딕" pitchFamily="50" charset="-127"/>
                          <a:ea typeface="맑은 고딕" pitchFamily="50" charset="-127"/>
                        </a:rPr>
                        <a:t>14.4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11.8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16.6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23440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604" y="22302"/>
            <a:ext cx="8100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표준인력배치기준 마련</a:t>
            </a:r>
            <a:endParaRPr lang="ko-KR" alt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내용 개체 틀 6"/>
          <p:cNvSpPr>
            <a:spLocks noGrp="1"/>
          </p:cNvSpPr>
          <p:nvPr>
            <p:ph idx="4294967295"/>
          </p:nvPr>
        </p:nvSpPr>
        <p:spPr>
          <a:xfrm>
            <a:off x="467544" y="2780929"/>
            <a:ext cx="8498040" cy="3384375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/>
            <a:endParaRPr lang="en-US" altLang="ko-KR" sz="2000" dirty="0" smtClean="0"/>
          </a:p>
          <a:p>
            <a:pPr lvl="0" algn="just">
              <a:buNone/>
            </a:pPr>
            <a:r>
              <a:rPr lang="ko-KR" altLang="en-US" sz="2000" dirty="0" smtClean="0"/>
              <a:t> </a:t>
            </a:r>
            <a:r>
              <a:rPr lang="en-US" altLang="ko-KR" dirty="0" smtClean="0"/>
              <a:t>-</a:t>
            </a:r>
            <a:r>
              <a:rPr lang="ko-KR" altLang="en-US" dirty="0" smtClean="0"/>
              <a:t>총원 중 </a:t>
            </a:r>
            <a:r>
              <a:rPr lang="en-US" altLang="ko-KR" dirty="0" smtClean="0"/>
              <a:t>1/3</a:t>
            </a:r>
            <a:r>
              <a:rPr lang="ko-KR" altLang="en-US" dirty="0" smtClean="0"/>
              <a:t>의 인력이 비정규직</a:t>
            </a:r>
            <a:endParaRPr lang="en-US" altLang="ko-KR" dirty="0" smtClean="0"/>
          </a:p>
          <a:p>
            <a:pPr lvl="0" algn="just">
              <a:buNone/>
            </a:pPr>
            <a:r>
              <a:rPr lang="en-US" altLang="ko-KR" dirty="0" smtClean="0"/>
              <a:t> </a:t>
            </a:r>
            <a:r>
              <a:rPr lang="ko-KR" altLang="en-US" sz="2000" dirty="0" smtClean="0"/>
              <a:t>고용불안정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노하우 축적 불가</a:t>
            </a:r>
            <a:r>
              <a:rPr lang="en-US" altLang="ko-KR" sz="2000" dirty="0" smtClean="0"/>
              <a:t>-    </a:t>
            </a:r>
            <a:r>
              <a:rPr lang="ko-KR" altLang="en-US" sz="2000" dirty="0" smtClean="0"/>
              <a:t>전문성약화     </a:t>
            </a:r>
            <a:r>
              <a:rPr lang="ko-KR" altLang="en-US" sz="2000" dirty="0" err="1" smtClean="0"/>
              <a:t>서비스질저하</a:t>
            </a:r>
            <a:endParaRPr lang="en-US" altLang="ko-KR" sz="2000" dirty="0" smtClean="0"/>
          </a:p>
          <a:p>
            <a:pPr lvl="0" algn="just">
              <a:buNone/>
            </a:pPr>
            <a:r>
              <a:rPr lang="en-US" altLang="ko-KR" dirty="0" smtClean="0"/>
              <a:t> -</a:t>
            </a:r>
            <a:r>
              <a:rPr lang="ko-KR" altLang="en-US" dirty="0" smtClean="0"/>
              <a:t>필요 인력 인건비의 </a:t>
            </a:r>
            <a:r>
              <a:rPr lang="en-US" altLang="ko-KR" dirty="0" smtClean="0"/>
              <a:t>50% </a:t>
            </a:r>
            <a:r>
              <a:rPr lang="ko-KR" altLang="en-US" dirty="0" smtClean="0"/>
              <a:t>이상 자체부담으로 충당</a:t>
            </a:r>
          </a:p>
          <a:p>
            <a:pPr lvl="0" algn="just">
              <a:buNone/>
            </a:pP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r>
              <a:rPr lang="ko-KR" altLang="en-US" dirty="0" smtClean="0"/>
              <a:t>사회복지관 사업수행을 위한 정규직 인력규모</a:t>
            </a:r>
            <a:endParaRPr lang="en-US" altLang="ko-KR" dirty="0" smtClean="0"/>
          </a:p>
          <a:p>
            <a:pPr lvl="0" algn="just">
              <a:buNone/>
            </a:pPr>
            <a:r>
              <a:rPr lang="en-US" altLang="ko-KR" dirty="0" smtClean="0"/>
              <a:t>   </a:t>
            </a:r>
            <a:r>
              <a:rPr lang="en-US" altLang="ko-KR" sz="2400" dirty="0" smtClean="0">
                <a:solidFill>
                  <a:srgbClr val="C00000"/>
                </a:solidFill>
              </a:rPr>
              <a:t>*</a:t>
            </a:r>
            <a:r>
              <a:rPr lang="ko-KR" altLang="en-US" sz="2400" dirty="0" smtClean="0">
                <a:solidFill>
                  <a:srgbClr val="C00000"/>
                </a:solidFill>
              </a:rPr>
              <a:t>설문조사에 따른 적정수준 </a:t>
            </a:r>
            <a:r>
              <a:rPr lang="en-US" altLang="ko-KR" sz="2400" dirty="0" smtClean="0">
                <a:solidFill>
                  <a:srgbClr val="C00000"/>
                </a:solidFill>
              </a:rPr>
              <a:t>: </a:t>
            </a:r>
            <a:r>
              <a:rPr lang="ko-KR" altLang="en-US" sz="2400" dirty="0" smtClean="0">
                <a:solidFill>
                  <a:srgbClr val="C00000"/>
                </a:solidFill>
              </a:rPr>
              <a:t>평균 </a:t>
            </a:r>
            <a:r>
              <a:rPr lang="en-US" altLang="ko-KR" sz="2400" dirty="0" smtClean="0">
                <a:solidFill>
                  <a:srgbClr val="C00000"/>
                </a:solidFill>
              </a:rPr>
              <a:t>16.6</a:t>
            </a:r>
            <a:r>
              <a:rPr lang="ko-KR" altLang="en-US" sz="2400" dirty="0" smtClean="0">
                <a:solidFill>
                  <a:srgbClr val="C00000"/>
                </a:solidFill>
              </a:rPr>
              <a:t>명</a:t>
            </a:r>
            <a:endParaRPr lang="en-US" altLang="ko-KR" sz="2400" dirty="0" smtClean="0">
              <a:solidFill>
                <a:srgbClr val="C00000"/>
              </a:solidFill>
            </a:endParaRPr>
          </a:p>
          <a:p>
            <a:pPr lvl="0" algn="just">
              <a:buNone/>
            </a:pPr>
            <a:r>
              <a:rPr lang="en-US" altLang="ko-KR" sz="2400" dirty="0" smtClean="0">
                <a:solidFill>
                  <a:srgbClr val="C00000"/>
                </a:solidFill>
              </a:rPr>
              <a:t>   *</a:t>
            </a:r>
            <a:r>
              <a:rPr lang="ko-KR" altLang="en-US" sz="2400" dirty="0" smtClean="0">
                <a:solidFill>
                  <a:srgbClr val="C00000"/>
                </a:solidFill>
              </a:rPr>
              <a:t>연구결과에 따른 적정수준</a:t>
            </a:r>
            <a:r>
              <a:rPr lang="en-US" altLang="ko-KR" sz="2400" dirty="0" smtClean="0">
                <a:solidFill>
                  <a:srgbClr val="C00000"/>
                </a:solidFill>
              </a:rPr>
              <a:t>(</a:t>
            </a:r>
            <a:r>
              <a:rPr lang="ko-KR" altLang="en-US" sz="2400" dirty="0" smtClean="0">
                <a:solidFill>
                  <a:srgbClr val="C00000"/>
                </a:solidFill>
              </a:rPr>
              <a:t>표준인력</a:t>
            </a:r>
            <a:r>
              <a:rPr lang="en-US" altLang="ko-KR" sz="2400" dirty="0" smtClean="0">
                <a:solidFill>
                  <a:srgbClr val="C00000"/>
                </a:solidFill>
              </a:rPr>
              <a:t>) : 24</a:t>
            </a:r>
            <a:r>
              <a:rPr lang="ko-KR" altLang="en-US" sz="2400" dirty="0" smtClean="0">
                <a:solidFill>
                  <a:srgbClr val="C00000"/>
                </a:solidFill>
              </a:rPr>
              <a:t>명 </a:t>
            </a:r>
          </a:p>
          <a:p>
            <a:pPr>
              <a:lnSpc>
                <a:spcPct val="150000"/>
              </a:lnSpc>
              <a:buNone/>
            </a:pP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79512" y="1196752"/>
            <a:ext cx="4968552" cy="500066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rgbClr val="002060"/>
                </a:solidFill>
                <a:latin typeface="+mj-lt"/>
              </a:rPr>
              <a:t>사회복지관 인력현황 분석</a:t>
            </a:r>
            <a:endParaRPr lang="ko-KR" altLang="en-US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23440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79512" y="2060848"/>
            <a:ext cx="1214446" cy="571504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2132856"/>
            <a:ext cx="114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문제점</a:t>
            </a:r>
            <a:endParaRPr lang="ko-KR" altLang="en-US" sz="2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604" y="22302"/>
            <a:ext cx="8100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표준인력배치기준 마련</a:t>
            </a:r>
            <a:endParaRPr lang="ko-KR" alt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1907704" y="3861048"/>
            <a:ext cx="288032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4139952" y="3861048"/>
            <a:ext cx="288032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5796136" y="3861048"/>
            <a:ext cx="288032" cy="2880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내용 개체 틀 6"/>
          <p:cNvSpPr>
            <a:spLocks noGrp="1"/>
          </p:cNvSpPr>
          <p:nvPr>
            <p:ph idx="4294967295"/>
          </p:nvPr>
        </p:nvSpPr>
        <p:spPr>
          <a:xfrm>
            <a:off x="357188" y="1844675"/>
            <a:ext cx="8679308" cy="4537075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>
              <a:buNone/>
            </a:pP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</a:t>
            </a:r>
            <a:r>
              <a:rPr lang="ko-KR" altLang="en-US" sz="2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○ 전문성을 갖춘 적정규모의 인력 확보 필요</a:t>
            </a:r>
          </a:p>
          <a:p>
            <a:pPr>
              <a:buNone/>
            </a:pPr>
            <a:r>
              <a:rPr lang="en-US" altLang="ko-KR" sz="2000" dirty="0" smtClean="0"/>
              <a:t>   - </a:t>
            </a:r>
            <a:r>
              <a:rPr lang="ko-KR" altLang="en-US" sz="2000" dirty="0" smtClean="0"/>
              <a:t>인력집약적 특성을 지닌 사회복지서비스의 품질과 이용자 만족도 제고</a:t>
            </a:r>
          </a:p>
          <a:p>
            <a:pPr>
              <a:buNone/>
            </a:pPr>
            <a:r>
              <a:rPr lang="en-US" altLang="ko-KR" sz="2000" dirty="0" smtClean="0"/>
              <a:t>   - </a:t>
            </a:r>
            <a:r>
              <a:rPr lang="ko-KR" altLang="en-US" sz="2000" dirty="0" smtClean="0"/>
              <a:t>최근 지역복지서비스의 현실적 대안으로 부각되고 있는 사례관리 프로 그램에 대한 효율적 대처를 위한 인력 확보 필요</a:t>
            </a:r>
            <a:endParaRPr lang="en-US" altLang="ko-KR" sz="2000" dirty="0" smtClean="0"/>
          </a:p>
          <a:p>
            <a:pPr>
              <a:buNone/>
            </a:pPr>
            <a:endParaRPr lang="ko-KR" altLang="en-US" sz="2000" dirty="0" smtClean="0"/>
          </a:p>
          <a:p>
            <a:pPr>
              <a:buNone/>
            </a:pPr>
            <a:r>
              <a:rPr lang="ko-KR" altLang="en-US" sz="2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○ 사회복지관의 표준</a:t>
            </a:r>
            <a:r>
              <a:rPr lang="en-US" altLang="ko-KR" sz="2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적정</a:t>
            </a:r>
            <a:r>
              <a:rPr lang="en-US" altLang="ko-KR" sz="2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인력을 기능정립연구를 통한 </a:t>
            </a:r>
            <a:r>
              <a:rPr lang="en-US" altLang="ko-KR" sz="2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기능에</a:t>
            </a:r>
            <a:endParaRPr lang="en-US" altLang="ko-KR" sz="22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ko-KR" altLang="en-US" sz="2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   의거 산정</a:t>
            </a:r>
          </a:p>
          <a:p>
            <a:pPr>
              <a:buNone/>
            </a:pPr>
            <a:r>
              <a:rPr lang="en-US" altLang="ko-KR" sz="2000" dirty="0" smtClean="0"/>
              <a:t>   - </a:t>
            </a:r>
            <a:r>
              <a:rPr lang="ko-KR" altLang="en-US" sz="2000" dirty="0" smtClean="0"/>
              <a:t>표준</a:t>
            </a:r>
            <a:r>
              <a:rPr lang="en-US" altLang="ko-KR" sz="2000" dirty="0" smtClean="0"/>
              <a:t>(</a:t>
            </a:r>
            <a:r>
              <a:rPr lang="ko-KR" altLang="en-US" sz="2000" dirty="0" smtClean="0"/>
              <a:t>적정</a:t>
            </a:r>
            <a:r>
              <a:rPr lang="en-US" altLang="ko-KR" sz="2000" dirty="0" smtClean="0"/>
              <a:t>)</a:t>
            </a:r>
            <a:r>
              <a:rPr lang="ko-KR" altLang="en-US" sz="2000" dirty="0" smtClean="0"/>
              <a:t>인력의 산출은 사회복지관 인력배치 기준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전문가 </a:t>
            </a:r>
            <a:r>
              <a:rPr lang="en-US" altLang="ko-KR" sz="2000" dirty="0" smtClean="0"/>
              <a:t>FGI,</a:t>
            </a:r>
            <a:r>
              <a:rPr lang="ko-KR" altLang="en-US" sz="2000" dirty="0" smtClean="0"/>
              <a:t>인터뷰</a:t>
            </a:r>
            <a:endParaRPr lang="en-US" altLang="ko-KR" sz="2000" dirty="0" smtClean="0"/>
          </a:p>
          <a:p>
            <a:pPr>
              <a:buNone/>
            </a:pPr>
            <a:r>
              <a:rPr lang="ko-KR" altLang="en-US" sz="2000" dirty="0" smtClean="0"/>
              <a:t>     및 공청회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문헌 등 이론적 근거를 반영하여 마련</a:t>
            </a:r>
          </a:p>
          <a:p>
            <a:pPr lvl="0">
              <a:buNone/>
            </a:pP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48196" y="1268760"/>
            <a:ext cx="1659508" cy="720080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1412776"/>
            <a:ext cx="13234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smtClean="0">
                <a:latin typeface="맑은 고딕" pitchFamily="50" charset="-127"/>
                <a:ea typeface="맑은 고딕" pitchFamily="50" charset="-127"/>
              </a:rPr>
              <a:t>개선방안</a:t>
            </a:r>
            <a:endParaRPr lang="ko-KR" altLang="en-US" sz="2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604" y="22302"/>
            <a:ext cx="8100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표준인력배치기준 마련</a:t>
            </a:r>
            <a:endParaRPr lang="ko-KR" alt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51520" y="1124744"/>
            <a:ext cx="3357586" cy="500066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rgbClr val="002060"/>
                </a:solidFill>
                <a:latin typeface="+mj-lt"/>
              </a:rPr>
              <a:t>표준인력배치기준</a:t>
            </a:r>
            <a:endParaRPr lang="ko-KR" altLang="en-US" sz="25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85720" y="1928802"/>
          <a:ext cx="8572560" cy="4690355"/>
        </p:xfrm>
        <a:graphic>
          <a:graphicData uri="http://schemas.openxmlformats.org/drawingml/2006/table">
            <a:tbl>
              <a:tblPr/>
              <a:tblGrid>
                <a:gridCol w="1122696"/>
                <a:gridCol w="1877700"/>
                <a:gridCol w="3599814"/>
                <a:gridCol w="657450"/>
                <a:gridCol w="657450"/>
                <a:gridCol w="657450"/>
              </a:tblGrid>
              <a:tr h="5558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>
                          <a:latin typeface="맑은 고딕" pitchFamily="50" charset="-127"/>
                          <a:ea typeface="맑은 고딕" pitchFamily="50" charset="-127"/>
                        </a:rPr>
                        <a:t>대분류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중분류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필수 </a:t>
                      </a:r>
                      <a:r>
                        <a:rPr lang="ko-KR" altLang="en-US" sz="1600" dirty="0" err="1">
                          <a:latin typeface="맑은 고딕" pitchFamily="50" charset="-127"/>
                          <a:ea typeface="맑은 고딕" pitchFamily="50" charset="-127"/>
                        </a:rPr>
                        <a:t>단위사업군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최소</a:t>
                      </a:r>
                    </a:p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인력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표준</a:t>
                      </a:r>
                    </a:p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인력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최대</a:t>
                      </a:r>
                    </a:p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인력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</a:tr>
              <a:tr h="730008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사례관리</a:t>
                      </a:r>
                    </a:p>
                    <a:p>
                      <a:pPr algn="ctr"/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기능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사례관리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아동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․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가족 사례관리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재가노인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․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장애인 사례관리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위기개입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자살위험 및 긴급대상자 </a:t>
                      </a:r>
                      <a:r>
                        <a:rPr lang="en-US" altLang="ko-KR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dirty="0" smtClean="0">
                          <a:latin typeface="맑은 고딕" pitchFamily="50" charset="-127"/>
                          <a:ea typeface="맑은 고딕" pitchFamily="50" charset="-127"/>
                        </a:rPr>
                        <a:t>위기개입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9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서비스 연계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자원 및 서비스 연계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776">
                <a:tc rowSpan="4">
                  <a:txBody>
                    <a:bodyPr/>
                    <a:lstStyle/>
                    <a:p>
                      <a:pPr algn="ctr"/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서비스제공</a:t>
                      </a:r>
                    </a:p>
                    <a:p>
                      <a:pPr algn="ctr"/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기능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가족기능</a:t>
                      </a:r>
                    </a:p>
                    <a:p>
                      <a:pPr algn="ctr"/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강화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가족관계증진사업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가족기능보완사업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가정문제해결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․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치료사업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부양가족지원사업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지역사회</a:t>
                      </a:r>
                    </a:p>
                    <a:p>
                      <a:pPr algn="ctr"/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보호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급식서비스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보건의료서비스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경제적지원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일상생활 지원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정서서비스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일시보호서비스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재가복지봉사서비스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교육문화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아동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․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청소년 사회교육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성인기능교실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endParaRPr lang="ko-KR" altLang="en-US" sz="160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노인 여가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․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문화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문화복지사업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자활지원 등 기타 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직업기능훈련 및 능력개발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취업알선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기타 특화사업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604" y="22302"/>
            <a:ext cx="8100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표준인력배치기준 마련</a:t>
            </a:r>
            <a:endParaRPr lang="ko-KR" alt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6"/>
          <p:cNvSpPr>
            <a:spLocks noGrp="1"/>
          </p:cNvSpPr>
          <p:nvPr>
            <p:ph idx="4294967295"/>
          </p:nvPr>
        </p:nvSpPr>
        <p:spPr>
          <a:xfrm>
            <a:off x="122661" y="6289752"/>
            <a:ext cx="8786813" cy="500063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사회복지관이 운영하는 지역아동센터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지역자활센터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주간보호센터 등은 부설기관으로 분류하여 표준인력</a:t>
            </a:r>
            <a:endParaRPr lang="en-US" altLang="ko-KR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buNone/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배치기준에서 다루지 않음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14282" y="1062940"/>
          <a:ext cx="8606189" cy="5075972"/>
        </p:xfrm>
        <a:graphic>
          <a:graphicData uri="http://schemas.openxmlformats.org/drawingml/2006/table">
            <a:tbl>
              <a:tblPr/>
              <a:tblGrid>
                <a:gridCol w="1127100"/>
                <a:gridCol w="1885066"/>
                <a:gridCol w="3613936"/>
                <a:gridCol w="660029"/>
                <a:gridCol w="660029"/>
                <a:gridCol w="660029"/>
              </a:tblGrid>
              <a:tr h="47054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 err="1">
                          <a:latin typeface="맑은 고딕" pitchFamily="50" charset="-127"/>
                          <a:ea typeface="맑은 고딕" pitchFamily="50" charset="-127"/>
                        </a:rPr>
                        <a:t>대분류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중분류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필수 </a:t>
                      </a:r>
                      <a:r>
                        <a:rPr lang="ko-KR" altLang="en-US" sz="1600" dirty="0" err="1">
                          <a:latin typeface="맑은 고딕" pitchFamily="50" charset="-127"/>
                          <a:ea typeface="맑은 고딕" pitchFamily="50" charset="-127"/>
                        </a:rPr>
                        <a:t>단위사업군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최소</a:t>
                      </a:r>
                    </a:p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인력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표준</a:t>
                      </a:r>
                    </a:p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인력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최대</a:t>
                      </a:r>
                    </a:p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인력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</a:tr>
              <a:tr h="542550"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지역</a:t>
                      </a:r>
                    </a:p>
                    <a:p>
                      <a:pPr algn="ctr"/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조직화</a:t>
                      </a:r>
                    </a:p>
                    <a:p>
                      <a:pPr algn="ctr"/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기능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복지네트워크 구축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지역사회연계사업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지역욕구조사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실습지도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주민조직화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주민복지증진사업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주민조직화 사업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주민교육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자원 개발 및 관리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자원봉사자 개발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․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후원자 개발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․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관리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50">
                <a:tc rowSpan="5">
                  <a:txBody>
                    <a:bodyPr/>
                    <a:lstStyle/>
                    <a:p>
                      <a:pPr algn="ctr"/>
                      <a:r>
                        <a:rPr lang="ko-KR" altLang="en-US" sz="1600" b="1" dirty="0">
                          <a:latin typeface="맑은 고딕" pitchFamily="50" charset="-127"/>
                          <a:ea typeface="맑은 고딕" pitchFamily="50" charset="-127"/>
                        </a:rPr>
                        <a:t>행정지원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관장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기관운영 책임 및 정책결정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지역사회 대내외적 대표업무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0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부장</a:t>
                      </a:r>
                    </a:p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dirty="0" err="1">
                          <a:latin typeface="맑은 고딕" pitchFamily="50" charset="-127"/>
                          <a:ea typeface="맑은 고딕" pitchFamily="50" charset="-127"/>
                        </a:rPr>
                        <a:t>부관장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사무국장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기관 사업 및 행정 총괄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,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직원 업무지도 및 </a:t>
                      </a:r>
                      <a:r>
                        <a:rPr lang="ko-KR" altLang="en-US" sz="1600" dirty="0" err="1">
                          <a:latin typeface="맑은 고딕" pitchFamily="50" charset="-127"/>
                          <a:ea typeface="맑은 고딕" pitchFamily="50" charset="-127"/>
                        </a:rPr>
                        <a:t>수퍼비전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관장 업무 보좌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총무과장</a:t>
                      </a:r>
                    </a:p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팀장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예산편성 및 집행 통제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인사 관리 및 총무업무 총괄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경리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서무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예산 집행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문서 수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․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발신 및 물품관리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시설</a:t>
                      </a:r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․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안전관리인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시설관리</a:t>
                      </a:r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안전관리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073">
                <a:tc gridSpan="3">
                  <a:txBody>
                    <a:bodyPr/>
                    <a:lstStyle/>
                    <a:p>
                      <a:pPr algn="ctr"/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총 계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18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>
                          <a:latin typeface="맑은 고딕" pitchFamily="50" charset="-127"/>
                          <a:ea typeface="맑은 고딕" pitchFamily="50" charset="-127"/>
                        </a:rPr>
                        <a:t>24</a:t>
                      </a:r>
                      <a:r>
                        <a:rPr lang="ko-KR" altLang="en-US" sz="160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dirty="0">
                          <a:latin typeface="맑은 고딕" pitchFamily="50" charset="-127"/>
                          <a:ea typeface="맑은 고딕" pitchFamily="50" charset="-127"/>
                        </a:rPr>
                        <a:t>28</a:t>
                      </a:r>
                      <a:r>
                        <a:rPr lang="ko-KR" altLang="en-US" sz="1600" dirty="0">
                          <a:latin typeface="맑은 고딕" pitchFamily="50" charset="-127"/>
                          <a:ea typeface="맑은 고딕" pitchFamily="50" charset="-127"/>
                        </a:rPr>
                        <a:t>명</a:t>
                      </a:r>
                    </a:p>
                  </a:txBody>
                  <a:tcPr marL="33048" marR="33048" marT="9137" marB="913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</a:tbl>
          </a:graphicData>
        </a:graphic>
      </p:graphicFrame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4604" y="22302"/>
            <a:ext cx="8100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lang="ko-KR" altLang="en-US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b="1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b="1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표준인력배치기준 마련</a:t>
            </a:r>
            <a:endParaRPr lang="ko-KR" altLang="en-US" sz="32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0213" y="549275"/>
            <a:ext cx="8713787" cy="1079500"/>
            <a:chOff x="158" y="391"/>
            <a:chExt cx="5489" cy="680"/>
          </a:xfrm>
        </p:grpSpPr>
        <p:pic>
          <p:nvPicPr>
            <p:cNvPr id="3091" name="Picture 5" descr="na_b61"/>
            <p:cNvPicPr>
              <a:picLocks noChangeAspect="1" noChangeArrowheads="1"/>
            </p:cNvPicPr>
            <p:nvPr/>
          </p:nvPicPr>
          <p:blipFill>
            <a:blip r:embed="rId2" cstate="print">
              <a:lum bright="22000"/>
            </a:blip>
            <a:srcRect/>
            <a:stretch>
              <a:fillRect/>
            </a:stretch>
          </p:blipFill>
          <p:spPr bwMode="auto">
            <a:xfrm>
              <a:off x="158" y="391"/>
              <a:ext cx="5489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1292" y="527"/>
              <a:ext cx="39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사회복지 시장 경쟁의 조건 변화</a:t>
              </a:r>
            </a:p>
          </p:txBody>
        </p:sp>
        <p:sp>
          <p:nvSpPr>
            <p:cNvPr id="30727" name="Rectangle 7"/>
            <p:cNvSpPr>
              <a:spLocks noChangeArrowheads="1"/>
            </p:cNvSpPr>
            <p:nvPr/>
          </p:nvSpPr>
          <p:spPr bwMode="auto">
            <a:xfrm>
              <a:off x="476" y="436"/>
              <a:ext cx="57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altLang="ko-KR" sz="4400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68313" y="2133600"/>
            <a:ext cx="3959671" cy="1871663"/>
            <a:chOff x="295" y="1344"/>
            <a:chExt cx="2449" cy="1179"/>
          </a:xfrm>
        </p:grpSpPr>
        <p:pic>
          <p:nvPicPr>
            <p:cNvPr id="3088" name="Picture 8" descr="13-3"/>
            <p:cNvPicPr>
              <a:picLocks noChangeAspect="1" noChangeArrowheads="1"/>
            </p:cNvPicPr>
            <p:nvPr/>
          </p:nvPicPr>
          <p:blipFill>
            <a:blip r:embed="rId3" cstate="print">
              <a:lum bright="4000"/>
            </a:blip>
            <a:srcRect/>
            <a:stretch>
              <a:fillRect/>
            </a:stretch>
          </p:blipFill>
          <p:spPr bwMode="auto">
            <a:xfrm>
              <a:off x="295" y="1344"/>
              <a:ext cx="2449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0" name="Text Box 16"/>
            <p:cNvSpPr txBox="1">
              <a:spLocks noChangeArrowheads="1"/>
            </p:cNvSpPr>
            <p:nvPr/>
          </p:nvSpPr>
          <p:spPr bwMode="auto">
            <a:xfrm>
              <a:off x="567" y="1525"/>
              <a:ext cx="199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2400" dirty="0">
                  <a:solidFill>
                    <a:srgbClr val="0B0579"/>
                  </a:solidFill>
                  <a:latin typeface="HY태백B" pitchFamily="18" charset="-127"/>
                  <a:ea typeface="HY태백B" pitchFamily="18" charset="-127"/>
                </a:rPr>
                <a:t>Client</a:t>
              </a:r>
              <a:r>
                <a:rPr lang="ko-KR" altLang="en-US" sz="2400" dirty="0">
                  <a:solidFill>
                    <a:srgbClr val="0B0579"/>
                  </a:solidFill>
                  <a:latin typeface="HY태백B" pitchFamily="18" charset="-127"/>
                  <a:ea typeface="HY태백B" pitchFamily="18" charset="-127"/>
                </a:rPr>
                <a:t>의 서비스</a:t>
              </a:r>
            </a:p>
            <a:p>
              <a:pPr algn="ctr"/>
              <a:r>
                <a:rPr lang="ko-KR" altLang="en-US" sz="2400" dirty="0">
                  <a:solidFill>
                    <a:srgbClr val="0B0579"/>
                  </a:solidFill>
                  <a:latin typeface="HY태백B" pitchFamily="18" charset="-127"/>
                  <a:ea typeface="HY태백B" pitchFamily="18" charset="-127"/>
                </a:rPr>
                <a:t>구매능력 강화</a:t>
              </a:r>
              <a:endParaRPr lang="ko-KR" altLang="en-US" sz="2400" dirty="0">
                <a:latin typeface="HY태백B" pitchFamily="18" charset="-127"/>
                <a:ea typeface="HY태백B" pitchFamily="18" charset="-127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4644008" y="2133600"/>
            <a:ext cx="4104456" cy="1871663"/>
            <a:chOff x="295" y="1344"/>
            <a:chExt cx="2449" cy="1179"/>
          </a:xfrm>
        </p:grpSpPr>
        <p:pic>
          <p:nvPicPr>
            <p:cNvPr id="3085" name="Picture 20" descr="13-3"/>
            <p:cNvPicPr>
              <a:picLocks noChangeAspect="1" noChangeArrowheads="1"/>
            </p:cNvPicPr>
            <p:nvPr/>
          </p:nvPicPr>
          <p:blipFill>
            <a:blip r:embed="rId3" cstate="print">
              <a:lum bright="4000"/>
            </a:blip>
            <a:srcRect/>
            <a:stretch>
              <a:fillRect/>
            </a:stretch>
          </p:blipFill>
          <p:spPr bwMode="auto">
            <a:xfrm>
              <a:off x="295" y="1344"/>
              <a:ext cx="2449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7" name="Text Box 22"/>
            <p:cNvSpPr txBox="1">
              <a:spLocks noChangeArrowheads="1"/>
            </p:cNvSpPr>
            <p:nvPr/>
          </p:nvSpPr>
          <p:spPr bwMode="auto">
            <a:xfrm>
              <a:off x="567" y="1525"/>
              <a:ext cx="199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ko-KR" altLang="en-US" sz="2400" dirty="0">
                  <a:solidFill>
                    <a:srgbClr val="0B0579"/>
                  </a:solidFill>
                  <a:latin typeface="HY태백B" pitchFamily="18" charset="-127"/>
                  <a:ea typeface="HY태백B" pitchFamily="18" charset="-127"/>
                </a:rPr>
                <a:t>사회복지서비스</a:t>
              </a:r>
            </a:p>
            <a:p>
              <a:pPr algn="ctr"/>
              <a:r>
                <a:rPr lang="ko-KR" altLang="en-US" sz="2400" dirty="0">
                  <a:solidFill>
                    <a:srgbClr val="0B0579"/>
                  </a:solidFill>
                  <a:latin typeface="HY태백B" pitchFamily="18" charset="-127"/>
                  <a:ea typeface="HY태백B" pitchFamily="18" charset="-127"/>
                </a:rPr>
                <a:t>공급주체 다원화</a:t>
              </a:r>
              <a:endParaRPr lang="ko-KR" altLang="en-US" sz="2400" dirty="0">
                <a:latin typeface="HY태백B" pitchFamily="18" charset="-127"/>
                <a:ea typeface="HY태백B" pitchFamily="18" charset="-127"/>
              </a:endParaRPr>
            </a:p>
          </p:txBody>
        </p:sp>
      </p:grpSp>
      <p:pic>
        <p:nvPicPr>
          <p:cNvPr id="3077" name="Picture 23" descr="화살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3573463"/>
            <a:ext cx="13684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4" descr="화살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573463"/>
            <a:ext cx="136842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23528" y="3716338"/>
            <a:ext cx="2880320" cy="1873250"/>
            <a:chOff x="59" y="3155"/>
            <a:chExt cx="1362" cy="1034"/>
          </a:xfrm>
        </p:grpSpPr>
        <p:pic>
          <p:nvPicPr>
            <p:cNvPr id="3083" name="Picture 26" descr="g_x13"/>
            <p:cNvPicPr>
              <a:picLocks noChangeAspect="1" noChangeArrowheads="1"/>
            </p:cNvPicPr>
            <p:nvPr/>
          </p:nvPicPr>
          <p:blipFill>
            <a:blip r:embed="rId5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59" y="3155"/>
              <a:ext cx="1362" cy="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47" name="Text Box 27"/>
            <p:cNvSpPr txBox="1">
              <a:spLocks noChangeArrowheads="1"/>
            </p:cNvSpPr>
            <p:nvPr/>
          </p:nvSpPr>
          <p:spPr bwMode="auto">
            <a:xfrm>
              <a:off x="172" y="3410"/>
              <a:ext cx="1141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dirty="0">
                  <a:latin typeface="HY태백B" pitchFamily="18" charset="-127"/>
                  <a:ea typeface="HY태백B" pitchFamily="18" charset="-127"/>
                </a:rPr>
                <a:t>수당</a:t>
              </a:r>
              <a:r>
                <a:rPr lang="en-US" altLang="ko-KR" dirty="0">
                  <a:latin typeface="HY태백B" pitchFamily="18" charset="-127"/>
                  <a:ea typeface="HY태백B" pitchFamily="18" charset="-127"/>
                </a:rPr>
                <a:t>, </a:t>
              </a:r>
              <a:r>
                <a:rPr lang="ko-KR" altLang="en-US" dirty="0">
                  <a:latin typeface="HY태백B" pitchFamily="18" charset="-127"/>
                  <a:ea typeface="HY태백B" pitchFamily="18" charset="-127"/>
                </a:rPr>
                <a:t>연금</a:t>
              </a:r>
              <a:r>
                <a:rPr lang="en-US" altLang="ko-KR" dirty="0">
                  <a:latin typeface="HY태백B" pitchFamily="18" charset="-127"/>
                  <a:ea typeface="HY태백B" pitchFamily="18" charset="-127"/>
                </a:rPr>
                <a:t>, </a:t>
              </a:r>
              <a:r>
                <a:rPr lang="ko-KR" altLang="en-US" dirty="0">
                  <a:latin typeface="HY태백B" pitchFamily="18" charset="-127"/>
                  <a:ea typeface="HY태백B" pitchFamily="18" charset="-127"/>
                </a:rPr>
                <a:t>보험</a:t>
              </a:r>
              <a:r>
                <a:rPr lang="en-US" altLang="ko-KR" dirty="0">
                  <a:latin typeface="HY태백B" pitchFamily="18" charset="-127"/>
                  <a:ea typeface="HY태백B" pitchFamily="18" charset="-127"/>
                </a:rPr>
                <a:t>,</a:t>
              </a:r>
            </a:p>
            <a:p>
              <a:pPr algn="ctr">
                <a:defRPr/>
              </a:pPr>
              <a:r>
                <a:rPr lang="ko-KR" altLang="en-US" dirty="0">
                  <a:latin typeface="HY태백B" pitchFamily="18" charset="-127"/>
                  <a:ea typeface="HY태백B" pitchFamily="18" charset="-127"/>
                </a:rPr>
                <a:t>이용권</a:t>
              </a:r>
              <a:r>
                <a:rPr lang="en-US" altLang="ko-KR" dirty="0">
                  <a:latin typeface="HY태백B" pitchFamily="18" charset="-127"/>
                  <a:ea typeface="HY태백B" pitchFamily="18" charset="-127"/>
                </a:rPr>
                <a:t>(voucher</a:t>
              </a:r>
              <a:r>
                <a:rPr lang="en-US" altLang="ko-KR" dirty="0">
                  <a:latin typeface="새굴림" pitchFamily="18" charset="-127"/>
                  <a:ea typeface="새굴림" pitchFamily="18" charset="-127"/>
                </a:rPr>
                <a:t>)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427538" y="3716338"/>
            <a:ext cx="2664742" cy="1873250"/>
            <a:chOff x="59" y="3155"/>
            <a:chExt cx="1362" cy="1034"/>
          </a:xfrm>
        </p:grpSpPr>
        <p:pic>
          <p:nvPicPr>
            <p:cNvPr id="3081" name="Picture 29" descr="g_x13"/>
            <p:cNvPicPr>
              <a:picLocks noChangeAspect="1" noChangeArrowheads="1"/>
            </p:cNvPicPr>
            <p:nvPr/>
          </p:nvPicPr>
          <p:blipFill>
            <a:blip r:embed="rId5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59" y="3155"/>
              <a:ext cx="1362" cy="10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50" name="Text Box 30"/>
            <p:cNvSpPr txBox="1">
              <a:spLocks noChangeArrowheads="1"/>
            </p:cNvSpPr>
            <p:nvPr/>
          </p:nvSpPr>
          <p:spPr bwMode="auto">
            <a:xfrm>
              <a:off x="412" y="3410"/>
              <a:ext cx="659" cy="3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ko-KR" altLang="en-US" dirty="0">
                  <a:latin typeface="HY태백B" pitchFamily="18" charset="-127"/>
                  <a:ea typeface="HY태백B" pitchFamily="18" charset="-127"/>
                </a:rPr>
                <a:t>시장 진입</a:t>
              </a:r>
            </a:p>
            <a:p>
              <a:pPr algn="ctr">
                <a:defRPr/>
              </a:pPr>
              <a:r>
                <a:rPr lang="ko-KR" altLang="en-US" dirty="0">
                  <a:latin typeface="HY태백B" pitchFamily="18" charset="-127"/>
                  <a:ea typeface="HY태백B" pitchFamily="18" charset="-127"/>
                </a:rPr>
                <a:t>조건 완화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1520" y="1340768"/>
            <a:ext cx="5500726" cy="500066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smtClean="0">
                <a:solidFill>
                  <a:srgbClr val="002060"/>
                </a:solidFill>
                <a:latin typeface="+mj-lt"/>
              </a:rPr>
              <a:t>사회복지관 지역별 경상보조금 </a:t>
            </a:r>
            <a:r>
              <a:rPr lang="ko-KR" altLang="en-US" sz="2500" b="1" dirty="0" smtClean="0">
                <a:solidFill>
                  <a:srgbClr val="002060"/>
                </a:solidFill>
                <a:latin typeface="+mj-lt"/>
              </a:rPr>
              <a:t>현황</a:t>
            </a:r>
            <a:endParaRPr lang="ko-KR" altLang="en-US" sz="25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51520" y="1988840"/>
          <a:ext cx="8501124" cy="4104456"/>
        </p:xfrm>
        <a:graphic>
          <a:graphicData uri="http://schemas.openxmlformats.org/drawingml/2006/table">
            <a:tbl>
              <a:tblPr/>
              <a:tblGrid>
                <a:gridCol w="1114724"/>
                <a:gridCol w="923300"/>
                <a:gridCol w="923300"/>
                <a:gridCol w="923300"/>
                <a:gridCol w="923300"/>
                <a:gridCol w="923300"/>
                <a:gridCol w="923300"/>
                <a:gridCol w="923300"/>
                <a:gridCol w="923300"/>
              </a:tblGrid>
              <a:tr h="648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서울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부산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대구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광주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대전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울산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경상보조금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556,312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384,788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554,501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378,505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237,829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308,177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239,172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399,041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지역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강원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충북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충남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전남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경북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제주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경상보조금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316,297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248,057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232,976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238,038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282,405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341,966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357,352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231,237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Rectangle 32"/>
          <p:cNvSpPr>
            <a:spLocks noGrp="1" noChangeArrowheads="1"/>
          </p:cNvSpPr>
          <p:nvPr>
            <p:ph type="title"/>
          </p:nvPr>
        </p:nvSpPr>
        <p:spPr>
          <a:xfrm>
            <a:off x="168228" y="35686"/>
            <a:ext cx="8229600" cy="601255"/>
          </a:xfrm>
          <a:noFill/>
          <a:ln/>
        </p:spPr>
        <p:txBody>
          <a:bodyPr/>
          <a:lstStyle/>
          <a:p>
            <a:pPr algn="l"/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정부보조금 지원방식 개선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200" dirty="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내용 개체 틀 6"/>
          <p:cNvSpPr>
            <a:spLocks noGrp="1"/>
          </p:cNvSpPr>
          <p:nvPr>
            <p:ph idx="4294967295"/>
          </p:nvPr>
        </p:nvSpPr>
        <p:spPr>
          <a:xfrm>
            <a:off x="464522" y="2204864"/>
            <a:ext cx="8501062" cy="4367386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/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79512" y="1484784"/>
            <a:ext cx="1656184" cy="571504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1484784"/>
            <a:ext cx="1261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문제점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71472" y="2492896"/>
            <a:ext cx="82153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○ 만성적 운영비 부족과 불안정한 예산 구조 </a:t>
            </a:r>
            <a:endParaRPr lang="en-US" altLang="ko-KR" sz="28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8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사회복지관은 국가 및 지방자치단체의 책임인 사회복지                    행정을 대행하고 있으며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복지서비스의 전문성 및 질적 향상을 위해서는 적절한 수준의 운영비 보조가 필요함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just"/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   </a:t>
            </a:r>
            <a:endParaRPr lang="ko-KR" altLang="en-US" sz="2400" dirty="0" smtClean="0"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불안정한 예산구조는 사회복지관이 지역주민의 복지욕구를 양적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질적으로</a:t>
            </a:r>
            <a:r>
              <a:rPr lang="en-US" altLang="ko-KR" sz="24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dirty="0" smtClean="0">
                <a:latin typeface="맑은 고딕" pitchFamily="50" charset="-127"/>
                <a:ea typeface="맑은 고딕" pitchFamily="50" charset="-127"/>
              </a:rPr>
              <a:t>충족시키는데 어려움 가중</a:t>
            </a:r>
            <a:endParaRPr lang="ko-KR" altLang="en-US" sz="2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32"/>
          <p:cNvSpPr>
            <a:spLocks noGrp="1" noChangeArrowheads="1"/>
          </p:cNvSpPr>
          <p:nvPr>
            <p:ph type="title"/>
          </p:nvPr>
        </p:nvSpPr>
        <p:spPr>
          <a:xfrm>
            <a:off x="168228" y="35686"/>
            <a:ext cx="8229600" cy="601255"/>
          </a:xfrm>
          <a:noFill/>
          <a:ln/>
        </p:spPr>
        <p:txBody>
          <a:bodyPr/>
          <a:lstStyle/>
          <a:p>
            <a:pPr algn="l"/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정부보조금 지원방식 개선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200" dirty="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6" name="Rectangle 3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정부보조금 지원방식 개선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200" dirty="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내용 개체 틀 6"/>
          <p:cNvSpPr>
            <a:spLocks noGrp="1"/>
          </p:cNvSpPr>
          <p:nvPr>
            <p:ph idx="4294967295"/>
          </p:nvPr>
        </p:nvSpPr>
        <p:spPr>
          <a:xfrm>
            <a:off x="386465" y="1552575"/>
            <a:ext cx="8501062" cy="4500563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/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14282" y="1211962"/>
            <a:ext cx="1621414" cy="571504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1196752"/>
            <a:ext cx="162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문제점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00034" y="1997780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○ </a:t>
            </a:r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지방자치단체별 사회복지관 보조금 편차 심각</a:t>
            </a:r>
            <a:endParaRPr lang="en-US" altLang="ko-KR" sz="28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2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최고수준 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서울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(556.312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천원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algn="just"/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 -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최저수준 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제주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(231,237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천원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서울대비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41%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수준 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just"/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보조금의 편차는 종사자수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b="1" dirty="0" err="1" smtClean="0">
                <a:latin typeface="맑은 고딕" pitchFamily="50" charset="-127"/>
                <a:ea typeface="맑은 고딕" pitchFamily="50" charset="-127"/>
              </a:rPr>
              <a:t>사업량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종사자처우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서비스의 질 등 영향에 지대한 영향을 미치고 있으며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지역사회복지관과 단종복지관의 위상에도 영향</a:t>
            </a:r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6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6" name="Rectangle 3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정부보조금 지원방식 개선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200" dirty="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내용 개체 틀 6"/>
          <p:cNvSpPr>
            <a:spLocks noGrp="1"/>
          </p:cNvSpPr>
          <p:nvPr>
            <p:ph idx="4294967295"/>
          </p:nvPr>
        </p:nvSpPr>
        <p:spPr>
          <a:xfrm>
            <a:off x="386465" y="1552575"/>
            <a:ext cx="8501062" cy="4500563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/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14282" y="1211962"/>
            <a:ext cx="1693422" cy="632862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1283400"/>
            <a:ext cx="1621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문제점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00034" y="1772816"/>
            <a:ext cx="821537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6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○ 면적에 기초한 보조금 지원방식의 비합리성</a:t>
            </a:r>
            <a:endParaRPr lang="en-US" altLang="ko-KR" sz="28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8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지원방식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현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포괄보조금 형태의 사회복지관 운영비는 서울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인천 등 일부 지역을 제외하고 대부분 단순 면적기준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가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다형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에 따라 차등적으로 지원함으로써 사업량 및 성과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인력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복지관의 특성 등을 합리적으로 반영하지 못하고 있음</a:t>
            </a:r>
          </a:p>
          <a:p>
            <a:pPr algn="just">
              <a:lnSpc>
                <a:spcPct val="150000"/>
              </a:lnSpc>
            </a:pP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 사회복지관 운영비 지원의 기준으로 이용되는 면적구분 역시 임의적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성격이 강하여 타당성 낮음</a:t>
            </a:r>
          </a:p>
          <a:p>
            <a:pPr algn="just"/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  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6" name="Rectangle 3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정부보조금 지원방식 개선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200" dirty="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내용 개체 틀 6"/>
          <p:cNvSpPr>
            <a:spLocks noGrp="1"/>
          </p:cNvSpPr>
          <p:nvPr>
            <p:ph idx="4294967295"/>
          </p:nvPr>
        </p:nvSpPr>
        <p:spPr>
          <a:xfrm>
            <a:off x="386465" y="1552575"/>
            <a:ext cx="8501062" cy="4500563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/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14282" y="1211962"/>
            <a:ext cx="1621414" cy="704870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1283400"/>
            <a:ext cx="154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문제점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00034" y="1997780"/>
            <a:ext cx="821537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8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○ 시설유형별 보조금의 차이로 인한 형평성 문제</a:t>
            </a:r>
            <a:endParaRPr lang="en-US" altLang="ko-KR" sz="28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28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>
              <a:lnSpc>
                <a:spcPct val="150000"/>
              </a:lnSpc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이용시설 중 노인복지관과 장애인복지관에 비해 정부보조금이 절대적으로 적어 형평성의 문제가 제기되며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200" dirty="0" smtClean="0">
                <a:latin typeface="맑은 고딕" pitchFamily="50" charset="-127"/>
                <a:ea typeface="맑은 고딕" pitchFamily="50" charset="-127"/>
              </a:rPr>
              <a:t>이로 인한 유료사업을 줄이지 못하고 있어 사회복지관 정체성 위기를 유발하는 단초가 되기도 함</a:t>
            </a:r>
            <a:r>
              <a:rPr lang="en-US" altLang="ko-KR" sz="22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2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내용 개체 틀 6"/>
          <p:cNvSpPr>
            <a:spLocks noGrp="1"/>
          </p:cNvSpPr>
          <p:nvPr>
            <p:ph idx="4294967295"/>
          </p:nvPr>
        </p:nvSpPr>
        <p:spPr>
          <a:xfrm>
            <a:off x="442220" y="1397000"/>
            <a:ext cx="8501062" cy="3760192"/>
          </a:xfrm>
          <a:ln>
            <a:solidFill>
              <a:srgbClr val="99B6E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/>
            <a:endParaRPr lang="en-US" altLang="ko-KR" sz="20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ko-KR" altLang="en-US" sz="20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214282" y="1055206"/>
            <a:ext cx="2197478" cy="789618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1126644"/>
            <a:ext cx="219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개선방안</a:t>
            </a:r>
            <a:endParaRPr lang="ko-KR" altLang="en-US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00034" y="2132856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○ 사회복지관의 </a:t>
            </a:r>
            <a:r>
              <a:rPr lang="en-US" altLang="ko-KR" sz="3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3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대 기능 수행에 따른 최소인력의 인건비 확보</a:t>
            </a:r>
            <a:endParaRPr lang="en-US" altLang="ko-KR" sz="32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3200" b="1" dirty="0" smtClean="0">
              <a:solidFill>
                <a:schemeClr val="accent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3200" b="1" dirty="0" smtClean="0">
                <a:solidFill>
                  <a:schemeClr val="accent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○ 현행 포괄보조금 지원방식을 항목별 지원으로 전환</a:t>
            </a:r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95536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6182134"/>
            <a:ext cx="8929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항목별예산 전환의 필수조건 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종사자 최소배치기준 설정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표준사업 설정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관리운영비 산출기초 설정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32"/>
          <p:cNvSpPr>
            <a:spLocks noGrp="1" noChangeArrowheads="1"/>
          </p:cNvSpPr>
          <p:nvPr>
            <p:ph type="title"/>
          </p:nvPr>
        </p:nvSpPr>
        <p:spPr>
          <a:xfrm>
            <a:off x="179379" y="57988"/>
            <a:ext cx="8229600" cy="601255"/>
          </a:xfrm>
          <a:noFill/>
          <a:ln/>
        </p:spPr>
        <p:txBody>
          <a:bodyPr/>
          <a:lstStyle/>
          <a:p>
            <a:pPr algn="l"/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정부보조금 지원방식 개선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200" dirty="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179512" y="1052736"/>
            <a:ext cx="2088232" cy="792088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500" b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20" y="1126644"/>
            <a:ext cx="2414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latin typeface="맑은 고딕" pitchFamily="50" charset="-127"/>
                <a:ea typeface="맑은 고딕" pitchFamily="50" charset="-127"/>
              </a:rPr>
              <a:t>개선방안</a:t>
            </a:r>
            <a:endParaRPr lang="ko-KR" altLang="en-US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51520" y="2132856"/>
          <a:ext cx="8643999" cy="3600400"/>
        </p:xfrm>
        <a:graphic>
          <a:graphicData uri="http://schemas.openxmlformats.org/drawingml/2006/table">
            <a:tbl>
              <a:tblPr/>
              <a:tblGrid>
                <a:gridCol w="613872"/>
                <a:gridCol w="2100772"/>
                <a:gridCol w="2336578"/>
                <a:gridCol w="2331402"/>
                <a:gridCol w="1261375"/>
              </a:tblGrid>
              <a:tr h="57181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맑은 고딕" pitchFamily="50" charset="-127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맑은 고딕" pitchFamily="50" charset="-127"/>
                          <a:ea typeface="맑은 고딕" pitchFamily="50" charset="-127"/>
                        </a:rPr>
                        <a:t>개요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맑은 고딕" pitchFamily="50" charset="-127"/>
                          <a:ea typeface="맑은 고딕" pitchFamily="50" charset="-127"/>
                        </a:rPr>
                        <a:t>장점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맑은 고딕" pitchFamily="50" charset="-127"/>
                          <a:ea typeface="맑은 고딕" pitchFamily="50" charset="-127"/>
                        </a:rPr>
                        <a:t>단점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맑은 고딕" pitchFamily="50" charset="-127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</a:tr>
              <a:tr h="162784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항목별</a:t>
                      </a:r>
                    </a:p>
                    <a:p>
                      <a:pPr algn="ctr"/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보조금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인건비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사업비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일반운영비 등 항목별로 지원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집행하고 집행 잔액은 반납 처리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보조금의 산출이 항목별 산정에 근거하므로 예산운용의 투명성을 확보 할 수 있음</a:t>
                      </a:r>
                    </a:p>
                    <a:p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사회복지시설의 상향평준화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인력규모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사업비 등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를 유도 할 수 있음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개별기관의 특수성을 반영하기 어려움</a:t>
                      </a:r>
                    </a:p>
                    <a:p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기준호봉 이상의 종사자 채용이 회피될 수 있음</a:t>
                      </a:r>
                    </a:p>
                    <a:p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매년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정기적으로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보조금 지원기준을 마련 해야 하는 어려움 존재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노인복지관 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</a:p>
                    <a:p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장애인복지관 은 부분적 항목별 보조금적용</a:t>
                      </a:r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생활시설 </a:t>
                      </a:r>
                      <a:r>
                        <a:rPr lang="en-US" altLang="ko-KR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</a:p>
                    <a:p>
                      <a:r>
                        <a:rPr lang="ko-KR" altLang="en-US" sz="1400" dirty="0" err="1" smtClean="0">
                          <a:latin typeface="맑은 고딕" pitchFamily="50" charset="-127"/>
                          <a:ea typeface="맑은 고딕" pitchFamily="50" charset="-127"/>
                        </a:rPr>
                        <a:t>어린이집</a:t>
                      </a:r>
                      <a:r>
                        <a:rPr lang="ko-KR" altLang="en-US" sz="1400" dirty="0" smtClean="0"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등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743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포괄</a:t>
                      </a:r>
                    </a:p>
                    <a:p>
                      <a:pPr algn="ctr"/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보조금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보조금은 경상운영비로 지원하되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그 집행내역은 ‘사회복지법인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시설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재무회계규칙’에 근거하여 각 기관이 자율적으로 집행</a:t>
                      </a:r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정산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>
                          <a:latin typeface="맑은 고딕" pitchFamily="50" charset="-127"/>
                          <a:ea typeface="맑은 고딕" pitchFamily="50" charset="-127"/>
                        </a:rPr>
                        <a:t>복지시설의 특성에 따른 운영 자율성을 보장 </a:t>
                      </a:r>
                    </a:p>
                    <a:p>
                      <a:r>
                        <a:rPr lang="en-US" altLang="ko-KR" sz="140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>
                          <a:latin typeface="맑은 고딕" pitchFamily="50" charset="-127"/>
                          <a:ea typeface="맑은 고딕" pitchFamily="50" charset="-127"/>
                        </a:rPr>
                        <a:t>법인지원금 등 민간자원 동원 유도</a:t>
                      </a:r>
                    </a:p>
                    <a:p>
                      <a:r>
                        <a:rPr lang="en-US" altLang="ko-KR" sz="140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>
                          <a:latin typeface="맑은 고딕" pitchFamily="50" charset="-127"/>
                          <a:ea typeface="맑은 고딕" pitchFamily="50" charset="-127"/>
                        </a:rPr>
                        <a:t>불용예산의 운용 효율성을 극대화 시킬 수 있음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자율성의 수준이 높아 운영이 부실한 기관이 발생할 수 있음</a:t>
                      </a:r>
                    </a:p>
                    <a:p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전문성이 결여된 기관 운영자에 대한 통제가 어려운 측면이 있음 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400" dirty="0">
                          <a:latin typeface="맑은 고딕" pitchFamily="50" charset="-127"/>
                          <a:ea typeface="맑은 고딕" pitchFamily="50" charset="-127"/>
                        </a:rPr>
                        <a:t>·</a:t>
                      </a:r>
                      <a:r>
                        <a:rPr lang="ko-KR" altLang="en-US" sz="1400" dirty="0">
                          <a:latin typeface="맑은 고딕" pitchFamily="50" charset="-127"/>
                          <a:ea typeface="맑은 고딕" pitchFamily="50" charset="-127"/>
                        </a:rPr>
                        <a:t>사회복지관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95536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5805264"/>
            <a:ext cx="89297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항목별예산 전환의 필수조건 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종사자 최소배치기준 설정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표준사업 설정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b="1" dirty="0" smtClean="0">
                <a:latin typeface="맑은 고딕" pitchFamily="50" charset="-127"/>
                <a:ea typeface="맑은 고딕" pitchFamily="50" charset="-127"/>
              </a:rPr>
              <a:t>관리운영비 산출기초 설정</a:t>
            </a:r>
            <a:r>
              <a:rPr lang="en-US" altLang="ko-KR" sz="15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5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32"/>
          <p:cNvSpPr>
            <a:spLocks noGrp="1" noChangeArrowheads="1"/>
          </p:cNvSpPr>
          <p:nvPr>
            <p:ph type="title"/>
          </p:nvPr>
        </p:nvSpPr>
        <p:spPr>
          <a:xfrm>
            <a:off x="179379" y="57988"/>
            <a:ext cx="8229600" cy="601255"/>
          </a:xfrm>
          <a:noFill/>
          <a:ln/>
        </p:spPr>
        <p:txBody>
          <a:bodyPr/>
          <a:lstStyle/>
          <a:p>
            <a:pPr algn="l"/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정부보조금 지원방식 개선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200" dirty="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1520" y="1700808"/>
            <a:ext cx="3000396" cy="500066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smtClean="0">
                <a:solidFill>
                  <a:srgbClr val="002060"/>
                </a:solidFill>
                <a:latin typeface="+mj-lt"/>
              </a:rPr>
              <a:t>보조금 산출방식</a:t>
            </a:r>
            <a:endParaRPr lang="ko-KR" altLang="en-US" sz="25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251520" y="2492896"/>
          <a:ext cx="8143933" cy="1428760"/>
        </p:xfrm>
        <a:graphic>
          <a:graphicData uri="http://schemas.openxmlformats.org/drawingml/2006/table">
            <a:tbl>
              <a:tblPr/>
              <a:tblGrid>
                <a:gridCol w="1285582"/>
                <a:gridCol w="2286117"/>
                <a:gridCol w="2286117"/>
                <a:gridCol w="2286117"/>
              </a:tblGrid>
              <a:tr h="500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인건비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사업비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표준인력 배치기준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근거로 산출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인건비 대비 적정비율 산출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면적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건립연한 등을 </a:t>
                      </a:r>
                      <a:endParaRPr lang="en-US" altLang="ko-KR" sz="1600" dirty="0" smtClean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고려한 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별도 산출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1520" y="4437112"/>
            <a:ext cx="3024336" cy="500066"/>
          </a:xfrm>
          <a:prstGeom prst="roundRect">
            <a:avLst/>
          </a:prstGeom>
          <a:solidFill>
            <a:srgbClr val="99B6EF"/>
          </a:solidFill>
          <a:ln>
            <a:solidFill>
              <a:srgbClr val="0070C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b="1" dirty="0" smtClean="0">
                <a:solidFill>
                  <a:srgbClr val="002060"/>
                </a:solidFill>
                <a:latin typeface="+mj-lt"/>
              </a:rPr>
              <a:t>정산방식</a:t>
            </a:r>
            <a:endParaRPr lang="ko-KR" altLang="en-US" sz="25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/>
        </p:nvGraphicFramePr>
        <p:xfrm>
          <a:off x="371038" y="5211278"/>
          <a:ext cx="4680712" cy="853059"/>
        </p:xfrm>
        <a:graphic>
          <a:graphicData uri="http://schemas.openxmlformats.org/drawingml/2006/table">
            <a:tbl>
              <a:tblPr/>
              <a:tblGrid>
                <a:gridCol w="738886"/>
                <a:gridCol w="1970913"/>
                <a:gridCol w="1970913"/>
              </a:tblGrid>
              <a:tr h="247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항목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인건비</a:t>
                      </a:r>
                      <a:r>
                        <a:rPr lang="en-US" altLang="ko-KR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/</a:t>
                      </a: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사업비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관리비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B6EF"/>
                    </a:solidFill>
                  </a:tcPr>
                </a:tc>
              </a:tr>
              <a:tr h="4271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내용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통합관리 및 정산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별도 정산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32"/>
          <p:cNvSpPr>
            <a:spLocks noGrp="1" noChangeArrowheads="1"/>
          </p:cNvSpPr>
          <p:nvPr>
            <p:ph type="title"/>
          </p:nvPr>
        </p:nvSpPr>
        <p:spPr>
          <a:xfrm>
            <a:off x="179379" y="46837"/>
            <a:ext cx="8229600" cy="601255"/>
          </a:xfrm>
          <a:noFill/>
          <a:ln/>
        </p:spPr>
        <p:txBody>
          <a:bodyPr/>
          <a:lstStyle/>
          <a:p>
            <a:pPr algn="l"/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정부보조금 지원방식 개선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200" dirty="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그림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251520" y="1484784"/>
            <a:ext cx="8712968" cy="46805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5536" y="2060848"/>
            <a:ext cx="842493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금번 기능정립연구에서 지향하는 </a:t>
            </a:r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정부보조금 지원방식 개선은 ‘인건비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+α’ </a:t>
            </a: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방식</a:t>
            </a:r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으로서 기본적으로 표준인력은 정부예산으로 확보하여 </a:t>
            </a:r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사회복지관의 기본적 역할과 기능을 전국적 수준에서 상향 평준화를 꾀하고자 함이며 나아가 사회복지관 정체성을 명확히 </a:t>
            </a:r>
            <a:endParaRPr lang="en-US" altLang="ko-KR" sz="22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200" b="1" dirty="0" smtClean="0">
                <a:latin typeface="맑은 고딕" pitchFamily="50" charset="-127"/>
                <a:ea typeface="맑은 고딕" pitchFamily="50" charset="-127"/>
              </a:rPr>
              <a:t>할 수 있는 매우 유의미한 작업이라 할 수 있음</a:t>
            </a:r>
            <a:r>
              <a:rPr lang="en-US" altLang="ko-KR" sz="22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200" b="1" dirty="0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buNone/>
            </a:pP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dirty="0"/>
          </a:p>
        </p:txBody>
      </p:sp>
      <p:sp>
        <p:nvSpPr>
          <p:cNvPr id="10" name="Rectangle 32"/>
          <p:cNvSpPr>
            <a:spLocks noGrp="1" noChangeArrowheads="1"/>
          </p:cNvSpPr>
          <p:nvPr>
            <p:ph type="title"/>
          </p:nvPr>
        </p:nvSpPr>
        <p:spPr>
          <a:xfrm>
            <a:off x="1060308" y="370216"/>
            <a:ext cx="8229600" cy="601255"/>
          </a:xfrm>
          <a:noFill/>
          <a:ln/>
        </p:spPr>
        <p:txBody>
          <a:bodyPr/>
          <a:lstStyle/>
          <a:p>
            <a:pPr algn="l"/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기능정립</a:t>
            </a:r>
            <a:r>
              <a:rPr lang="en-US" altLang="ko-KR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3200" spc="-15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정부보조금 지원방식 개선</a:t>
            </a:r>
            <a:r>
              <a:rPr lang="ko-KR" altLang="en-US" sz="3200" dirty="0" smtClean="0">
                <a:solidFill>
                  <a:srgbClr val="003399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200" dirty="0">
              <a:solidFill>
                <a:srgbClr val="003399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감사합니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5975350" cy="2087563"/>
          </a:xfrm>
          <a:prstGeom prst="rect">
            <a:avLst/>
          </a:prstGeom>
          <a:solidFill>
            <a:srgbClr val="99B6E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0213" y="404813"/>
            <a:ext cx="8713787" cy="1079500"/>
            <a:chOff x="158" y="391"/>
            <a:chExt cx="5489" cy="680"/>
          </a:xfrm>
        </p:grpSpPr>
        <p:pic>
          <p:nvPicPr>
            <p:cNvPr id="9256" name="Picture 4" descr="na_b61"/>
            <p:cNvPicPr>
              <a:picLocks noChangeAspect="1" noChangeArrowheads="1"/>
            </p:cNvPicPr>
            <p:nvPr/>
          </p:nvPicPr>
          <p:blipFill>
            <a:blip r:embed="rId2" cstate="print">
              <a:lum bright="22000"/>
            </a:blip>
            <a:srcRect/>
            <a:stretch>
              <a:fillRect/>
            </a:stretch>
          </p:blipFill>
          <p:spPr bwMode="auto">
            <a:xfrm>
              <a:off x="158" y="391"/>
              <a:ext cx="5489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05" name="Text Box 5"/>
            <p:cNvSpPr txBox="1">
              <a:spLocks noChangeArrowheads="1"/>
            </p:cNvSpPr>
            <p:nvPr/>
          </p:nvSpPr>
          <p:spPr bwMode="auto">
            <a:xfrm>
              <a:off x="1292" y="527"/>
              <a:ext cx="39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사회복지 영역의 패러다임 전환</a:t>
              </a:r>
            </a:p>
          </p:txBody>
        </p:sp>
        <p:sp>
          <p:nvSpPr>
            <p:cNvPr id="76806" name="Rectangle 6"/>
            <p:cNvSpPr>
              <a:spLocks noChangeArrowheads="1"/>
            </p:cNvSpPr>
            <p:nvPr/>
          </p:nvSpPr>
          <p:spPr bwMode="auto">
            <a:xfrm>
              <a:off x="476" y="436"/>
              <a:ext cx="57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altLang="ko-KR" sz="4400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539750" y="1412875"/>
            <a:ext cx="8064500" cy="5445125"/>
            <a:chOff x="680" y="890"/>
            <a:chExt cx="5080" cy="3430"/>
          </a:xfrm>
        </p:grpSpPr>
        <p:grpSp>
          <p:nvGrpSpPr>
            <p:cNvPr id="4" name="Group 76"/>
            <p:cNvGrpSpPr>
              <a:grpSpLocks/>
            </p:cNvGrpSpPr>
            <p:nvPr/>
          </p:nvGrpSpPr>
          <p:grpSpPr bwMode="auto">
            <a:xfrm>
              <a:off x="680" y="890"/>
              <a:ext cx="5080" cy="725"/>
              <a:chOff x="204" y="1117"/>
              <a:chExt cx="5080" cy="725"/>
            </a:xfrm>
          </p:grpSpPr>
          <p:pic>
            <p:nvPicPr>
              <p:cNvPr id="9251" name="Picture 70" descr="g_x1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204" y="1117"/>
                <a:ext cx="1815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871" name="Text Box 71"/>
              <p:cNvSpPr txBox="1">
                <a:spLocks noChangeArrowheads="1"/>
              </p:cNvSpPr>
              <p:nvPr/>
            </p:nvSpPr>
            <p:spPr bwMode="auto">
              <a:xfrm>
                <a:off x="431" y="1253"/>
                <a:ext cx="1424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US" altLang="ko-KR" sz="800" b="0" dirty="0">
                  <a:latin typeface="휴먼옛체" pitchFamily="18" charset="-127"/>
                  <a:ea typeface="휴먼옛체" pitchFamily="18" charset="-127"/>
                </a:endParaRPr>
              </a:p>
              <a:p>
                <a:pPr algn="ctr">
                  <a:defRPr/>
                </a:pPr>
                <a:r>
                  <a:rPr lang="ko-KR" altLang="en-US" dirty="0">
                    <a:latin typeface="HY태백B" pitchFamily="18" charset="-127"/>
                    <a:ea typeface="HY태백B" pitchFamily="18" charset="-127"/>
                  </a:rPr>
                  <a:t>시설복지</a:t>
                </a:r>
              </a:p>
            </p:txBody>
          </p:sp>
          <p:pic>
            <p:nvPicPr>
              <p:cNvPr id="9253" name="Picture 73" descr="아래박스-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54" y="1194"/>
                <a:ext cx="3130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54" name="Text Box 74"/>
              <p:cNvSpPr txBox="1">
                <a:spLocks noChangeArrowheads="1"/>
              </p:cNvSpPr>
              <p:nvPr/>
            </p:nvSpPr>
            <p:spPr bwMode="auto">
              <a:xfrm>
                <a:off x="2608" y="1207"/>
                <a:ext cx="2132" cy="3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ko-KR" sz="800" b="0" dirty="0">
                  <a:latin typeface="휴먼옛체" pitchFamily="2" charset="-127"/>
                  <a:ea typeface="휴먼옛체" pitchFamily="2" charset="-127"/>
                </a:endParaRPr>
              </a:p>
              <a:p>
                <a:pPr algn="ctr"/>
                <a:r>
                  <a:rPr lang="ko-KR" altLang="en-US" sz="2100" dirty="0">
                    <a:latin typeface="HY태백B" pitchFamily="18" charset="-127"/>
                    <a:ea typeface="HY태백B" pitchFamily="18" charset="-127"/>
                  </a:rPr>
                  <a:t>지역복지</a:t>
                </a:r>
              </a:p>
            </p:txBody>
          </p:sp>
          <p:pic>
            <p:nvPicPr>
              <p:cNvPr id="9255" name="Picture 75" descr="화살-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5400000">
                <a:off x="1964" y="1188"/>
                <a:ext cx="382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680" y="1434"/>
              <a:ext cx="5080" cy="739"/>
              <a:chOff x="204" y="1117"/>
              <a:chExt cx="5080" cy="739"/>
            </a:xfrm>
          </p:grpSpPr>
          <p:pic>
            <p:nvPicPr>
              <p:cNvPr id="9246" name="Picture 78" descr="g_x1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204" y="1117"/>
                <a:ext cx="1815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879" name="Text Box 79"/>
              <p:cNvSpPr txBox="1">
                <a:spLocks noChangeArrowheads="1"/>
              </p:cNvSpPr>
              <p:nvPr/>
            </p:nvSpPr>
            <p:spPr bwMode="auto">
              <a:xfrm>
                <a:off x="431" y="1253"/>
                <a:ext cx="1424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dirty="0">
                    <a:latin typeface="HY태백B" pitchFamily="18" charset="-127"/>
                    <a:ea typeface="HY태백B" pitchFamily="18" charset="-127"/>
                  </a:rPr>
                  <a:t>공급자 중심</a:t>
                </a:r>
              </a:p>
              <a:p>
                <a:pPr algn="ctr">
                  <a:defRPr/>
                </a:pPr>
                <a:r>
                  <a:rPr lang="ko-KR" altLang="en-US" dirty="0">
                    <a:latin typeface="HY태백B" pitchFamily="18" charset="-127"/>
                    <a:ea typeface="HY태백B" pitchFamily="18" charset="-127"/>
                  </a:rPr>
                  <a:t>서비스</a:t>
                </a:r>
              </a:p>
            </p:txBody>
          </p:sp>
          <p:pic>
            <p:nvPicPr>
              <p:cNvPr id="9248" name="Picture 80" descr="아래박스-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54" y="1208"/>
                <a:ext cx="3130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49" name="Text Box 81"/>
              <p:cNvSpPr txBox="1">
                <a:spLocks noChangeArrowheads="1"/>
              </p:cNvSpPr>
              <p:nvPr/>
            </p:nvSpPr>
            <p:spPr bwMode="auto">
              <a:xfrm>
                <a:off x="2608" y="1207"/>
                <a:ext cx="2132" cy="3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ko-KR" sz="800" b="0" dirty="0">
                  <a:latin typeface="휴먼옛체" pitchFamily="2" charset="-127"/>
                  <a:ea typeface="휴먼옛체" pitchFamily="2" charset="-127"/>
                </a:endParaRPr>
              </a:p>
              <a:p>
                <a:pPr algn="ctr"/>
                <a:r>
                  <a:rPr lang="ko-KR" altLang="en-US" sz="2100" dirty="0">
                    <a:latin typeface="HY태백B" pitchFamily="18" charset="-127"/>
                    <a:ea typeface="HY태백B" pitchFamily="18" charset="-127"/>
                  </a:rPr>
                  <a:t>이용자 중심 서비스</a:t>
                </a:r>
              </a:p>
            </p:txBody>
          </p:sp>
          <p:pic>
            <p:nvPicPr>
              <p:cNvPr id="9250" name="Picture 82" descr="화살-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5400000">
                <a:off x="1964" y="1188"/>
                <a:ext cx="382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83"/>
            <p:cNvGrpSpPr>
              <a:grpSpLocks/>
            </p:cNvGrpSpPr>
            <p:nvPr/>
          </p:nvGrpSpPr>
          <p:grpSpPr bwMode="auto">
            <a:xfrm>
              <a:off x="680" y="1979"/>
              <a:ext cx="5080" cy="725"/>
              <a:chOff x="204" y="1117"/>
              <a:chExt cx="5080" cy="725"/>
            </a:xfrm>
          </p:grpSpPr>
          <p:pic>
            <p:nvPicPr>
              <p:cNvPr id="9241" name="Picture 84" descr="g_x1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204" y="1117"/>
                <a:ext cx="1815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885" name="Text Box 85"/>
              <p:cNvSpPr txBox="1">
                <a:spLocks noChangeArrowheads="1"/>
              </p:cNvSpPr>
              <p:nvPr/>
            </p:nvSpPr>
            <p:spPr bwMode="auto">
              <a:xfrm>
                <a:off x="431" y="1253"/>
                <a:ext cx="1424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US" altLang="ko-KR" sz="800" b="0" dirty="0">
                  <a:latin typeface="휴먼옛체" pitchFamily="18" charset="-127"/>
                  <a:ea typeface="휴먼옛체" pitchFamily="18" charset="-127"/>
                </a:endParaRPr>
              </a:p>
              <a:p>
                <a:pPr algn="ctr">
                  <a:defRPr/>
                </a:pPr>
                <a:r>
                  <a:rPr lang="ko-KR" altLang="en-US" dirty="0">
                    <a:latin typeface="HY태백B" pitchFamily="18" charset="-127"/>
                    <a:ea typeface="HY태백B" pitchFamily="18" charset="-127"/>
                  </a:rPr>
                  <a:t>욕구 </a:t>
                </a:r>
                <a:r>
                  <a:rPr lang="en-US" altLang="ko-KR" dirty="0">
                    <a:latin typeface="HY태백B" pitchFamily="18" charset="-127"/>
                    <a:ea typeface="HY태백B" pitchFamily="18" charset="-127"/>
                  </a:rPr>
                  <a:t>(need) </a:t>
                </a:r>
                <a:r>
                  <a:rPr lang="ko-KR" altLang="en-US" dirty="0">
                    <a:latin typeface="HY태백B" pitchFamily="18" charset="-127"/>
                    <a:ea typeface="HY태백B" pitchFamily="18" charset="-127"/>
                  </a:rPr>
                  <a:t>충족</a:t>
                </a:r>
              </a:p>
            </p:txBody>
          </p:sp>
          <p:pic>
            <p:nvPicPr>
              <p:cNvPr id="9243" name="Picture 86" descr="아래박스-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54" y="1194"/>
                <a:ext cx="3130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44" name="Text Box 87"/>
              <p:cNvSpPr txBox="1">
                <a:spLocks noChangeArrowheads="1"/>
              </p:cNvSpPr>
              <p:nvPr/>
            </p:nvSpPr>
            <p:spPr bwMode="auto">
              <a:xfrm>
                <a:off x="2608" y="1207"/>
                <a:ext cx="2132" cy="3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ko-KR" sz="800" b="0" dirty="0">
                  <a:latin typeface="휴먼옛체" pitchFamily="2" charset="-127"/>
                  <a:ea typeface="휴먼옛체" pitchFamily="2" charset="-127"/>
                </a:endParaRPr>
              </a:p>
              <a:p>
                <a:pPr algn="ctr"/>
                <a:r>
                  <a:rPr lang="ko-KR" altLang="en-US" sz="2100" dirty="0">
                    <a:latin typeface="HY태백B" pitchFamily="18" charset="-127"/>
                    <a:ea typeface="HY태백B" pitchFamily="18" charset="-127"/>
                  </a:rPr>
                  <a:t>수요</a:t>
                </a:r>
                <a:r>
                  <a:rPr lang="en-US" altLang="ko-KR" sz="2100" dirty="0">
                    <a:latin typeface="HY태백B" pitchFamily="18" charset="-127"/>
                    <a:ea typeface="HY태백B" pitchFamily="18" charset="-127"/>
                  </a:rPr>
                  <a:t>(demand) </a:t>
                </a:r>
                <a:r>
                  <a:rPr lang="ko-KR" altLang="en-US" sz="2100" dirty="0">
                    <a:latin typeface="HY태백B" pitchFamily="18" charset="-127"/>
                    <a:ea typeface="HY태백B" pitchFamily="18" charset="-127"/>
                  </a:rPr>
                  <a:t>충족</a:t>
                </a:r>
              </a:p>
            </p:txBody>
          </p:sp>
          <p:pic>
            <p:nvPicPr>
              <p:cNvPr id="9245" name="Picture 88" descr="화살-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5400000">
                <a:off x="1964" y="1188"/>
                <a:ext cx="382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89"/>
            <p:cNvGrpSpPr>
              <a:grpSpLocks/>
            </p:cNvGrpSpPr>
            <p:nvPr/>
          </p:nvGrpSpPr>
          <p:grpSpPr bwMode="auto">
            <a:xfrm>
              <a:off x="680" y="2523"/>
              <a:ext cx="5080" cy="725"/>
              <a:chOff x="204" y="1117"/>
              <a:chExt cx="5080" cy="725"/>
            </a:xfrm>
          </p:grpSpPr>
          <p:pic>
            <p:nvPicPr>
              <p:cNvPr id="9236" name="Picture 90" descr="g_x1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204" y="1117"/>
                <a:ext cx="1815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891" name="Text Box 91"/>
              <p:cNvSpPr txBox="1">
                <a:spLocks noChangeArrowheads="1"/>
              </p:cNvSpPr>
              <p:nvPr/>
            </p:nvSpPr>
            <p:spPr bwMode="auto">
              <a:xfrm>
                <a:off x="431" y="1253"/>
                <a:ext cx="1424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dirty="0">
                    <a:latin typeface="HY태백B" pitchFamily="18" charset="-127"/>
                    <a:ea typeface="HY태백B" pitchFamily="18" charset="-127"/>
                  </a:rPr>
                  <a:t>클라이언트</a:t>
                </a:r>
              </a:p>
              <a:p>
                <a:pPr algn="ctr">
                  <a:defRPr/>
                </a:pPr>
                <a:r>
                  <a:rPr lang="en-US" altLang="ko-KR" dirty="0">
                    <a:latin typeface="HY태백B" pitchFamily="18" charset="-127"/>
                    <a:ea typeface="HY태백B" pitchFamily="18" charset="-127"/>
                  </a:rPr>
                  <a:t>(client)</a:t>
                </a:r>
              </a:p>
            </p:txBody>
          </p:sp>
          <p:pic>
            <p:nvPicPr>
              <p:cNvPr id="9238" name="Picture 92" descr="아래박스-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54" y="1194"/>
                <a:ext cx="3130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9" name="Text Box 93"/>
              <p:cNvSpPr txBox="1">
                <a:spLocks noChangeArrowheads="1"/>
              </p:cNvSpPr>
              <p:nvPr/>
            </p:nvSpPr>
            <p:spPr bwMode="auto">
              <a:xfrm>
                <a:off x="2608" y="1207"/>
                <a:ext cx="2132" cy="3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ko-KR" sz="800" b="0" dirty="0">
                  <a:latin typeface="휴먼옛체" pitchFamily="2" charset="-127"/>
                  <a:ea typeface="휴먼옛체" pitchFamily="2" charset="-127"/>
                </a:endParaRPr>
              </a:p>
              <a:p>
                <a:pPr algn="ctr"/>
                <a:r>
                  <a:rPr lang="ko-KR" altLang="en-US" sz="2100" dirty="0">
                    <a:latin typeface="HY태백B" pitchFamily="18" charset="-127"/>
                    <a:ea typeface="HY태백B" pitchFamily="18" charset="-127"/>
                  </a:rPr>
                  <a:t>소비자 </a:t>
                </a:r>
                <a:r>
                  <a:rPr lang="en-US" altLang="ko-KR" sz="2100" dirty="0">
                    <a:latin typeface="HY태백B" pitchFamily="18" charset="-127"/>
                    <a:ea typeface="HY태백B" pitchFamily="18" charset="-127"/>
                  </a:rPr>
                  <a:t>(consumer)</a:t>
                </a:r>
              </a:p>
            </p:txBody>
          </p:sp>
          <p:pic>
            <p:nvPicPr>
              <p:cNvPr id="9240" name="Picture 94" descr="화살-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5400000">
                <a:off x="1964" y="1188"/>
                <a:ext cx="382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95"/>
            <p:cNvGrpSpPr>
              <a:grpSpLocks/>
            </p:cNvGrpSpPr>
            <p:nvPr/>
          </p:nvGrpSpPr>
          <p:grpSpPr bwMode="auto">
            <a:xfrm>
              <a:off x="680" y="3067"/>
              <a:ext cx="5080" cy="725"/>
              <a:chOff x="204" y="1117"/>
              <a:chExt cx="5080" cy="725"/>
            </a:xfrm>
          </p:grpSpPr>
          <p:pic>
            <p:nvPicPr>
              <p:cNvPr id="9231" name="Picture 96" descr="g_x1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204" y="1117"/>
                <a:ext cx="1815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897" name="Text Box 97"/>
              <p:cNvSpPr txBox="1">
                <a:spLocks noChangeArrowheads="1"/>
              </p:cNvSpPr>
              <p:nvPr/>
            </p:nvSpPr>
            <p:spPr bwMode="auto">
              <a:xfrm>
                <a:off x="431" y="1253"/>
                <a:ext cx="1424" cy="30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US" altLang="ko-KR" sz="800" b="0" dirty="0">
                  <a:latin typeface="휴먼옛체" pitchFamily="18" charset="-127"/>
                  <a:ea typeface="휴먼옛체" pitchFamily="18" charset="-127"/>
                </a:endParaRPr>
              </a:p>
              <a:p>
                <a:pPr algn="ctr">
                  <a:defRPr/>
                </a:pPr>
                <a:r>
                  <a:rPr lang="ko-KR" altLang="en-US" dirty="0">
                    <a:latin typeface="HY태백B" pitchFamily="18" charset="-127"/>
                    <a:ea typeface="HY태백B" pitchFamily="18" charset="-127"/>
                  </a:rPr>
                  <a:t>원조 </a:t>
                </a:r>
                <a:r>
                  <a:rPr lang="en-US" altLang="ko-KR" dirty="0">
                    <a:latin typeface="HY태백B" pitchFamily="18" charset="-127"/>
                    <a:ea typeface="HY태백B" pitchFamily="18" charset="-127"/>
                  </a:rPr>
                  <a:t>(help) </a:t>
                </a:r>
                <a:r>
                  <a:rPr lang="ko-KR" altLang="en-US" dirty="0">
                    <a:latin typeface="HY태백B" pitchFamily="18" charset="-127"/>
                    <a:ea typeface="HY태백B" pitchFamily="18" charset="-127"/>
                  </a:rPr>
                  <a:t>중심</a:t>
                </a:r>
              </a:p>
            </p:txBody>
          </p:sp>
          <p:pic>
            <p:nvPicPr>
              <p:cNvPr id="9233" name="Picture 98" descr="아래박스-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54" y="1194"/>
                <a:ext cx="3130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34" name="Text Box 99"/>
              <p:cNvSpPr txBox="1">
                <a:spLocks noChangeArrowheads="1"/>
              </p:cNvSpPr>
              <p:nvPr/>
            </p:nvSpPr>
            <p:spPr bwMode="auto">
              <a:xfrm>
                <a:off x="2608" y="1207"/>
                <a:ext cx="2132" cy="33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n-US" altLang="ko-KR" sz="800" b="0" dirty="0">
                  <a:latin typeface="휴먼옛체" pitchFamily="2" charset="-127"/>
                  <a:ea typeface="휴먼옛체" pitchFamily="2" charset="-127"/>
                </a:endParaRPr>
              </a:p>
              <a:p>
                <a:pPr algn="ctr"/>
                <a:r>
                  <a:rPr lang="ko-KR" altLang="en-US" sz="2100" dirty="0">
                    <a:latin typeface="HY태백B" pitchFamily="18" charset="-127"/>
                    <a:ea typeface="HY태백B" pitchFamily="18" charset="-127"/>
                  </a:rPr>
                  <a:t>자립 </a:t>
                </a:r>
                <a:r>
                  <a:rPr lang="en-US" altLang="ko-KR" sz="2100" dirty="0">
                    <a:latin typeface="HY태백B" pitchFamily="18" charset="-127"/>
                    <a:ea typeface="HY태백B" pitchFamily="18" charset="-127"/>
                  </a:rPr>
                  <a:t>(self-help) </a:t>
                </a:r>
                <a:r>
                  <a:rPr lang="ko-KR" altLang="en-US" sz="2100" dirty="0">
                    <a:latin typeface="HY태백B" pitchFamily="18" charset="-127"/>
                    <a:ea typeface="HY태백B" pitchFamily="18" charset="-127"/>
                  </a:rPr>
                  <a:t>중심</a:t>
                </a:r>
              </a:p>
            </p:txBody>
          </p:sp>
          <p:pic>
            <p:nvPicPr>
              <p:cNvPr id="9235" name="Picture 100" descr="화살-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5400000">
                <a:off x="1964" y="1188"/>
                <a:ext cx="382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101"/>
            <p:cNvGrpSpPr>
              <a:grpSpLocks/>
            </p:cNvGrpSpPr>
            <p:nvPr/>
          </p:nvGrpSpPr>
          <p:grpSpPr bwMode="auto">
            <a:xfrm>
              <a:off x="680" y="3595"/>
              <a:ext cx="5080" cy="725"/>
              <a:chOff x="204" y="1117"/>
              <a:chExt cx="5080" cy="725"/>
            </a:xfrm>
          </p:grpSpPr>
          <p:pic>
            <p:nvPicPr>
              <p:cNvPr id="9226" name="Picture 102" descr="g_x13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6000"/>
              </a:blip>
              <a:srcRect/>
              <a:stretch>
                <a:fillRect/>
              </a:stretch>
            </p:blipFill>
            <p:spPr bwMode="auto">
              <a:xfrm>
                <a:off x="204" y="1117"/>
                <a:ext cx="1815" cy="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6903" name="Text Box 103"/>
              <p:cNvSpPr txBox="1">
                <a:spLocks noChangeArrowheads="1"/>
              </p:cNvSpPr>
              <p:nvPr/>
            </p:nvSpPr>
            <p:spPr bwMode="auto">
              <a:xfrm>
                <a:off x="431" y="1253"/>
                <a:ext cx="1424" cy="40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dirty="0">
                    <a:latin typeface="HY태백B" pitchFamily="18" charset="-127"/>
                    <a:ea typeface="HY태백B" pitchFamily="18" charset="-127"/>
                  </a:rPr>
                  <a:t>보조자</a:t>
                </a:r>
              </a:p>
              <a:p>
                <a:pPr algn="ctr">
                  <a:defRPr/>
                </a:pPr>
                <a:r>
                  <a:rPr lang="en-US" altLang="ko-KR" dirty="0">
                    <a:latin typeface="HY태백B" pitchFamily="18" charset="-127"/>
                    <a:ea typeface="HY태백B" pitchFamily="18" charset="-127"/>
                  </a:rPr>
                  <a:t>(</a:t>
                </a:r>
                <a:r>
                  <a:rPr lang="ko-KR" altLang="en-US" dirty="0">
                    <a:latin typeface="HY태백B" pitchFamily="18" charset="-127"/>
                    <a:ea typeface="HY태백B" pitchFamily="18" charset="-127"/>
                  </a:rPr>
                  <a:t>문제 해결자</a:t>
                </a:r>
                <a:r>
                  <a:rPr lang="en-US" altLang="ko-KR" dirty="0">
                    <a:latin typeface="HY태백B" pitchFamily="18" charset="-127"/>
                    <a:ea typeface="HY태백B" pitchFamily="18" charset="-127"/>
                  </a:rPr>
                  <a:t>)</a:t>
                </a:r>
              </a:p>
            </p:txBody>
          </p:sp>
          <p:pic>
            <p:nvPicPr>
              <p:cNvPr id="9228" name="Picture 104" descr="아래박스-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154" y="1194"/>
                <a:ext cx="3130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9" name="Text Box 105"/>
              <p:cNvSpPr txBox="1">
                <a:spLocks noChangeArrowheads="1"/>
              </p:cNvSpPr>
              <p:nvPr/>
            </p:nvSpPr>
            <p:spPr bwMode="auto">
              <a:xfrm>
                <a:off x="2608" y="1315"/>
                <a:ext cx="2132" cy="26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100" dirty="0" smtClean="0">
                    <a:latin typeface="HY태백B" pitchFamily="18" charset="-127"/>
                    <a:ea typeface="HY태백B" pitchFamily="18" charset="-127"/>
                  </a:rPr>
                  <a:t>주체자</a:t>
                </a:r>
                <a:r>
                  <a:rPr lang="en-US" altLang="ko-KR" sz="2100" dirty="0" smtClean="0">
                    <a:latin typeface="HY태백B" pitchFamily="18" charset="-127"/>
                    <a:ea typeface="HY태백B" pitchFamily="18" charset="-127"/>
                  </a:rPr>
                  <a:t>(</a:t>
                </a:r>
                <a:r>
                  <a:rPr lang="ko-KR" altLang="en-US" sz="2100" dirty="0">
                    <a:latin typeface="HY태백B" pitchFamily="18" charset="-127"/>
                    <a:ea typeface="HY태백B" pitchFamily="18" charset="-127"/>
                  </a:rPr>
                  <a:t>문제 제기자</a:t>
                </a:r>
                <a:r>
                  <a:rPr lang="en-US" altLang="ko-KR" sz="2100" dirty="0">
                    <a:latin typeface="HY태백B" pitchFamily="18" charset="-127"/>
                    <a:ea typeface="HY태백B" pitchFamily="18" charset="-127"/>
                  </a:rPr>
                  <a:t>)</a:t>
                </a:r>
              </a:p>
            </p:txBody>
          </p:sp>
          <p:pic>
            <p:nvPicPr>
              <p:cNvPr id="9230" name="Picture 106" descr="화살-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5400000">
                <a:off x="1964" y="1188"/>
                <a:ext cx="382" cy="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30213" y="549275"/>
            <a:ext cx="8713787" cy="1079500"/>
            <a:chOff x="158" y="391"/>
            <a:chExt cx="5489" cy="680"/>
          </a:xfrm>
        </p:grpSpPr>
        <p:pic>
          <p:nvPicPr>
            <p:cNvPr id="5167" name="Picture 33" descr="na_b61"/>
            <p:cNvPicPr>
              <a:picLocks noChangeAspect="1" noChangeArrowheads="1"/>
            </p:cNvPicPr>
            <p:nvPr/>
          </p:nvPicPr>
          <p:blipFill>
            <a:blip r:embed="rId2" cstate="print">
              <a:lum bright="22000"/>
            </a:blip>
            <a:srcRect/>
            <a:stretch>
              <a:fillRect/>
            </a:stretch>
          </p:blipFill>
          <p:spPr bwMode="auto">
            <a:xfrm>
              <a:off x="158" y="391"/>
              <a:ext cx="5489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66" name="Text Box 34"/>
            <p:cNvSpPr txBox="1">
              <a:spLocks noChangeArrowheads="1"/>
            </p:cNvSpPr>
            <p:nvPr/>
          </p:nvSpPr>
          <p:spPr bwMode="auto">
            <a:xfrm>
              <a:off x="1292" y="527"/>
              <a:ext cx="39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최근 사회복지시설의 당면 과제</a:t>
              </a:r>
            </a:p>
          </p:txBody>
        </p:sp>
        <p:sp>
          <p:nvSpPr>
            <p:cNvPr id="69667" name="Rectangle 35"/>
            <p:cNvSpPr>
              <a:spLocks noChangeArrowheads="1"/>
            </p:cNvSpPr>
            <p:nvPr/>
          </p:nvSpPr>
          <p:spPr bwMode="auto">
            <a:xfrm>
              <a:off x="476" y="436"/>
              <a:ext cx="57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altLang="ko-KR" sz="4400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539750" y="1674813"/>
            <a:ext cx="8353425" cy="5183187"/>
            <a:chOff x="340" y="1055"/>
            <a:chExt cx="5262" cy="3265"/>
          </a:xfrm>
        </p:grpSpPr>
        <p:pic>
          <p:nvPicPr>
            <p:cNvPr id="5124" name="Picture 138" descr="7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055"/>
              <a:ext cx="5262" cy="3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95"/>
            <p:cNvGrpSpPr>
              <a:grpSpLocks/>
            </p:cNvGrpSpPr>
            <p:nvPr/>
          </p:nvGrpSpPr>
          <p:grpSpPr bwMode="auto">
            <a:xfrm>
              <a:off x="431" y="1145"/>
              <a:ext cx="5034" cy="453"/>
              <a:chOff x="295" y="1389"/>
              <a:chExt cx="5034" cy="453"/>
            </a:xfrm>
          </p:grpSpPr>
          <p:sp>
            <p:nvSpPr>
              <p:cNvPr id="5161" name="Rectangle 94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4989" cy="40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62" name="Rectangle 93"/>
              <p:cNvSpPr>
                <a:spLocks noChangeArrowheads="1"/>
              </p:cNvSpPr>
              <p:nvPr/>
            </p:nvSpPr>
            <p:spPr bwMode="auto">
              <a:xfrm>
                <a:off x="295" y="1389"/>
                <a:ext cx="4990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9674" name="AutoShape 42"/>
              <p:cNvSpPr>
                <a:spLocks noChangeArrowheads="1"/>
              </p:cNvSpPr>
              <p:nvPr/>
            </p:nvSpPr>
            <p:spPr bwMode="auto">
              <a:xfrm rot="10800000">
                <a:off x="1247" y="1434"/>
                <a:ext cx="3947" cy="282"/>
              </a:xfrm>
              <a:prstGeom prst="bevel">
                <a:avLst>
                  <a:gd name="adj" fmla="val 6616"/>
                </a:avLst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ko-K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5164" name="AutoShape 43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862" cy="282"/>
              </a:xfrm>
              <a:prstGeom prst="bevel">
                <a:avLst>
                  <a:gd name="adj" fmla="val 6616"/>
                </a:avLst>
              </a:prstGeom>
              <a:solidFill>
                <a:srgbClr val="FF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65" name="Text Box 61"/>
              <p:cNvSpPr txBox="1">
                <a:spLocks noChangeArrowheads="1"/>
              </p:cNvSpPr>
              <p:nvPr/>
            </p:nvSpPr>
            <p:spPr bwMode="auto">
              <a:xfrm>
                <a:off x="612" y="1434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>
                    <a:latin typeface="HY헤드라인M" pitchFamily="18" charset="-127"/>
                    <a:ea typeface="HY헤드라인M" pitchFamily="18" charset="-127"/>
                  </a:rPr>
                  <a:t>1</a:t>
                </a:r>
              </a:p>
            </p:txBody>
          </p:sp>
          <p:sp>
            <p:nvSpPr>
              <p:cNvPr id="5166" name="Text Box 63"/>
              <p:cNvSpPr txBox="1">
                <a:spLocks noChangeArrowheads="1"/>
              </p:cNvSpPr>
              <p:nvPr/>
            </p:nvSpPr>
            <p:spPr bwMode="auto">
              <a:xfrm>
                <a:off x="1247" y="1434"/>
                <a:ext cx="381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2400" b="0" dirty="0">
                    <a:latin typeface="휴먼옛체" pitchFamily="2" charset="-127"/>
                    <a:ea typeface="휴먼옛체" pitchFamily="2" charset="-127"/>
                  </a:rPr>
                  <a:t> </a:t>
                </a:r>
                <a:r>
                  <a:rPr lang="ko-KR" altLang="en-US" sz="2400" dirty="0" smtClean="0">
                    <a:latin typeface="굴림체" pitchFamily="49" charset="-127"/>
                    <a:ea typeface="굴림체" pitchFamily="49" charset="-127"/>
                  </a:rPr>
                  <a:t>특성화</a:t>
                </a:r>
                <a:r>
                  <a:rPr lang="en-US" altLang="ko-KR" sz="2400" dirty="0" smtClean="0">
                    <a:latin typeface="굴림체" pitchFamily="49" charset="-127"/>
                    <a:ea typeface="굴림체" pitchFamily="49" charset="-127"/>
                  </a:rPr>
                  <a:t>, </a:t>
                </a:r>
                <a:r>
                  <a:rPr lang="ko-KR" altLang="en-US" sz="2400" dirty="0" smtClean="0">
                    <a:latin typeface="굴림체" pitchFamily="49" charset="-127"/>
                    <a:ea typeface="굴림체" pitchFamily="49" charset="-127"/>
                  </a:rPr>
                  <a:t>다기능화 등 전달체계 개편</a:t>
                </a:r>
                <a:endParaRPr lang="ko-KR" altLang="en-US" sz="2400" dirty="0">
                  <a:latin typeface="굴림체" pitchFamily="49" charset="-127"/>
                  <a:ea typeface="굴림체" pitchFamily="49" charset="-127"/>
                </a:endParaRPr>
              </a:p>
            </p:txBody>
          </p:sp>
        </p:grpSp>
        <p:grpSp>
          <p:nvGrpSpPr>
            <p:cNvPr id="5" name="Group 103"/>
            <p:cNvGrpSpPr>
              <a:grpSpLocks/>
            </p:cNvGrpSpPr>
            <p:nvPr/>
          </p:nvGrpSpPr>
          <p:grpSpPr bwMode="auto">
            <a:xfrm>
              <a:off x="431" y="1644"/>
              <a:ext cx="5034" cy="453"/>
              <a:chOff x="295" y="1389"/>
              <a:chExt cx="5034" cy="453"/>
            </a:xfrm>
          </p:grpSpPr>
          <p:sp>
            <p:nvSpPr>
              <p:cNvPr id="5155" name="Rectangle 104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4989" cy="40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56" name="Rectangle 105"/>
              <p:cNvSpPr>
                <a:spLocks noChangeArrowheads="1"/>
              </p:cNvSpPr>
              <p:nvPr/>
            </p:nvSpPr>
            <p:spPr bwMode="auto">
              <a:xfrm>
                <a:off x="295" y="1389"/>
                <a:ext cx="4990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9738" name="AutoShape 106"/>
              <p:cNvSpPr>
                <a:spLocks noChangeArrowheads="1"/>
              </p:cNvSpPr>
              <p:nvPr/>
            </p:nvSpPr>
            <p:spPr bwMode="auto">
              <a:xfrm rot="10800000">
                <a:off x="1247" y="1434"/>
                <a:ext cx="3947" cy="282"/>
              </a:xfrm>
              <a:prstGeom prst="bevel">
                <a:avLst>
                  <a:gd name="adj" fmla="val 6616"/>
                </a:avLst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ko-K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5158" name="AutoShape 107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862" cy="282"/>
              </a:xfrm>
              <a:prstGeom prst="bevel">
                <a:avLst>
                  <a:gd name="adj" fmla="val 6616"/>
                </a:avLst>
              </a:prstGeom>
              <a:solidFill>
                <a:srgbClr val="FF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59" name="Text Box 108"/>
              <p:cNvSpPr txBox="1">
                <a:spLocks noChangeArrowheads="1"/>
              </p:cNvSpPr>
              <p:nvPr/>
            </p:nvSpPr>
            <p:spPr bwMode="auto">
              <a:xfrm>
                <a:off x="612" y="1434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>
                    <a:latin typeface="HY헤드라인M" pitchFamily="18" charset="-127"/>
                    <a:ea typeface="HY헤드라인M" pitchFamily="18" charset="-127"/>
                  </a:rPr>
                  <a:t>2</a:t>
                </a:r>
              </a:p>
            </p:txBody>
          </p:sp>
          <p:sp>
            <p:nvSpPr>
              <p:cNvPr id="5160" name="Text Box 109"/>
              <p:cNvSpPr txBox="1">
                <a:spLocks noChangeArrowheads="1"/>
              </p:cNvSpPr>
              <p:nvPr/>
            </p:nvSpPr>
            <p:spPr bwMode="auto">
              <a:xfrm>
                <a:off x="1247" y="1434"/>
                <a:ext cx="3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2400" dirty="0" smtClean="0">
                    <a:latin typeface="휴먼옛체" pitchFamily="2" charset="-127"/>
                    <a:ea typeface="휴먼옛체" pitchFamily="2" charset="-127"/>
                  </a:rPr>
                  <a:t> </a:t>
                </a:r>
                <a:r>
                  <a:rPr lang="ko-KR" altLang="en-US" sz="2400" dirty="0" smtClean="0">
                    <a:latin typeface="굴림체" pitchFamily="49" charset="-127"/>
                    <a:ea typeface="굴림체" pitchFamily="49" charset="-127"/>
                  </a:rPr>
                  <a:t>영리</a:t>
                </a:r>
                <a:r>
                  <a:rPr lang="en-US" altLang="ko-KR" sz="2400" dirty="0" smtClean="0">
                    <a:latin typeface="굴림체" pitchFamily="49" charset="-127"/>
                    <a:ea typeface="굴림체" pitchFamily="49" charset="-127"/>
                  </a:rPr>
                  <a:t>/</a:t>
                </a:r>
                <a:r>
                  <a:rPr lang="ko-KR" altLang="en-US" sz="2400" dirty="0" smtClean="0">
                    <a:latin typeface="굴림체" pitchFamily="49" charset="-127"/>
                    <a:ea typeface="굴림체" pitchFamily="49" charset="-127"/>
                  </a:rPr>
                  <a:t>비영리 영역의 구분 모호</a:t>
                </a:r>
                <a:endParaRPr lang="ko-KR" altLang="en-US" sz="2400" dirty="0">
                  <a:latin typeface="굴림체" pitchFamily="49" charset="-127"/>
                  <a:ea typeface="굴림체" pitchFamily="49" charset="-127"/>
                </a:endParaRPr>
              </a:p>
            </p:txBody>
          </p:sp>
        </p:grpSp>
        <p:grpSp>
          <p:nvGrpSpPr>
            <p:cNvPr id="6" name="Group 110"/>
            <p:cNvGrpSpPr>
              <a:grpSpLocks/>
            </p:cNvGrpSpPr>
            <p:nvPr/>
          </p:nvGrpSpPr>
          <p:grpSpPr bwMode="auto">
            <a:xfrm>
              <a:off x="431" y="2143"/>
              <a:ext cx="5171" cy="453"/>
              <a:chOff x="295" y="1389"/>
              <a:chExt cx="5171" cy="453"/>
            </a:xfrm>
          </p:grpSpPr>
          <p:sp>
            <p:nvSpPr>
              <p:cNvPr id="5149" name="Rectangle 111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4989" cy="40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50" name="Rectangle 112"/>
              <p:cNvSpPr>
                <a:spLocks noChangeArrowheads="1"/>
              </p:cNvSpPr>
              <p:nvPr/>
            </p:nvSpPr>
            <p:spPr bwMode="auto">
              <a:xfrm>
                <a:off x="295" y="1389"/>
                <a:ext cx="4990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9745" name="AutoShape 113"/>
              <p:cNvSpPr>
                <a:spLocks noChangeArrowheads="1"/>
              </p:cNvSpPr>
              <p:nvPr/>
            </p:nvSpPr>
            <p:spPr bwMode="auto">
              <a:xfrm rot="10800000">
                <a:off x="1247" y="1434"/>
                <a:ext cx="3947" cy="282"/>
              </a:xfrm>
              <a:prstGeom prst="bevel">
                <a:avLst>
                  <a:gd name="adj" fmla="val 6616"/>
                </a:avLst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ko-K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5152" name="AutoShape 114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862" cy="282"/>
              </a:xfrm>
              <a:prstGeom prst="bevel">
                <a:avLst>
                  <a:gd name="adj" fmla="val 6616"/>
                </a:avLst>
              </a:prstGeom>
              <a:solidFill>
                <a:srgbClr val="FF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53" name="Text Box 115"/>
              <p:cNvSpPr txBox="1">
                <a:spLocks noChangeArrowheads="1"/>
              </p:cNvSpPr>
              <p:nvPr/>
            </p:nvSpPr>
            <p:spPr bwMode="auto">
              <a:xfrm>
                <a:off x="612" y="1434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>
                    <a:latin typeface="HY헤드라인M" pitchFamily="18" charset="-127"/>
                    <a:ea typeface="HY헤드라인M" pitchFamily="18" charset="-127"/>
                  </a:rPr>
                  <a:t>3</a:t>
                </a:r>
              </a:p>
            </p:txBody>
          </p:sp>
          <p:sp>
            <p:nvSpPr>
              <p:cNvPr id="5154" name="Text Box 116"/>
              <p:cNvSpPr txBox="1">
                <a:spLocks noChangeArrowheads="1"/>
              </p:cNvSpPr>
              <p:nvPr/>
            </p:nvSpPr>
            <p:spPr bwMode="auto">
              <a:xfrm>
                <a:off x="1247" y="1434"/>
                <a:ext cx="421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0" dirty="0">
                    <a:latin typeface="휴먼옛체" pitchFamily="2" charset="-127"/>
                    <a:ea typeface="휴먼옛체" pitchFamily="2" charset="-127"/>
                  </a:rPr>
                  <a:t> </a:t>
                </a:r>
                <a:r>
                  <a:rPr lang="ko-KR" altLang="en-US" sz="2400" dirty="0" smtClean="0">
                    <a:latin typeface="새굴림" pitchFamily="18" charset="-127"/>
                    <a:ea typeface="새굴림" pitchFamily="18" charset="-127"/>
                  </a:rPr>
                  <a:t>민관 </a:t>
                </a:r>
                <a:r>
                  <a:rPr lang="ko-KR" altLang="en-US" sz="2400" dirty="0">
                    <a:latin typeface="새굴림" pitchFamily="18" charset="-127"/>
                    <a:ea typeface="새굴림" pitchFamily="18" charset="-127"/>
                  </a:rPr>
                  <a:t>파트너쉽의 한계</a:t>
                </a:r>
              </a:p>
            </p:txBody>
          </p:sp>
        </p:grpSp>
        <p:grpSp>
          <p:nvGrpSpPr>
            <p:cNvPr id="7" name="Group 117"/>
            <p:cNvGrpSpPr>
              <a:grpSpLocks/>
            </p:cNvGrpSpPr>
            <p:nvPr/>
          </p:nvGrpSpPr>
          <p:grpSpPr bwMode="auto">
            <a:xfrm>
              <a:off x="431" y="2642"/>
              <a:ext cx="5034" cy="453"/>
              <a:chOff x="295" y="1389"/>
              <a:chExt cx="5034" cy="453"/>
            </a:xfrm>
          </p:grpSpPr>
          <p:sp>
            <p:nvSpPr>
              <p:cNvPr id="5143" name="Rectangle 118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4989" cy="40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44" name="Rectangle 119"/>
              <p:cNvSpPr>
                <a:spLocks noChangeArrowheads="1"/>
              </p:cNvSpPr>
              <p:nvPr/>
            </p:nvSpPr>
            <p:spPr bwMode="auto">
              <a:xfrm>
                <a:off x="295" y="1389"/>
                <a:ext cx="4990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9752" name="AutoShape 120"/>
              <p:cNvSpPr>
                <a:spLocks noChangeArrowheads="1"/>
              </p:cNvSpPr>
              <p:nvPr/>
            </p:nvSpPr>
            <p:spPr bwMode="auto">
              <a:xfrm rot="10800000">
                <a:off x="1247" y="1434"/>
                <a:ext cx="3947" cy="282"/>
              </a:xfrm>
              <a:prstGeom prst="bevel">
                <a:avLst>
                  <a:gd name="adj" fmla="val 6616"/>
                </a:avLst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ko-K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5146" name="AutoShape 121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862" cy="282"/>
              </a:xfrm>
              <a:prstGeom prst="bevel">
                <a:avLst>
                  <a:gd name="adj" fmla="val 6616"/>
                </a:avLst>
              </a:prstGeom>
              <a:solidFill>
                <a:srgbClr val="FF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47" name="Text Box 122"/>
              <p:cNvSpPr txBox="1">
                <a:spLocks noChangeArrowheads="1"/>
              </p:cNvSpPr>
              <p:nvPr/>
            </p:nvSpPr>
            <p:spPr bwMode="auto">
              <a:xfrm>
                <a:off x="612" y="1434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>
                    <a:latin typeface="HY헤드라인M" pitchFamily="18" charset="-127"/>
                    <a:ea typeface="HY헤드라인M" pitchFamily="18" charset="-127"/>
                  </a:rPr>
                  <a:t>4</a:t>
                </a:r>
              </a:p>
            </p:txBody>
          </p:sp>
          <p:sp>
            <p:nvSpPr>
              <p:cNvPr id="5148" name="Text Box 123"/>
              <p:cNvSpPr txBox="1">
                <a:spLocks noChangeArrowheads="1"/>
              </p:cNvSpPr>
              <p:nvPr/>
            </p:nvSpPr>
            <p:spPr bwMode="auto">
              <a:xfrm>
                <a:off x="1247" y="1434"/>
                <a:ext cx="3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2400" b="0" dirty="0">
                    <a:latin typeface="휴먼옛체" pitchFamily="2" charset="-127"/>
                    <a:ea typeface="휴먼옛체" pitchFamily="2" charset="-127"/>
                  </a:rPr>
                  <a:t> </a:t>
                </a:r>
                <a:r>
                  <a:rPr lang="ko-KR" altLang="en-US" sz="2400" dirty="0">
                    <a:latin typeface="새굴림" pitchFamily="18" charset="-127"/>
                    <a:ea typeface="새굴림" pitchFamily="18" charset="-127"/>
                  </a:rPr>
                  <a:t>공공부문 </a:t>
                </a:r>
                <a:r>
                  <a:rPr lang="ko-KR" altLang="en-US" sz="2400" dirty="0" smtClean="0">
                    <a:latin typeface="새굴림" pitchFamily="18" charset="-127"/>
                    <a:ea typeface="새굴림" pitchFamily="18" charset="-127"/>
                  </a:rPr>
                  <a:t>전달체계 강화 추세</a:t>
                </a:r>
                <a:endParaRPr lang="ko-KR" altLang="en-US" sz="2400" dirty="0">
                  <a:latin typeface="새굴림" pitchFamily="18" charset="-127"/>
                  <a:ea typeface="새굴림" pitchFamily="18" charset="-127"/>
                </a:endParaRPr>
              </a:p>
            </p:txBody>
          </p:sp>
        </p:grpSp>
        <p:grpSp>
          <p:nvGrpSpPr>
            <p:cNvPr id="8" name="Group 124"/>
            <p:cNvGrpSpPr>
              <a:grpSpLocks/>
            </p:cNvGrpSpPr>
            <p:nvPr/>
          </p:nvGrpSpPr>
          <p:grpSpPr bwMode="auto">
            <a:xfrm>
              <a:off x="431" y="3141"/>
              <a:ext cx="5034" cy="453"/>
              <a:chOff x="295" y="1389"/>
              <a:chExt cx="5034" cy="453"/>
            </a:xfrm>
          </p:grpSpPr>
          <p:sp>
            <p:nvSpPr>
              <p:cNvPr id="5137" name="Rectangle 125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4989" cy="40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38" name="Rectangle 126"/>
              <p:cNvSpPr>
                <a:spLocks noChangeArrowheads="1"/>
              </p:cNvSpPr>
              <p:nvPr/>
            </p:nvSpPr>
            <p:spPr bwMode="auto">
              <a:xfrm>
                <a:off x="295" y="1389"/>
                <a:ext cx="4990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9759" name="AutoShape 127"/>
              <p:cNvSpPr>
                <a:spLocks noChangeArrowheads="1"/>
              </p:cNvSpPr>
              <p:nvPr/>
            </p:nvSpPr>
            <p:spPr bwMode="auto">
              <a:xfrm rot="10800000">
                <a:off x="1247" y="1434"/>
                <a:ext cx="3947" cy="282"/>
              </a:xfrm>
              <a:prstGeom prst="bevel">
                <a:avLst>
                  <a:gd name="adj" fmla="val 6616"/>
                </a:avLst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ko-K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5140" name="AutoShape 128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862" cy="282"/>
              </a:xfrm>
              <a:prstGeom prst="bevel">
                <a:avLst>
                  <a:gd name="adj" fmla="val 6616"/>
                </a:avLst>
              </a:prstGeom>
              <a:solidFill>
                <a:srgbClr val="FF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41" name="Text Box 129"/>
              <p:cNvSpPr txBox="1">
                <a:spLocks noChangeArrowheads="1"/>
              </p:cNvSpPr>
              <p:nvPr/>
            </p:nvSpPr>
            <p:spPr bwMode="auto">
              <a:xfrm>
                <a:off x="612" y="1434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>
                    <a:latin typeface="HY헤드라인M" pitchFamily="18" charset="-127"/>
                    <a:ea typeface="HY헤드라인M" pitchFamily="18" charset="-127"/>
                  </a:rPr>
                  <a:t>5</a:t>
                </a:r>
              </a:p>
            </p:txBody>
          </p:sp>
          <p:sp>
            <p:nvSpPr>
              <p:cNvPr id="5142" name="Text Box 130"/>
              <p:cNvSpPr txBox="1">
                <a:spLocks noChangeArrowheads="1"/>
              </p:cNvSpPr>
              <p:nvPr/>
            </p:nvSpPr>
            <p:spPr bwMode="auto">
              <a:xfrm>
                <a:off x="1247" y="1434"/>
                <a:ext cx="3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2400" b="0" dirty="0">
                    <a:latin typeface="휴먼옛체" pitchFamily="2" charset="-127"/>
                    <a:ea typeface="휴먼옛체" pitchFamily="2" charset="-127"/>
                  </a:rPr>
                  <a:t> </a:t>
                </a:r>
                <a:r>
                  <a:rPr lang="ko-KR" altLang="en-US" sz="2400" dirty="0">
                    <a:latin typeface="새굴림" pitchFamily="18" charset="-127"/>
                    <a:ea typeface="새굴림" pitchFamily="18" charset="-127"/>
                  </a:rPr>
                  <a:t>사회복지 전문성에 대한 논란</a:t>
                </a:r>
              </a:p>
            </p:txBody>
          </p:sp>
        </p:grpSp>
        <p:grpSp>
          <p:nvGrpSpPr>
            <p:cNvPr id="9" name="Group 131"/>
            <p:cNvGrpSpPr>
              <a:grpSpLocks/>
            </p:cNvGrpSpPr>
            <p:nvPr/>
          </p:nvGrpSpPr>
          <p:grpSpPr bwMode="auto">
            <a:xfrm>
              <a:off x="431" y="3640"/>
              <a:ext cx="5034" cy="453"/>
              <a:chOff x="295" y="1389"/>
              <a:chExt cx="5034" cy="453"/>
            </a:xfrm>
          </p:grpSpPr>
          <p:sp>
            <p:nvSpPr>
              <p:cNvPr id="5131" name="Rectangle 132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4989" cy="40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32" name="Rectangle 133"/>
              <p:cNvSpPr>
                <a:spLocks noChangeArrowheads="1"/>
              </p:cNvSpPr>
              <p:nvPr/>
            </p:nvSpPr>
            <p:spPr bwMode="auto">
              <a:xfrm>
                <a:off x="295" y="1389"/>
                <a:ext cx="4990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9766" name="AutoShape 134"/>
              <p:cNvSpPr>
                <a:spLocks noChangeArrowheads="1"/>
              </p:cNvSpPr>
              <p:nvPr/>
            </p:nvSpPr>
            <p:spPr bwMode="auto">
              <a:xfrm rot="10800000">
                <a:off x="1247" y="1434"/>
                <a:ext cx="3947" cy="282"/>
              </a:xfrm>
              <a:prstGeom prst="bevel">
                <a:avLst>
                  <a:gd name="adj" fmla="val 6616"/>
                </a:avLst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ko-K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5134" name="AutoShape 135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862" cy="282"/>
              </a:xfrm>
              <a:prstGeom prst="bevel">
                <a:avLst>
                  <a:gd name="adj" fmla="val 6616"/>
                </a:avLst>
              </a:prstGeom>
              <a:solidFill>
                <a:srgbClr val="FF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135" name="Text Box 136"/>
              <p:cNvSpPr txBox="1">
                <a:spLocks noChangeArrowheads="1"/>
              </p:cNvSpPr>
              <p:nvPr/>
            </p:nvSpPr>
            <p:spPr bwMode="auto">
              <a:xfrm>
                <a:off x="612" y="1434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>
                    <a:latin typeface="HY헤드라인M" pitchFamily="18" charset="-127"/>
                    <a:ea typeface="HY헤드라인M" pitchFamily="18" charset="-127"/>
                  </a:rPr>
                  <a:t>6</a:t>
                </a:r>
              </a:p>
            </p:txBody>
          </p:sp>
          <p:sp>
            <p:nvSpPr>
              <p:cNvPr id="5136" name="Text Box 137"/>
              <p:cNvSpPr txBox="1">
                <a:spLocks noChangeArrowheads="1"/>
              </p:cNvSpPr>
              <p:nvPr/>
            </p:nvSpPr>
            <p:spPr bwMode="auto">
              <a:xfrm>
                <a:off x="1247" y="1434"/>
                <a:ext cx="3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2400" b="0" dirty="0">
                    <a:latin typeface="휴먼옛체" pitchFamily="2" charset="-127"/>
                    <a:ea typeface="휴먼옛체" pitchFamily="2" charset="-127"/>
                  </a:rPr>
                  <a:t> </a:t>
                </a:r>
                <a:r>
                  <a:rPr lang="ko-KR" altLang="en-US" sz="2400" dirty="0" smtClean="0">
                    <a:latin typeface="새굴림" pitchFamily="18" charset="-127"/>
                    <a:ea typeface="새굴림" pitchFamily="18" charset="-127"/>
                  </a:rPr>
                  <a:t>만성적인 재정 </a:t>
                </a:r>
                <a:r>
                  <a:rPr lang="ko-KR" altLang="en-US" sz="2400" dirty="0">
                    <a:latin typeface="새굴림" pitchFamily="18" charset="-127"/>
                    <a:ea typeface="새굴림" pitchFamily="18" charset="-127"/>
                  </a:rPr>
                  <a:t>부족</a:t>
                </a: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0213" y="549275"/>
            <a:ext cx="8713787" cy="1079500"/>
            <a:chOff x="158" y="391"/>
            <a:chExt cx="5489" cy="680"/>
          </a:xfrm>
        </p:grpSpPr>
        <p:pic>
          <p:nvPicPr>
            <p:cNvPr id="6191" name="Picture 4" descr="na_b61"/>
            <p:cNvPicPr>
              <a:picLocks noChangeAspect="1" noChangeArrowheads="1"/>
            </p:cNvPicPr>
            <p:nvPr/>
          </p:nvPicPr>
          <p:blipFill>
            <a:blip r:embed="rId2" cstate="print">
              <a:lum bright="22000"/>
            </a:blip>
            <a:srcRect/>
            <a:stretch>
              <a:fillRect/>
            </a:stretch>
          </p:blipFill>
          <p:spPr bwMode="auto">
            <a:xfrm>
              <a:off x="158" y="391"/>
              <a:ext cx="5489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09" name="Text Box 5"/>
            <p:cNvSpPr txBox="1">
              <a:spLocks noChangeArrowheads="1"/>
            </p:cNvSpPr>
            <p:nvPr/>
          </p:nvSpPr>
          <p:spPr bwMode="auto">
            <a:xfrm>
              <a:off x="1292" y="527"/>
              <a:ext cx="39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사회복지시설의 </a:t>
              </a:r>
              <a:r>
                <a:rPr lang="ko-KR" altLang="en-US" sz="32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대응 전략</a:t>
              </a:r>
              <a:endParaRPr lang="ko-KR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710" name="Rectangle 6"/>
            <p:cNvSpPr>
              <a:spLocks noChangeArrowheads="1"/>
            </p:cNvSpPr>
            <p:nvPr/>
          </p:nvSpPr>
          <p:spPr bwMode="auto">
            <a:xfrm>
              <a:off x="476" y="436"/>
              <a:ext cx="57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 altLang="ko-KR" sz="4400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67544" y="1674813"/>
            <a:ext cx="8353425" cy="5183187"/>
            <a:chOff x="340" y="1055"/>
            <a:chExt cx="5262" cy="3265"/>
          </a:xfrm>
        </p:grpSpPr>
        <p:pic>
          <p:nvPicPr>
            <p:cNvPr id="6148" name="Picture 8" descr="7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055"/>
              <a:ext cx="5262" cy="3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431" y="1145"/>
              <a:ext cx="5034" cy="453"/>
              <a:chOff x="295" y="1389"/>
              <a:chExt cx="5034" cy="453"/>
            </a:xfrm>
          </p:grpSpPr>
          <p:sp>
            <p:nvSpPr>
              <p:cNvPr id="6185" name="Rectangle 10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4989" cy="40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86" name="Rectangle 11"/>
              <p:cNvSpPr>
                <a:spLocks noChangeArrowheads="1"/>
              </p:cNvSpPr>
              <p:nvPr/>
            </p:nvSpPr>
            <p:spPr bwMode="auto">
              <a:xfrm>
                <a:off x="295" y="1389"/>
                <a:ext cx="4990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2716" name="AutoShape 12"/>
              <p:cNvSpPr>
                <a:spLocks noChangeArrowheads="1"/>
              </p:cNvSpPr>
              <p:nvPr/>
            </p:nvSpPr>
            <p:spPr bwMode="auto">
              <a:xfrm rot="10800000">
                <a:off x="1247" y="1434"/>
                <a:ext cx="3947" cy="282"/>
              </a:xfrm>
              <a:prstGeom prst="bevel">
                <a:avLst>
                  <a:gd name="adj" fmla="val 6616"/>
                </a:avLst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ko-K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6188" name="AutoShape 13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862" cy="282"/>
              </a:xfrm>
              <a:prstGeom prst="bevel">
                <a:avLst>
                  <a:gd name="adj" fmla="val 6616"/>
                </a:avLst>
              </a:prstGeom>
              <a:solidFill>
                <a:srgbClr val="FF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89" name="Text Box 14"/>
              <p:cNvSpPr txBox="1">
                <a:spLocks noChangeArrowheads="1"/>
              </p:cNvSpPr>
              <p:nvPr/>
            </p:nvSpPr>
            <p:spPr bwMode="auto">
              <a:xfrm>
                <a:off x="612" y="1434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>
                    <a:latin typeface="HY헤드라인M" pitchFamily="18" charset="-127"/>
                    <a:ea typeface="HY헤드라인M" pitchFamily="18" charset="-127"/>
                  </a:rPr>
                  <a:t>1</a:t>
                </a:r>
              </a:p>
            </p:txBody>
          </p:sp>
          <p:sp>
            <p:nvSpPr>
              <p:cNvPr id="6190" name="Text Box 15"/>
              <p:cNvSpPr txBox="1">
                <a:spLocks noChangeArrowheads="1"/>
              </p:cNvSpPr>
              <p:nvPr/>
            </p:nvSpPr>
            <p:spPr bwMode="auto">
              <a:xfrm>
                <a:off x="1247" y="1434"/>
                <a:ext cx="3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2400" b="0" dirty="0">
                    <a:latin typeface="휴먼옛체" pitchFamily="2" charset="-127"/>
                    <a:ea typeface="휴먼옛체" pitchFamily="2" charset="-127"/>
                  </a:rPr>
                  <a:t> </a:t>
                </a:r>
                <a:r>
                  <a:rPr lang="ko-KR" altLang="en-US" sz="2400" dirty="0">
                    <a:latin typeface="새굴림" pitchFamily="18" charset="-127"/>
                    <a:ea typeface="새굴림" pitchFamily="18" charset="-127"/>
                  </a:rPr>
                  <a:t>책임성 강화 </a:t>
                </a:r>
                <a:r>
                  <a:rPr lang="en-US" altLang="ko-KR" sz="2400" dirty="0">
                    <a:latin typeface="새굴림" pitchFamily="18" charset="-127"/>
                    <a:ea typeface="새굴림" pitchFamily="18" charset="-127"/>
                  </a:rPr>
                  <a:t>: </a:t>
                </a:r>
                <a:r>
                  <a:rPr lang="ko-KR" altLang="en-US" sz="2400" dirty="0">
                    <a:latin typeface="새굴림" pitchFamily="18" charset="-127"/>
                    <a:ea typeface="새굴림" pitchFamily="18" charset="-127"/>
                  </a:rPr>
                  <a:t>비용 대비 </a:t>
                </a:r>
                <a:r>
                  <a:rPr lang="ko-KR" altLang="en-US" sz="2400" dirty="0" smtClean="0">
                    <a:latin typeface="새굴림" pitchFamily="18" charset="-127"/>
                    <a:ea typeface="새굴림" pitchFamily="18" charset="-127"/>
                  </a:rPr>
                  <a:t>성과</a:t>
                </a:r>
                <a:endParaRPr lang="ko-KR" altLang="en-US" sz="2400" dirty="0">
                  <a:latin typeface="새굴림" pitchFamily="18" charset="-127"/>
                  <a:ea typeface="새굴림" pitchFamily="18" charset="-127"/>
                </a:endParaRPr>
              </a:p>
            </p:txBody>
          </p:sp>
        </p:grpSp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31" y="1616"/>
              <a:ext cx="5034" cy="499"/>
              <a:chOff x="295" y="1361"/>
              <a:chExt cx="5034" cy="499"/>
            </a:xfrm>
          </p:grpSpPr>
          <p:sp>
            <p:nvSpPr>
              <p:cNvPr id="6179" name="Rectangle 17"/>
              <p:cNvSpPr>
                <a:spLocks noChangeArrowheads="1"/>
              </p:cNvSpPr>
              <p:nvPr/>
            </p:nvSpPr>
            <p:spPr bwMode="auto">
              <a:xfrm>
                <a:off x="340" y="1361"/>
                <a:ext cx="4989" cy="499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80" name="Rectangle 18"/>
              <p:cNvSpPr>
                <a:spLocks noChangeArrowheads="1"/>
              </p:cNvSpPr>
              <p:nvPr/>
            </p:nvSpPr>
            <p:spPr bwMode="auto">
              <a:xfrm>
                <a:off x="295" y="1497"/>
                <a:ext cx="4990" cy="31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2723" name="AutoShape 19"/>
              <p:cNvSpPr>
                <a:spLocks noChangeArrowheads="1"/>
              </p:cNvSpPr>
              <p:nvPr/>
            </p:nvSpPr>
            <p:spPr bwMode="auto">
              <a:xfrm rot="10800000">
                <a:off x="1293" y="1406"/>
                <a:ext cx="3947" cy="318"/>
              </a:xfrm>
              <a:prstGeom prst="bevel">
                <a:avLst>
                  <a:gd name="adj" fmla="val 6616"/>
                </a:avLst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ko-K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6182" name="AutoShape 20"/>
              <p:cNvSpPr>
                <a:spLocks noChangeArrowheads="1"/>
              </p:cNvSpPr>
              <p:nvPr/>
            </p:nvSpPr>
            <p:spPr bwMode="auto">
              <a:xfrm>
                <a:off x="340" y="1406"/>
                <a:ext cx="862" cy="318"/>
              </a:xfrm>
              <a:prstGeom prst="bevel">
                <a:avLst>
                  <a:gd name="adj" fmla="val 6616"/>
                </a:avLst>
              </a:prstGeom>
              <a:solidFill>
                <a:srgbClr val="FF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83" name="Text Box 21"/>
              <p:cNvSpPr txBox="1">
                <a:spLocks noChangeArrowheads="1"/>
              </p:cNvSpPr>
              <p:nvPr/>
            </p:nvSpPr>
            <p:spPr bwMode="auto">
              <a:xfrm>
                <a:off x="612" y="1434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>
                    <a:latin typeface="HY헤드라인M" pitchFamily="18" charset="-127"/>
                    <a:ea typeface="HY헤드라인M" pitchFamily="18" charset="-127"/>
                  </a:rPr>
                  <a:t>2</a:t>
                </a:r>
              </a:p>
            </p:txBody>
          </p:sp>
          <p:sp>
            <p:nvSpPr>
              <p:cNvPr id="6184" name="Text Box 22"/>
              <p:cNvSpPr txBox="1">
                <a:spLocks noChangeArrowheads="1"/>
              </p:cNvSpPr>
              <p:nvPr/>
            </p:nvSpPr>
            <p:spPr bwMode="auto">
              <a:xfrm>
                <a:off x="1247" y="1451"/>
                <a:ext cx="381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0" dirty="0">
                    <a:latin typeface="휴먼옛체" pitchFamily="2" charset="-127"/>
                    <a:ea typeface="휴먼옛체" pitchFamily="2" charset="-127"/>
                  </a:rPr>
                  <a:t> </a:t>
                </a:r>
                <a:r>
                  <a:rPr lang="ko-KR" altLang="en-US" sz="2400" dirty="0">
                    <a:latin typeface="새굴림" pitchFamily="18" charset="-127"/>
                    <a:ea typeface="새굴림" pitchFamily="18" charset="-127"/>
                  </a:rPr>
                  <a:t>사회복지기관의 홍보와 정체성 확립</a:t>
                </a:r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431" y="2160"/>
              <a:ext cx="5035" cy="454"/>
              <a:chOff x="295" y="1406"/>
              <a:chExt cx="5035" cy="454"/>
            </a:xfrm>
          </p:grpSpPr>
          <p:sp>
            <p:nvSpPr>
              <p:cNvPr id="6173" name="Rectangle 24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4990" cy="42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74" name="Rectangle 25"/>
              <p:cNvSpPr>
                <a:spLocks noChangeArrowheads="1"/>
              </p:cNvSpPr>
              <p:nvPr/>
            </p:nvSpPr>
            <p:spPr bwMode="auto">
              <a:xfrm>
                <a:off x="295" y="1406"/>
                <a:ext cx="4990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2730" name="AutoShape 26"/>
              <p:cNvSpPr>
                <a:spLocks noChangeArrowheads="1"/>
              </p:cNvSpPr>
              <p:nvPr/>
            </p:nvSpPr>
            <p:spPr bwMode="auto">
              <a:xfrm rot="10800000">
                <a:off x="1247" y="1451"/>
                <a:ext cx="3947" cy="318"/>
              </a:xfrm>
              <a:prstGeom prst="bevel">
                <a:avLst>
                  <a:gd name="adj" fmla="val 10470"/>
                </a:avLst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ko-K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6176" name="AutoShape 27"/>
              <p:cNvSpPr>
                <a:spLocks noChangeArrowheads="1"/>
              </p:cNvSpPr>
              <p:nvPr/>
            </p:nvSpPr>
            <p:spPr bwMode="auto">
              <a:xfrm>
                <a:off x="340" y="1451"/>
                <a:ext cx="862" cy="318"/>
              </a:xfrm>
              <a:prstGeom prst="bevel">
                <a:avLst>
                  <a:gd name="adj" fmla="val 6616"/>
                </a:avLst>
              </a:prstGeom>
              <a:solidFill>
                <a:srgbClr val="FF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77" name="Text Box 28"/>
              <p:cNvSpPr txBox="1">
                <a:spLocks noChangeArrowheads="1"/>
              </p:cNvSpPr>
              <p:nvPr/>
            </p:nvSpPr>
            <p:spPr bwMode="auto">
              <a:xfrm>
                <a:off x="612" y="1451"/>
                <a:ext cx="40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dirty="0">
                    <a:latin typeface="HY헤드라인M" pitchFamily="18" charset="-127"/>
                    <a:ea typeface="HY헤드라인M" pitchFamily="18" charset="-127"/>
                  </a:rPr>
                  <a:t>3</a:t>
                </a:r>
              </a:p>
            </p:txBody>
          </p:sp>
          <p:sp>
            <p:nvSpPr>
              <p:cNvPr id="6178" name="Text Box 29"/>
              <p:cNvSpPr txBox="1">
                <a:spLocks noChangeArrowheads="1"/>
              </p:cNvSpPr>
              <p:nvPr/>
            </p:nvSpPr>
            <p:spPr bwMode="auto">
              <a:xfrm>
                <a:off x="1247" y="1497"/>
                <a:ext cx="3810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ko-KR" sz="2400" b="0" dirty="0">
                    <a:latin typeface="휴먼옛체" pitchFamily="2" charset="-127"/>
                    <a:ea typeface="휴먼옛체" pitchFamily="2" charset="-127"/>
                  </a:rPr>
                  <a:t> </a:t>
                </a:r>
                <a:r>
                  <a:rPr lang="ko-KR" altLang="en-US" sz="2400" dirty="0">
                    <a:latin typeface="새굴림" pitchFamily="18" charset="-127"/>
                    <a:ea typeface="새굴림" pitchFamily="18" charset="-127"/>
                  </a:rPr>
                  <a:t>지역사회 네트워크 형성</a:t>
                </a: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431" y="2642"/>
              <a:ext cx="5034" cy="453"/>
              <a:chOff x="295" y="1389"/>
              <a:chExt cx="5034" cy="453"/>
            </a:xfrm>
          </p:grpSpPr>
          <p:sp>
            <p:nvSpPr>
              <p:cNvPr id="6167" name="Rectangle 31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4989" cy="40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68" name="Rectangle 32"/>
              <p:cNvSpPr>
                <a:spLocks noChangeArrowheads="1"/>
              </p:cNvSpPr>
              <p:nvPr/>
            </p:nvSpPr>
            <p:spPr bwMode="auto">
              <a:xfrm>
                <a:off x="295" y="1389"/>
                <a:ext cx="4990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2737" name="AutoShape 33"/>
              <p:cNvSpPr>
                <a:spLocks noChangeArrowheads="1"/>
              </p:cNvSpPr>
              <p:nvPr/>
            </p:nvSpPr>
            <p:spPr bwMode="auto">
              <a:xfrm rot="10800000">
                <a:off x="1247" y="1434"/>
                <a:ext cx="3947" cy="282"/>
              </a:xfrm>
              <a:prstGeom prst="bevel">
                <a:avLst>
                  <a:gd name="adj" fmla="val 6616"/>
                </a:avLst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ko-K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6170" name="AutoShape 34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862" cy="282"/>
              </a:xfrm>
              <a:prstGeom prst="bevel">
                <a:avLst>
                  <a:gd name="adj" fmla="val 6616"/>
                </a:avLst>
              </a:prstGeom>
              <a:solidFill>
                <a:srgbClr val="FF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71" name="Text Box 35"/>
              <p:cNvSpPr txBox="1">
                <a:spLocks noChangeArrowheads="1"/>
              </p:cNvSpPr>
              <p:nvPr/>
            </p:nvSpPr>
            <p:spPr bwMode="auto">
              <a:xfrm>
                <a:off x="612" y="1434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>
                    <a:latin typeface="HY헤드라인M" pitchFamily="18" charset="-127"/>
                    <a:ea typeface="HY헤드라인M" pitchFamily="18" charset="-127"/>
                  </a:rPr>
                  <a:t>4</a:t>
                </a:r>
              </a:p>
            </p:txBody>
          </p:sp>
          <p:sp>
            <p:nvSpPr>
              <p:cNvPr id="6172" name="Text Box 36"/>
              <p:cNvSpPr txBox="1">
                <a:spLocks noChangeArrowheads="1"/>
              </p:cNvSpPr>
              <p:nvPr/>
            </p:nvSpPr>
            <p:spPr bwMode="auto">
              <a:xfrm>
                <a:off x="1247" y="1434"/>
                <a:ext cx="3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2400" b="0">
                    <a:latin typeface="휴먼옛체" pitchFamily="2" charset="-127"/>
                    <a:ea typeface="휴먼옛체" pitchFamily="2" charset="-127"/>
                  </a:rPr>
                  <a:t> </a:t>
                </a:r>
                <a:r>
                  <a:rPr lang="ko-KR" altLang="en-US" sz="2400">
                    <a:latin typeface="새굴림" pitchFamily="18" charset="-127"/>
                    <a:ea typeface="새굴림" pitchFamily="18" charset="-127"/>
                  </a:rPr>
                  <a:t>새로운 사회문제에 대한 적극적인 대처</a:t>
                </a:r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431" y="3141"/>
              <a:ext cx="5034" cy="453"/>
              <a:chOff x="295" y="1389"/>
              <a:chExt cx="5034" cy="453"/>
            </a:xfrm>
          </p:grpSpPr>
          <p:sp>
            <p:nvSpPr>
              <p:cNvPr id="6161" name="Rectangle 38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4989" cy="40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62" name="Rectangle 39"/>
              <p:cNvSpPr>
                <a:spLocks noChangeArrowheads="1"/>
              </p:cNvSpPr>
              <p:nvPr/>
            </p:nvSpPr>
            <p:spPr bwMode="auto">
              <a:xfrm>
                <a:off x="295" y="1389"/>
                <a:ext cx="4990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2744" name="AutoShape 40"/>
              <p:cNvSpPr>
                <a:spLocks noChangeArrowheads="1"/>
              </p:cNvSpPr>
              <p:nvPr/>
            </p:nvSpPr>
            <p:spPr bwMode="auto">
              <a:xfrm rot="10800000">
                <a:off x="1247" y="1434"/>
                <a:ext cx="3947" cy="282"/>
              </a:xfrm>
              <a:prstGeom prst="bevel">
                <a:avLst>
                  <a:gd name="adj" fmla="val 6616"/>
                </a:avLst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ko-K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6164" name="AutoShape 41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862" cy="282"/>
              </a:xfrm>
              <a:prstGeom prst="bevel">
                <a:avLst>
                  <a:gd name="adj" fmla="val 6616"/>
                </a:avLst>
              </a:prstGeom>
              <a:solidFill>
                <a:srgbClr val="FF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65" name="Text Box 42"/>
              <p:cNvSpPr txBox="1">
                <a:spLocks noChangeArrowheads="1"/>
              </p:cNvSpPr>
              <p:nvPr/>
            </p:nvSpPr>
            <p:spPr bwMode="auto">
              <a:xfrm>
                <a:off x="612" y="1434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>
                    <a:latin typeface="HY헤드라인M" pitchFamily="18" charset="-127"/>
                    <a:ea typeface="HY헤드라인M" pitchFamily="18" charset="-127"/>
                  </a:rPr>
                  <a:t>5</a:t>
                </a:r>
              </a:p>
            </p:txBody>
          </p:sp>
          <p:sp>
            <p:nvSpPr>
              <p:cNvPr id="6166" name="Text Box 43"/>
              <p:cNvSpPr txBox="1">
                <a:spLocks noChangeArrowheads="1"/>
              </p:cNvSpPr>
              <p:nvPr/>
            </p:nvSpPr>
            <p:spPr bwMode="auto">
              <a:xfrm>
                <a:off x="1247" y="1434"/>
                <a:ext cx="3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2400" b="0">
                    <a:latin typeface="휴먼옛체" pitchFamily="2" charset="-127"/>
                    <a:ea typeface="휴먼옛체" pitchFamily="2" charset="-127"/>
                  </a:rPr>
                  <a:t> </a:t>
                </a:r>
                <a:r>
                  <a:rPr lang="ko-KR" altLang="en-US" sz="2400">
                    <a:latin typeface="새굴림" pitchFamily="18" charset="-127"/>
                    <a:ea typeface="새굴림" pitchFamily="18" charset="-127"/>
                  </a:rPr>
                  <a:t>인력의 전문성 강화</a:t>
                </a:r>
              </a:p>
            </p:txBody>
          </p:sp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431" y="3640"/>
              <a:ext cx="5034" cy="453"/>
              <a:chOff x="295" y="1389"/>
              <a:chExt cx="5034" cy="453"/>
            </a:xfrm>
          </p:grpSpPr>
          <p:sp>
            <p:nvSpPr>
              <p:cNvPr id="6155" name="Rectangle 45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4989" cy="408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56" name="Rectangle 46"/>
              <p:cNvSpPr>
                <a:spLocks noChangeArrowheads="1"/>
              </p:cNvSpPr>
              <p:nvPr/>
            </p:nvSpPr>
            <p:spPr bwMode="auto">
              <a:xfrm>
                <a:off x="295" y="1389"/>
                <a:ext cx="4990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2751" name="AutoShape 47"/>
              <p:cNvSpPr>
                <a:spLocks noChangeArrowheads="1"/>
              </p:cNvSpPr>
              <p:nvPr/>
            </p:nvSpPr>
            <p:spPr bwMode="auto">
              <a:xfrm rot="10800000">
                <a:off x="1247" y="1434"/>
                <a:ext cx="3947" cy="282"/>
              </a:xfrm>
              <a:prstGeom prst="bevel">
                <a:avLst>
                  <a:gd name="adj" fmla="val 6616"/>
                </a:avLst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ko-KR" altLang="ko-KR" sz="2400">
                  <a:effectLst>
                    <a:outerShdw blurRad="38100" dist="38100" dir="2700000" algn="tl">
                      <a:srgbClr val="FFFFFF"/>
                    </a:outerShdw>
                  </a:effectLst>
                  <a:latin typeface="휴먼옛체" pitchFamily="18" charset="-127"/>
                  <a:ea typeface="휴먼옛체" pitchFamily="18" charset="-127"/>
                </a:endParaRPr>
              </a:p>
            </p:txBody>
          </p:sp>
          <p:sp>
            <p:nvSpPr>
              <p:cNvPr id="6158" name="AutoShape 48"/>
              <p:cNvSpPr>
                <a:spLocks noChangeArrowheads="1"/>
              </p:cNvSpPr>
              <p:nvPr/>
            </p:nvSpPr>
            <p:spPr bwMode="auto">
              <a:xfrm>
                <a:off x="340" y="1434"/>
                <a:ext cx="862" cy="282"/>
              </a:xfrm>
              <a:prstGeom prst="bevel">
                <a:avLst>
                  <a:gd name="adj" fmla="val 6616"/>
                </a:avLst>
              </a:prstGeom>
              <a:solidFill>
                <a:srgbClr val="FFFF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159" name="Text Box 49"/>
              <p:cNvSpPr txBox="1">
                <a:spLocks noChangeArrowheads="1"/>
              </p:cNvSpPr>
              <p:nvPr/>
            </p:nvSpPr>
            <p:spPr bwMode="auto">
              <a:xfrm>
                <a:off x="612" y="1434"/>
                <a:ext cx="4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>
                    <a:latin typeface="HY헤드라인M" pitchFamily="18" charset="-127"/>
                    <a:ea typeface="HY헤드라인M" pitchFamily="18" charset="-127"/>
                  </a:rPr>
                  <a:t>6</a:t>
                </a:r>
              </a:p>
            </p:txBody>
          </p:sp>
          <p:sp>
            <p:nvSpPr>
              <p:cNvPr id="6160" name="Text Box 50"/>
              <p:cNvSpPr txBox="1">
                <a:spLocks noChangeArrowheads="1"/>
              </p:cNvSpPr>
              <p:nvPr/>
            </p:nvSpPr>
            <p:spPr bwMode="auto">
              <a:xfrm>
                <a:off x="1247" y="1434"/>
                <a:ext cx="3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ko-KR" sz="2400">
                    <a:latin typeface="새굴림" pitchFamily="18" charset="-127"/>
                    <a:ea typeface="새굴림" pitchFamily="18" charset="-127"/>
                  </a:rPr>
                  <a:t> </a:t>
                </a:r>
                <a:r>
                  <a:rPr lang="ko-KR" altLang="en-US" sz="2400">
                    <a:latin typeface="새굴림" pitchFamily="18" charset="-127"/>
                    <a:ea typeface="새굴림" pitchFamily="18" charset="-127"/>
                  </a:rPr>
                  <a:t>예산의 충분한 확보 및 민간자원 활용</a:t>
                </a: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0213" y="549275"/>
            <a:ext cx="8713787" cy="1079500"/>
            <a:chOff x="158" y="391"/>
            <a:chExt cx="5489" cy="680"/>
          </a:xfrm>
        </p:grpSpPr>
        <p:pic>
          <p:nvPicPr>
            <p:cNvPr id="79876" name="Picture 4" descr="na_b61"/>
            <p:cNvPicPr>
              <a:picLocks noChangeAspect="1" noChangeArrowheads="1"/>
            </p:cNvPicPr>
            <p:nvPr/>
          </p:nvPicPr>
          <p:blipFill>
            <a:blip r:embed="rId2" cstate="print">
              <a:lum bright="22000"/>
            </a:blip>
            <a:srcRect/>
            <a:stretch>
              <a:fillRect/>
            </a:stretch>
          </p:blipFill>
          <p:spPr bwMode="auto">
            <a:xfrm>
              <a:off x="158" y="391"/>
              <a:ext cx="5489" cy="680"/>
            </a:xfrm>
            <a:prstGeom prst="rect">
              <a:avLst/>
            </a:prstGeom>
            <a:noFill/>
          </p:spPr>
        </p:pic>
        <p:sp>
          <p:nvSpPr>
            <p:cNvPr id="79877" name="Text Box 5"/>
            <p:cNvSpPr txBox="1">
              <a:spLocks noChangeArrowheads="1"/>
            </p:cNvSpPr>
            <p:nvPr/>
          </p:nvSpPr>
          <p:spPr bwMode="auto">
            <a:xfrm>
              <a:off x="1292" y="527"/>
              <a:ext cx="39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사회복지관 ‘위기’의 실체</a:t>
              </a:r>
            </a:p>
          </p:txBody>
        </p:sp>
        <p:sp>
          <p:nvSpPr>
            <p:cNvPr id="79878" name="Rectangle 6"/>
            <p:cNvSpPr>
              <a:spLocks noChangeArrowheads="1"/>
            </p:cNvSpPr>
            <p:nvPr/>
          </p:nvSpPr>
          <p:spPr bwMode="auto">
            <a:xfrm>
              <a:off x="476" y="436"/>
              <a:ext cx="57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altLang="ko-KR" sz="4400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179388" y="1700212"/>
            <a:ext cx="8748712" cy="4753123"/>
            <a:chOff x="158" y="1253"/>
            <a:chExt cx="5511" cy="2404"/>
          </a:xfrm>
        </p:grpSpPr>
        <p:sp>
          <p:nvSpPr>
            <p:cNvPr id="79896" name="AutoShape 24"/>
            <p:cNvSpPr>
              <a:spLocks noChangeArrowheads="1"/>
            </p:cNvSpPr>
            <p:nvPr/>
          </p:nvSpPr>
          <p:spPr bwMode="auto">
            <a:xfrm>
              <a:off x="158" y="1253"/>
              <a:ext cx="5511" cy="2404"/>
            </a:xfrm>
            <a:prstGeom prst="roundRect">
              <a:avLst>
                <a:gd name="adj" fmla="val 4102"/>
              </a:avLst>
            </a:prstGeom>
            <a:solidFill>
              <a:srgbClr val="C0C0C0">
                <a:alpha val="64999"/>
              </a:srgbClr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79899" name="Picture 27" descr="바a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1797"/>
              <a:ext cx="5350" cy="479"/>
            </a:xfrm>
            <a:prstGeom prst="rect">
              <a:avLst/>
            </a:prstGeom>
            <a:noFill/>
          </p:spPr>
        </p:pic>
        <p:sp>
          <p:nvSpPr>
            <p:cNvPr id="79900" name="Text Box 28"/>
            <p:cNvSpPr txBox="1">
              <a:spLocks noChangeArrowheads="1"/>
            </p:cNvSpPr>
            <p:nvPr/>
          </p:nvSpPr>
          <p:spPr bwMode="auto">
            <a:xfrm>
              <a:off x="340" y="1884"/>
              <a:ext cx="5125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bg1"/>
              </a:outerShdw>
            </a:effectLst>
          </p:spPr>
          <p:txBody>
            <a:bodyPr lIns="91430" tIns="45716" rIns="91430" bIns="45716">
              <a:spAutoFit/>
            </a:bodyPr>
            <a:lstStyle/>
            <a:p>
              <a:r>
                <a:rPr lang="en-US" altLang="ko-KR" sz="2000" dirty="0">
                  <a:solidFill>
                    <a:srgbClr val="1E4246"/>
                  </a:solidFill>
                  <a:latin typeface="새굴림" pitchFamily="18" charset="-127"/>
                  <a:ea typeface="새굴림" pitchFamily="18" charset="-127"/>
                </a:rPr>
                <a:t>  2 . </a:t>
              </a:r>
              <a:r>
                <a:rPr lang="ko-KR" altLang="en-US" sz="2000" dirty="0">
                  <a:solidFill>
                    <a:srgbClr val="1E4246"/>
                  </a:solidFill>
                  <a:latin typeface="새굴림" pitchFamily="18" charset="-127"/>
                  <a:ea typeface="새굴림" pitchFamily="18" charset="-127"/>
                </a:rPr>
                <a:t>지역사회보호사업 </a:t>
              </a:r>
              <a:r>
                <a:rPr lang="en-US" altLang="ko-KR" sz="2000" dirty="0">
                  <a:solidFill>
                    <a:srgbClr val="1E4246"/>
                  </a:solidFill>
                  <a:latin typeface="새굴림" pitchFamily="18" charset="-127"/>
                  <a:ea typeface="새굴림" pitchFamily="18" charset="-127"/>
                </a:rPr>
                <a:t>VS </a:t>
              </a:r>
              <a:r>
                <a:rPr lang="ko-KR" altLang="en-US" sz="2000" dirty="0" smtClean="0">
                  <a:solidFill>
                    <a:srgbClr val="1E4246"/>
                  </a:solidFill>
                  <a:latin typeface="새굴림" pitchFamily="18" charset="-127"/>
                  <a:ea typeface="새굴림" pitchFamily="18" charset="-127"/>
                </a:rPr>
                <a:t>사회서비스 바우처</a:t>
              </a:r>
              <a:endParaRPr lang="ko-KR" altLang="en-US" sz="2000" dirty="0">
                <a:solidFill>
                  <a:srgbClr val="1E4246"/>
                </a:solidFill>
                <a:latin typeface="새굴림" pitchFamily="18" charset="-127"/>
                <a:ea typeface="새굴림" pitchFamily="18" charset="-127"/>
              </a:endParaRPr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277" y="2251"/>
              <a:ext cx="5350" cy="479"/>
              <a:chOff x="567" y="2160"/>
              <a:chExt cx="4096" cy="479"/>
            </a:xfrm>
          </p:grpSpPr>
          <p:pic>
            <p:nvPicPr>
              <p:cNvPr id="79902" name="Picture 30" descr="바a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7" y="2160"/>
                <a:ext cx="4096" cy="479"/>
              </a:xfrm>
              <a:prstGeom prst="rect">
                <a:avLst/>
              </a:prstGeom>
              <a:noFill/>
            </p:spPr>
          </p:pic>
          <p:sp>
            <p:nvSpPr>
              <p:cNvPr id="79903" name="Text Box 31"/>
              <p:cNvSpPr txBox="1">
                <a:spLocks noChangeArrowheads="1"/>
              </p:cNvSpPr>
              <p:nvPr/>
            </p:nvSpPr>
            <p:spPr bwMode="auto">
              <a:xfrm>
                <a:off x="703" y="2251"/>
                <a:ext cx="39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lIns="91430" tIns="45716" rIns="91430" bIns="45716">
                <a:spAutoFit/>
              </a:bodyPr>
              <a:lstStyle/>
              <a:p>
                <a:r>
                  <a:rPr lang="en-US" altLang="ko-KR" sz="2000">
                    <a:solidFill>
                      <a:srgbClr val="663300"/>
                    </a:solidFill>
                    <a:latin typeface="새굴림" pitchFamily="18" charset="-127"/>
                    <a:ea typeface="새굴림" pitchFamily="18" charset="-127"/>
                  </a:rPr>
                  <a:t>3 . </a:t>
                </a:r>
                <a:r>
                  <a:rPr lang="ko-KR" altLang="en-US" sz="2000">
                    <a:solidFill>
                      <a:srgbClr val="663300"/>
                    </a:solidFill>
                    <a:latin typeface="새굴림" pitchFamily="18" charset="-127"/>
                    <a:ea typeface="새굴림" pitchFamily="18" charset="-127"/>
                  </a:rPr>
                  <a:t>교육문화사업 </a:t>
                </a:r>
                <a:r>
                  <a:rPr lang="en-US" altLang="ko-KR" sz="2000">
                    <a:solidFill>
                      <a:srgbClr val="663300"/>
                    </a:solidFill>
                    <a:latin typeface="새굴림" pitchFamily="18" charset="-127"/>
                    <a:ea typeface="새굴림" pitchFamily="18" charset="-127"/>
                  </a:rPr>
                  <a:t>VS </a:t>
                </a:r>
                <a:r>
                  <a:rPr lang="ko-KR" altLang="en-US" sz="2000">
                    <a:solidFill>
                      <a:srgbClr val="663300"/>
                    </a:solidFill>
                    <a:latin typeface="새굴림" pitchFamily="18" charset="-127"/>
                    <a:ea typeface="새굴림" pitchFamily="18" charset="-127"/>
                  </a:rPr>
                  <a:t>사회교육센터</a:t>
                </a:r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277" y="1343"/>
              <a:ext cx="5350" cy="479"/>
              <a:chOff x="578" y="1244"/>
              <a:chExt cx="4096" cy="479"/>
            </a:xfrm>
          </p:grpSpPr>
          <p:pic>
            <p:nvPicPr>
              <p:cNvPr id="79905" name="Picture 33" descr="바a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8" y="1244"/>
                <a:ext cx="4096" cy="479"/>
              </a:xfrm>
              <a:prstGeom prst="rect">
                <a:avLst/>
              </a:prstGeom>
              <a:noFill/>
            </p:spPr>
          </p:pic>
          <p:sp>
            <p:nvSpPr>
              <p:cNvPr id="79906" name="Text Box 34"/>
              <p:cNvSpPr txBox="1">
                <a:spLocks noChangeArrowheads="1"/>
              </p:cNvSpPr>
              <p:nvPr/>
            </p:nvSpPr>
            <p:spPr bwMode="auto">
              <a:xfrm>
                <a:off x="703" y="1344"/>
                <a:ext cx="304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lIns="91430" tIns="45716" rIns="91430" bIns="45716">
                <a:spAutoFit/>
              </a:bodyPr>
              <a:lstStyle/>
              <a:p>
                <a:r>
                  <a:rPr lang="en-US" altLang="ko-KR" sz="2000">
                    <a:solidFill>
                      <a:srgbClr val="093D1D"/>
                    </a:solidFill>
                    <a:latin typeface="새굴림" pitchFamily="18" charset="-127"/>
                    <a:ea typeface="새굴림" pitchFamily="18" charset="-127"/>
                  </a:rPr>
                  <a:t>1.  </a:t>
                </a:r>
                <a:r>
                  <a:rPr lang="ko-KR" altLang="en-US" sz="2000">
                    <a:solidFill>
                      <a:srgbClr val="093D1D"/>
                    </a:solidFill>
                    <a:latin typeface="새굴림" pitchFamily="18" charset="-127"/>
                    <a:ea typeface="새굴림" pitchFamily="18" charset="-127"/>
                  </a:rPr>
                  <a:t>가족복지사업 </a:t>
                </a:r>
                <a:r>
                  <a:rPr lang="en-US" altLang="ko-KR" sz="2000">
                    <a:solidFill>
                      <a:srgbClr val="093D1D"/>
                    </a:solidFill>
                    <a:latin typeface="새굴림" pitchFamily="18" charset="-127"/>
                    <a:ea typeface="새굴림" pitchFamily="18" charset="-127"/>
                  </a:rPr>
                  <a:t>VS </a:t>
                </a:r>
                <a:r>
                  <a:rPr lang="ko-KR" altLang="en-US" sz="2000">
                    <a:solidFill>
                      <a:srgbClr val="093D1D"/>
                    </a:solidFill>
                    <a:latin typeface="새굴림" pitchFamily="18" charset="-127"/>
                    <a:ea typeface="새굴림" pitchFamily="18" charset="-127"/>
                  </a:rPr>
                  <a:t>건강가정지원센터</a:t>
                </a:r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77" y="2704"/>
              <a:ext cx="5350" cy="479"/>
              <a:chOff x="578" y="1244"/>
              <a:chExt cx="4096" cy="479"/>
            </a:xfrm>
          </p:grpSpPr>
          <p:pic>
            <p:nvPicPr>
              <p:cNvPr id="79908" name="Picture 36" descr="바a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8" y="1244"/>
                <a:ext cx="4096" cy="479"/>
              </a:xfrm>
              <a:prstGeom prst="rect">
                <a:avLst/>
              </a:prstGeom>
              <a:noFill/>
            </p:spPr>
          </p:pic>
          <p:sp>
            <p:nvSpPr>
              <p:cNvPr id="79909" name="Text Box 37"/>
              <p:cNvSpPr txBox="1">
                <a:spLocks noChangeArrowheads="1"/>
              </p:cNvSpPr>
              <p:nvPr/>
            </p:nvSpPr>
            <p:spPr bwMode="auto">
              <a:xfrm>
                <a:off x="703" y="1344"/>
                <a:ext cx="304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lIns="91430" tIns="45716" rIns="91430" bIns="45716">
                <a:spAutoFit/>
              </a:bodyPr>
              <a:lstStyle/>
              <a:p>
                <a:r>
                  <a:rPr lang="en-US" altLang="ko-KR" sz="2000">
                    <a:solidFill>
                      <a:srgbClr val="093D1D"/>
                    </a:solidFill>
                    <a:latin typeface="새굴림" pitchFamily="18" charset="-127"/>
                    <a:ea typeface="새굴림" pitchFamily="18" charset="-127"/>
                  </a:rPr>
                  <a:t>4 . </a:t>
                </a:r>
                <a:r>
                  <a:rPr lang="ko-KR" altLang="en-US" sz="2000">
                    <a:solidFill>
                      <a:srgbClr val="093D1D"/>
                    </a:solidFill>
                    <a:latin typeface="새굴림" pitchFamily="18" charset="-127"/>
                    <a:ea typeface="새굴림" pitchFamily="18" charset="-127"/>
                  </a:rPr>
                  <a:t>자활사업  </a:t>
                </a:r>
                <a:r>
                  <a:rPr lang="en-US" altLang="ko-KR" sz="2000">
                    <a:solidFill>
                      <a:srgbClr val="093D1D"/>
                    </a:solidFill>
                    <a:latin typeface="새굴림" pitchFamily="18" charset="-127"/>
                    <a:ea typeface="새굴림" pitchFamily="18" charset="-127"/>
                  </a:rPr>
                  <a:t>VS </a:t>
                </a:r>
                <a:r>
                  <a:rPr lang="ko-KR" altLang="en-US" sz="2000">
                    <a:solidFill>
                      <a:srgbClr val="093D1D"/>
                    </a:solidFill>
                    <a:latin typeface="새굴림" pitchFamily="18" charset="-127"/>
                    <a:ea typeface="새굴림" pitchFamily="18" charset="-127"/>
                  </a:rPr>
                  <a:t>일자리창출사업</a:t>
                </a:r>
              </a:p>
            </p:txBody>
          </p:sp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277" y="3158"/>
              <a:ext cx="5350" cy="479"/>
              <a:chOff x="578" y="1710"/>
              <a:chExt cx="4096" cy="479"/>
            </a:xfrm>
          </p:grpSpPr>
          <p:pic>
            <p:nvPicPr>
              <p:cNvPr id="79911" name="Picture 39" descr="바a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8" y="1710"/>
                <a:ext cx="4096" cy="479"/>
              </a:xfrm>
              <a:prstGeom prst="rect">
                <a:avLst/>
              </a:prstGeom>
              <a:noFill/>
            </p:spPr>
          </p:pic>
          <p:sp>
            <p:nvSpPr>
              <p:cNvPr id="79912" name="Text Box 40"/>
              <p:cNvSpPr txBox="1">
                <a:spLocks noChangeArrowheads="1"/>
              </p:cNvSpPr>
              <p:nvPr/>
            </p:nvSpPr>
            <p:spPr bwMode="auto">
              <a:xfrm>
                <a:off x="703" y="1797"/>
                <a:ext cx="3182" cy="2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chemeClr val="bg1"/>
                </a:outerShdw>
              </a:effectLst>
            </p:spPr>
            <p:txBody>
              <a:bodyPr lIns="91430" tIns="45716" rIns="91430" bIns="45716">
                <a:spAutoFit/>
              </a:bodyPr>
              <a:lstStyle/>
              <a:p>
                <a:r>
                  <a:rPr lang="en-US" altLang="ko-KR" sz="2000" dirty="0">
                    <a:solidFill>
                      <a:srgbClr val="1E4246"/>
                    </a:solidFill>
                    <a:latin typeface="새굴림" pitchFamily="18" charset="-127"/>
                    <a:ea typeface="새굴림" pitchFamily="18" charset="-127"/>
                  </a:rPr>
                  <a:t>5 . </a:t>
                </a:r>
                <a:r>
                  <a:rPr lang="ko-KR" altLang="en-US" sz="2000" dirty="0">
                    <a:solidFill>
                      <a:srgbClr val="1E4246"/>
                    </a:solidFill>
                    <a:latin typeface="새굴림" pitchFamily="18" charset="-127"/>
                    <a:ea typeface="새굴림" pitchFamily="18" charset="-127"/>
                  </a:rPr>
                  <a:t>지역사회조직사업 </a:t>
                </a:r>
                <a:r>
                  <a:rPr lang="en-US" altLang="ko-KR" sz="2000" dirty="0">
                    <a:solidFill>
                      <a:srgbClr val="1E4246"/>
                    </a:solidFill>
                    <a:latin typeface="새굴림" pitchFamily="18" charset="-127"/>
                    <a:ea typeface="새굴림" pitchFamily="18" charset="-127"/>
                  </a:rPr>
                  <a:t>VS </a:t>
                </a:r>
                <a:r>
                  <a:rPr lang="en-US" altLang="ko-KR" sz="2000" dirty="0" smtClean="0">
                    <a:solidFill>
                      <a:srgbClr val="1E4246"/>
                    </a:solidFill>
                    <a:latin typeface="새굴림" pitchFamily="18" charset="-127"/>
                    <a:ea typeface="새굴림" pitchFamily="18" charset="-127"/>
                  </a:rPr>
                  <a:t>‘NGO’</a:t>
                </a:r>
                <a:endParaRPr lang="en-US" altLang="ko-KR" sz="2000" dirty="0">
                  <a:solidFill>
                    <a:srgbClr val="1E4246"/>
                  </a:solidFill>
                  <a:latin typeface="새굴림" pitchFamily="18" charset="-127"/>
                  <a:ea typeface="새굴림" pitchFamily="18" charset="-127"/>
                </a:endParaRP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8458200" y="6491288"/>
            <a:ext cx="749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ko-KR" sz="1400">
                <a:latin typeface="Arial" pitchFamily="34" charset="0"/>
                <a:ea typeface="HY헤드라인M" pitchFamily="18" charset="-127"/>
              </a:rPr>
              <a:t>- 14 -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0213" y="404813"/>
            <a:ext cx="8713787" cy="1079500"/>
            <a:chOff x="158" y="391"/>
            <a:chExt cx="5489" cy="680"/>
          </a:xfrm>
        </p:grpSpPr>
        <p:pic>
          <p:nvPicPr>
            <p:cNvPr id="99332" name="Picture 4" descr="na_b61"/>
            <p:cNvPicPr>
              <a:picLocks noChangeAspect="1" noChangeArrowheads="1"/>
            </p:cNvPicPr>
            <p:nvPr/>
          </p:nvPicPr>
          <p:blipFill>
            <a:blip r:embed="rId2" cstate="print">
              <a:lum bright="22000"/>
            </a:blip>
            <a:srcRect/>
            <a:stretch>
              <a:fillRect/>
            </a:stretch>
          </p:blipFill>
          <p:spPr bwMode="auto">
            <a:xfrm>
              <a:off x="158" y="391"/>
              <a:ext cx="5489" cy="680"/>
            </a:xfrm>
            <a:prstGeom prst="rect">
              <a:avLst/>
            </a:prstGeom>
            <a:noFill/>
          </p:spPr>
        </p:pic>
        <p:sp>
          <p:nvSpPr>
            <p:cNvPr id="99333" name="Text Box 5"/>
            <p:cNvSpPr txBox="1">
              <a:spLocks noChangeArrowheads="1"/>
            </p:cNvSpPr>
            <p:nvPr/>
          </p:nvSpPr>
          <p:spPr bwMode="auto">
            <a:xfrm>
              <a:off x="1292" y="527"/>
              <a:ext cx="39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ko-KR" altLang="en-US" sz="32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사회복지관의 생존 전략</a:t>
              </a:r>
            </a:p>
          </p:txBody>
        </p:sp>
        <p:sp>
          <p:nvSpPr>
            <p:cNvPr id="99334" name="Rectangle 6"/>
            <p:cNvSpPr>
              <a:spLocks noChangeArrowheads="1"/>
            </p:cNvSpPr>
            <p:nvPr/>
          </p:nvSpPr>
          <p:spPr bwMode="auto">
            <a:xfrm>
              <a:off x="476" y="436"/>
              <a:ext cx="575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altLang="ko-KR" sz="4400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1692275" y="1557338"/>
            <a:ext cx="6624638" cy="4537075"/>
            <a:chOff x="2971" y="1253"/>
            <a:chExt cx="2494" cy="2858"/>
          </a:xfrm>
        </p:grpSpPr>
        <p:sp>
          <p:nvSpPr>
            <p:cNvPr id="99384" name="Rectangle 56"/>
            <p:cNvSpPr>
              <a:spLocks noChangeArrowheads="1"/>
            </p:cNvSpPr>
            <p:nvPr/>
          </p:nvSpPr>
          <p:spPr bwMode="auto">
            <a:xfrm>
              <a:off x="2971" y="1253"/>
              <a:ext cx="2494" cy="49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85" name="Rectangle 57"/>
            <p:cNvSpPr>
              <a:spLocks noChangeArrowheads="1"/>
            </p:cNvSpPr>
            <p:nvPr/>
          </p:nvSpPr>
          <p:spPr bwMode="auto">
            <a:xfrm>
              <a:off x="2971" y="1842"/>
              <a:ext cx="2494" cy="49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86" name="Rectangle 58"/>
            <p:cNvSpPr>
              <a:spLocks noChangeArrowheads="1"/>
            </p:cNvSpPr>
            <p:nvPr/>
          </p:nvSpPr>
          <p:spPr bwMode="auto">
            <a:xfrm>
              <a:off x="2971" y="2432"/>
              <a:ext cx="2494" cy="49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87" name="Rectangle 59"/>
            <p:cNvSpPr>
              <a:spLocks noChangeArrowheads="1"/>
            </p:cNvSpPr>
            <p:nvPr/>
          </p:nvSpPr>
          <p:spPr bwMode="auto">
            <a:xfrm>
              <a:off x="2971" y="3022"/>
              <a:ext cx="2494" cy="49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99388" name="Rectangle 60"/>
            <p:cNvSpPr>
              <a:spLocks noChangeArrowheads="1"/>
            </p:cNvSpPr>
            <p:nvPr/>
          </p:nvSpPr>
          <p:spPr bwMode="auto">
            <a:xfrm>
              <a:off x="2971" y="3612"/>
              <a:ext cx="2494" cy="499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4" name="Group 65"/>
          <p:cNvGrpSpPr>
            <a:grpSpLocks/>
          </p:cNvGrpSpPr>
          <p:nvPr/>
        </p:nvGrpSpPr>
        <p:grpSpPr bwMode="auto">
          <a:xfrm>
            <a:off x="1042988" y="1628775"/>
            <a:ext cx="1727200" cy="784225"/>
            <a:chOff x="204" y="1048"/>
            <a:chExt cx="1088" cy="494"/>
          </a:xfrm>
        </p:grpSpPr>
        <p:pic>
          <p:nvPicPr>
            <p:cNvPr id="99391" name="Picture 63" descr="7-4"/>
            <p:cNvPicPr>
              <a:picLocks noChangeAspect="1" noChangeArrowheads="1"/>
            </p:cNvPicPr>
            <p:nvPr/>
          </p:nvPicPr>
          <p:blipFill>
            <a:blip r:embed="rId3" cstate="print"/>
            <a:srcRect l="-3790" b="-6081"/>
            <a:stretch>
              <a:fillRect/>
            </a:stretch>
          </p:blipFill>
          <p:spPr bwMode="auto">
            <a:xfrm>
              <a:off x="204" y="1071"/>
              <a:ext cx="1088" cy="471"/>
            </a:xfrm>
            <a:prstGeom prst="rect">
              <a:avLst/>
            </a:prstGeom>
            <a:noFill/>
          </p:spPr>
        </p:pic>
        <p:sp>
          <p:nvSpPr>
            <p:cNvPr id="99392" name="Text Box 64"/>
            <p:cNvSpPr txBox="1">
              <a:spLocks noChangeArrowheads="1"/>
            </p:cNvSpPr>
            <p:nvPr/>
          </p:nvSpPr>
          <p:spPr bwMode="auto">
            <a:xfrm>
              <a:off x="588" y="1048"/>
              <a:ext cx="2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ko-KR" sz="3200" b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1</a:t>
              </a: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1042988" y="2565400"/>
            <a:ext cx="1727200" cy="784225"/>
            <a:chOff x="204" y="1048"/>
            <a:chExt cx="1088" cy="494"/>
          </a:xfrm>
        </p:grpSpPr>
        <p:pic>
          <p:nvPicPr>
            <p:cNvPr id="99395" name="Picture 67" descr="7-4"/>
            <p:cNvPicPr>
              <a:picLocks noChangeAspect="1" noChangeArrowheads="1"/>
            </p:cNvPicPr>
            <p:nvPr/>
          </p:nvPicPr>
          <p:blipFill>
            <a:blip r:embed="rId3" cstate="print"/>
            <a:srcRect l="-3790" b="-6081"/>
            <a:stretch>
              <a:fillRect/>
            </a:stretch>
          </p:blipFill>
          <p:spPr bwMode="auto">
            <a:xfrm>
              <a:off x="204" y="1071"/>
              <a:ext cx="1088" cy="471"/>
            </a:xfrm>
            <a:prstGeom prst="rect">
              <a:avLst/>
            </a:prstGeom>
            <a:noFill/>
          </p:spPr>
        </p:pic>
        <p:sp>
          <p:nvSpPr>
            <p:cNvPr id="99396" name="Text Box 68"/>
            <p:cNvSpPr txBox="1">
              <a:spLocks noChangeArrowheads="1"/>
            </p:cNvSpPr>
            <p:nvPr/>
          </p:nvSpPr>
          <p:spPr bwMode="auto">
            <a:xfrm>
              <a:off x="588" y="1048"/>
              <a:ext cx="2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ko-KR" sz="3200" b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2</a:t>
              </a:r>
            </a:p>
          </p:txBody>
        </p:sp>
      </p:grp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971550" y="3500438"/>
            <a:ext cx="1727200" cy="784225"/>
            <a:chOff x="204" y="1048"/>
            <a:chExt cx="1088" cy="494"/>
          </a:xfrm>
        </p:grpSpPr>
        <p:pic>
          <p:nvPicPr>
            <p:cNvPr id="99398" name="Picture 70" descr="7-4"/>
            <p:cNvPicPr>
              <a:picLocks noChangeAspect="1" noChangeArrowheads="1"/>
            </p:cNvPicPr>
            <p:nvPr/>
          </p:nvPicPr>
          <p:blipFill>
            <a:blip r:embed="rId3" cstate="print"/>
            <a:srcRect l="-3790" b="-6081"/>
            <a:stretch>
              <a:fillRect/>
            </a:stretch>
          </p:blipFill>
          <p:spPr bwMode="auto">
            <a:xfrm>
              <a:off x="204" y="1071"/>
              <a:ext cx="1088" cy="471"/>
            </a:xfrm>
            <a:prstGeom prst="rect">
              <a:avLst/>
            </a:prstGeom>
            <a:noFill/>
          </p:spPr>
        </p:pic>
        <p:sp>
          <p:nvSpPr>
            <p:cNvPr id="99399" name="Text Box 71"/>
            <p:cNvSpPr txBox="1">
              <a:spLocks noChangeArrowheads="1"/>
            </p:cNvSpPr>
            <p:nvPr/>
          </p:nvSpPr>
          <p:spPr bwMode="auto">
            <a:xfrm>
              <a:off x="588" y="1048"/>
              <a:ext cx="2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ko-KR" sz="3200" b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3</a:t>
              </a:r>
            </a:p>
          </p:txBody>
        </p:sp>
      </p:grpSp>
      <p:grpSp>
        <p:nvGrpSpPr>
          <p:cNvPr id="7" name="Group 72"/>
          <p:cNvGrpSpPr>
            <a:grpSpLocks/>
          </p:cNvGrpSpPr>
          <p:nvPr/>
        </p:nvGrpSpPr>
        <p:grpSpPr bwMode="auto">
          <a:xfrm>
            <a:off x="971550" y="4437063"/>
            <a:ext cx="1727200" cy="784225"/>
            <a:chOff x="204" y="1048"/>
            <a:chExt cx="1088" cy="494"/>
          </a:xfrm>
        </p:grpSpPr>
        <p:pic>
          <p:nvPicPr>
            <p:cNvPr id="99401" name="Picture 73" descr="7-4"/>
            <p:cNvPicPr>
              <a:picLocks noChangeAspect="1" noChangeArrowheads="1"/>
            </p:cNvPicPr>
            <p:nvPr/>
          </p:nvPicPr>
          <p:blipFill>
            <a:blip r:embed="rId3" cstate="print"/>
            <a:srcRect l="-3790" b="-6081"/>
            <a:stretch>
              <a:fillRect/>
            </a:stretch>
          </p:blipFill>
          <p:spPr bwMode="auto">
            <a:xfrm>
              <a:off x="204" y="1071"/>
              <a:ext cx="1088" cy="471"/>
            </a:xfrm>
            <a:prstGeom prst="rect">
              <a:avLst/>
            </a:prstGeom>
            <a:noFill/>
          </p:spPr>
        </p:pic>
        <p:sp>
          <p:nvSpPr>
            <p:cNvPr id="99402" name="Text Box 74"/>
            <p:cNvSpPr txBox="1">
              <a:spLocks noChangeArrowheads="1"/>
            </p:cNvSpPr>
            <p:nvPr/>
          </p:nvSpPr>
          <p:spPr bwMode="auto">
            <a:xfrm>
              <a:off x="588" y="1048"/>
              <a:ext cx="2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ko-KR" sz="3200" b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4</a:t>
              </a:r>
            </a:p>
          </p:txBody>
        </p:sp>
      </p:grpSp>
      <p:grpSp>
        <p:nvGrpSpPr>
          <p:cNvPr id="8" name="Group 75"/>
          <p:cNvGrpSpPr>
            <a:grpSpLocks/>
          </p:cNvGrpSpPr>
          <p:nvPr/>
        </p:nvGrpSpPr>
        <p:grpSpPr bwMode="auto">
          <a:xfrm>
            <a:off x="971550" y="5373688"/>
            <a:ext cx="1727200" cy="784225"/>
            <a:chOff x="204" y="1048"/>
            <a:chExt cx="1088" cy="494"/>
          </a:xfrm>
        </p:grpSpPr>
        <p:pic>
          <p:nvPicPr>
            <p:cNvPr id="99404" name="Picture 76" descr="7-4"/>
            <p:cNvPicPr>
              <a:picLocks noChangeAspect="1" noChangeArrowheads="1"/>
            </p:cNvPicPr>
            <p:nvPr/>
          </p:nvPicPr>
          <p:blipFill>
            <a:blip r:embed="rId3" cstate="print"/>
            <a:srcRect l="-3790" b="-6081"/>
            <a:stretch>
              <a:fillRect/>
            </a:stretch>
          </p:blipFill>
          <p:spPr bwMode="auto">
            <a:xfrm>
              <a:off x="204" y="1071"/>
              <a:ext cx="1088" cy="471"/>
            </a:xfrm>
            <a:prstGeom prst="rect">
              <a:avLst/>
            </a:prstGeom>
            <a:noFill/>
          </p:spPr>
        </p:pic>
        <p:sp>
          <p:nvSpPr>
            <p:cNvPr id="99405" name="Text Box 77"/>
            <p:cNvSpPr txBox="1">
              <a:spLocks noChangeArrowheads="1"/>
            </p:cNvSpPr>
            <p:nvPr/>
          </p:nvSpPr>
          <p:spPr bwMode="auto">
            <a:xfrm>
              <a:off x="588" y="1048"/>
              <a:ext cx="26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altLang="ko-KR" sz="3200" b="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5</a:t>
              </a:r>
            </a:p>
          </p:txBody>
        </p:sp>
      </p:grpSp>
      <p:sp>
        <p:nvSpPr>
          <p:cNvPr id="99406" name="Text Box 78"/>
          <p:cNvSpPr txBox="1">
            <a:spLocks noChangeArrowheads="1"/>
          </p:cNvSpPr>
          <p:nvPr/>
        </p:nvSpPr>
        <p:spPr bwMode="auto">
          <a:xfrm>
            <a:off x="2771775" y="1760538"/>
            <a:ext cx="5256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000">
                <a:latin typeface="새굴림" pitchFamily="18" charset="-127"/>
                <a:ea typeface="새굴림" pitchFamily="18" charset="-127"/>
              </a:rPr>
              <a:t>사회복지사 임파워먼트 </a:t>
            </a:r>
            <a:r>
              <a:rPr lang="en-US" altLang="ko-KR" sz="2000">
                <a:latin typeface="새굴림" pitchFamily="18" charset="-127"/>
                <a:ea typeface="새굴림" pitchFamily="18" charset="-127"/>
              </a:rPr>
              <a:t>(empowerment) </a:t>
            </a:r>
            <a:r>
              <a:rPr lang="ko-KR" altLang="en-US" sz="2000">
                <a:latin typeface="새굴림" pitchFamily="18" charset="-127"/>
                <a:ea typeface="새굴림" pitchFamily="18" charset="-127"/>
              </a:rPr>
              <a:t>전략</a:t>
            </a:r>
          </a:p>
        </p:txBody>
      </p:sp>
      <p:sp>
        <p:nvSpPr>
          <p:cNvPr id="99407" name="Text Box 79"/>
          <p:cNvSpPr txBox="1">
            <a:spLocks noChangeArrowheads="1"/>
          </p:cNvSpPr>
          <p:nvPr/>
        </p:nvSpPr>
        <p:spPr bwMode="auto">
          <a:xfrm>
            <a:off x="2843213" y="2695575"/>
            <a:ext cx="4748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000">
                <a:latin typeface="새굴림" pitchFamily="18" charset="-127"/>
                <a:ea typeface="새굴림" pitchFamily="18" charset="-127"/>
              </a:rPr>
              <a:t>시장 차별화</a:t>
            </a:r>
            <a:r>
              <a:rPr lang="en-US" altLang="ko-KR" sz="2000">
                <a:latin typeface="새굴림" pitchFamily="18" charset="-127"/>
                <a:ea typeface="새굴림" pitchFamily="18" charset="-127"/>
              </a:rPr>
              <a:t>(market differentiation) </a:t>
            </a:r>
            <a:r>
              <a:rPr lang="ko-KR" altLang="en-US" sz="2000">
                <a:latin typeface="새굴림" pitchFamily="18" charset="-127"/>
                <a:ea typeface="새굴림" pitchFamily="18" charset="-127"/>
              </a:rPr>
              <a:t>전략</a:t>
            </a:r>
          </a:p>
        </p:txBody>
      </p:sp>
      <p:sp>
        <p:nvSpPr>
          <p:cNvPr id="99408" name="Text Box 80"/>
          <p:cNvSpPr txBox="1">
            <a:spLocks noChangeArrowheads="1"/>
          </p:cNvSpPr>
          <p:nvPr/>
        </p:nvSpPr>
        <p:spPr bwMode="auto">
          <a:xfrm>
            <a:off x="2843213" y="3632200"/>
            <a:ext cx="3397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000">
                <a:latin typeface="새굴림" pitchFamily="18" charset="-127"/>
                <a:ea typeface="새굴림" pitchFamily="18" charset="-127"/>
              </a:rPr>
              <a:t>다변화 </a:t>
            </a:r>
            <a:r>
              <a:rPr lang="en-US" altLang="ko-KR" sz="2000">
                <a:latin typeface="새굴림" pitchFamily="18" charset="-127"/>
                <a:ea typeface="새굴림" pitchFamily="18" charset="-127"/>
              </a:rPr>
              <a:t>(diversification) </a:t>
            </a:r>
            <a:r>
              <a:rPr lang="ko-KR" altLang="en-US" sz="2000">
                <a:latin typeface="새굴림" pitchFamily="18" charset="-127"/>
                <a:ea typeface="새굴림" pitchFamily="18" charset="-127"/>
              </a:rPr>
              <a:t>전략</a:t>
            </a:r>
          </a:p>
        </p:txBody>
      </p:sp>
      <p:sp>
        <p:nvSpPr>
          <p:cNvPr id="99409" name="Text Box 81"/>
          <p:cNvSpPr txBox="1">
            <a:spLocks noChangeArrowheads="1"/>
          </p:cNvSpPr>
          <p:nvPr/>
        </p:nvSpPr>
        <p:spPr bwMode="auto">
          <a:xfrm>
            <a:off x="2843213" y="4568825"/>
            <a:ext cx="40527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000" dirty="0" smtClean="0">
                <a:latin typeface="새굴림" pitchFamily="18" charset="-127"/>
                <a:ea typeface="새굴림" pitchFamily="18" charset="-127"/>
              </a:rPr>
              <a:t>사례관리</a:t>
            </a:r>
            <a:r>
              <a:rPr lang="en-US" altLang="ko-KR" sz="2000" dirty="0" smtClean="0">
                <a:latin typeface="새굴림" pitchFamily="18" charset="-127"/>
                <a:ea typeface="새굴림" pitchFamily="18" charset="-127"/>
              </a:rPr>
              <a:t>/</a:t>
            </a:r>
            <a:r>
              <a:rPr lang="ko-KR" altLang="en-US" sz="2000" dirty="0" smtClean="0">
                <a:latin typeface="새굴림" pitchFamily="18" charset="-127"/>
                <a:ea typeface="새굴림" pitchFamily="18" charset="-127"/>
              </a:rPr>
              <a:t>지역사회조직 영역 </a:t>
            </a:r>
            <a:r>
              <a:rPr lang="ko-KR" altLang="en-US" sz="2000" dirty="0">
                <a:latin typeface="새굴림" pitchFamily="18" charset="-127"/>
                <a:ea typeface="새굴림" pitchFamily="18" charset="-127"/>
              </a:rPr>
              <a:t>강화</a:t>
            </a:r>
          </a:p>
        </p:txBody>
      </p:sp>
      <p:sp>
        <p:nvSpPr>
          <p:cNvPr id="99410" name="Text Box 82"/>
          <p:cNvSpPr txBox="1">
            <a:spLocks noChangeArrowheads="1"/>
          </p:cNvSpPr>
          <p:nvPr/>
        </p:nvSpPr>
        <p:spPr bwMode="auto">
          <a:xfrm>
            <a:off x="2843213" y="5503863"/>
            <a:ext cx="2343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2000">
                <a:latin typeface="새굴림" pitchFamily="18" charset="-127"/>
                <a:ea typeface="새굴림" pitchFamily="18" charset="-127"/>
              </a:rPr>
              <a:t>예산 구조의 안정화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458200" y="6491288"/>
            <a:ext cx="7493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400">
                <a:latin typeface="Arial" pitchFamily="34" charset="0"/>
                <a:ea typeface="HY헤드라인M" pitchFamily="18" charset="-127"/>
              </a:rPr>
              <a:t>- 14 -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14375" y="928688"/>
            <a:ext cx="7777163" cy="4727575"/>
            <a:chOff x="748" y="1071"/>
            <a:chExt cx="4899" cy="2978"/>
          </a:xfrm>
        </p:grpSpPr>
        <p:pic>
          <p:nvPicPr>
            <p:cNvPr id="5124" name="Picture 10" descr="7-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" y="1071"/>
              <a:ext cx="4899" cy="2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11" descr="그림1"/>
            <p:cNvPicPr>
              <a:picLocks noChangeAspect="1" noChangeArrowheads="1"/>
            </p:cNvPicPr>
            <p:nvPr/>
          </p:nvPicPr>
          <p:blipFill>
            <a:blip r:embed="rId3" cstate="print">
              <a:lum bright="8000"/>
            </a:blip>
            <a:srcRect/>
            <a:stretch>
              <a:fillRect/>
            </a:stretch>
          </p:blipFill>
          <p:spPr bwMode="auto">
            <a:xfrm>
              <a:off x="1474" y="1389"/>
              <a:ext cx="3583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839" y="1570"/>
              <a:ext cx="4649" cy="1905"/>
              <a:chOff x="0" y="1752"/>
              <a:chExt cx="4649" cy="1905"/>
            </a:xfrm>
          </p:grpSpPr>
          <p:pic>
            <p:nvPicPr>
              <p:cNvPr id="5127" name="Picture 13" descr="아래박스-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1752"/>
                <a:ext cx="4649" cy="1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8" name="Text Box 14"/>
              <p:cNvSpPr txBox="1">
                <a:spLocks noChangeArrowheads="1"/>
              </p:cNvSpPr>
              <p:nvPr/>
            </p:nvSpPr>
            <p:spPr bwMode="auto">
              <a:xfrm>
                <a:off x="570" y="1830"/>
                <a:ext cx="3901" cy="98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sz="2400" dirty="0"/>
                  <a:t>             </a:t>
                </a:r>
                <a:endParaRPr lang="en-US" altLang="ko-KR" sz="2400" dirty="0"/>
              </a:p>
              <a:p>
                <a:r>
                  <a:rPr lang="ko-KR" altLang="en-US" sz="3600" b="1" dirty="0" smtClean="0"/>
                  <a:t>         </a:t>
                </a:r>
                <a:r>
                  <a:rPr lang="ko-KR" altLang="en-US" sz="2400" b="1" dirty="0" smtClean="0"/>
                  <a:t>기능정립 연구를 통한 </a:t>
                </a:r>
                <a:endParaRPr lang="en-US" altLang="ko-KR" sz="2400" b="1" dirty="0" smtClean="0"/>
              </a:p>
              <a:p>
                <a:r>
                  <a:rPr lang="ko-KR" altLang="en-US" sz="3600" b="1" dirty="0" smtClean="0"/>
                  <a:t>  사회복지관 활성화 방안</a:t>
                </a:r>
                <a:endParaRPr lang="ko-KR" altLang="en-US" sz="3600" b="1" dirty="0"/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korea_0Ae133012">
  <a:themeElements>
    <a:clrScheme name="pptkorea_0Ae1938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tkorea_0Ae19387">
      <a:majorFont>
        <a:latin typeface="HY헤드라인M"/>
        <a:ea typeface="HY헤드라인M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B6EF"/>
        </a:solidFill>
        <a:ln>
          <a:solidFill>
            <a:srgbClr val="0070C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  <a:reflection blurRad="6350" stA="50000" endA="300" endPos="55000" dir="5400000" sy="-100000" algn="bl" rotWithShape="0"/>
        </a:effectLst>
      </a:spPr>
      <a:bodyPr rtlCol="0" anchor="ctr"/>
      <a:lstStyle>
        <a:defPPr algn="ctr">
          <a:defRPr sz="2500" b="1" dirty="0" smtClean="0">
            <a:solidFill>
              <a:srgbClr val="002060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ptkorea_0Ae1938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938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938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938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938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korea_0Ae1938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938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938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938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938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938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korea_0Ae1938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ub2">
  <a:themeElements>
    <a:clrScheme name="sub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b2">
      <a:majorFont>
        <a:latin typeface="HY헤드라인M"/>
        <a:ea typeface="HY헤드라인M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ub3">
  <a:themeElements>
    <a:clrScheme name="sub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b3">
      <a:majorFont>
        <a:latin typeface="HY헤드라인M"/>
        <a:ea typeface="HY헤드라인M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b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b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pptkorea_0Ae133012</Template>
  <TotalTime>446</TotalTime>
  <Words>2347</Words>
  <Application>Microsoft Office PowerPoint</Application>
  <PresentationFormat>화면 슬라이드 쇼(4:3)</PresentationFormat>
  <Paragraphs>594</Paragraphs>
  <Slides>39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39</vt:i4>
      </vt:variant>
    </vt:vector>
  </HeadingPairs>
  <TitlesOfParts>
    <vt:vector size="42" baseType="lpstr">
      <vt:lpstr>pptkorea_0Ae133012</vt:lpstr>
      <vt:lpstr>sub2</vt:lpstr>
      <vt:lpstr>sub3</vt:lpstr>
      <vt:lpstr>  사회복지 환경변화와  사회복지관의 대응전략 모색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기능정립 연구 목적 및 개요</vt:lpstr>
      <vt:lpstr>기능정립 연구 목적 및 개요</vt:lpstr>
      <vt:lpstr>기능정립 연구 목적 및 개요</vt:lpstr>
      <vt:lpstr>기능정립 연구 목적 및 개요</vt:lpstr>
      <vt:lpstr>기능정립 연구 목적 및 개요</vt:lpstr>
      <vt:lpstr>기능정립 연구 목적 및 개요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3. 기능정립-정부보조금 지원방식 개선 </vt:lpstr>
      <vt:lpstr>3. 기능정립-정부보조금 지원방식 개선 </vt:lpstr>
      <vt:lpstr>3. 기능정립-정부보조금 지원방식 개선 </vt:lpstr>
      <vt:lpstr>3. 기능정립-정부보조금 지원방식 개선 </vt:lpstr>
      <vt:lpstr>3. 기능정립-정부보조금 지원방식 개선 </vt:lpstr>
      <vt:lpstr>3. 기능정립-정부보조금 지원방식 개선 </vt:lpstr>
      <vt:lpstr>3. 기능정립-정부보조금 지원방식 개선 </vt:lpstr>
      <vt:lpstr>3. 기능정립-정부보조금 지원방식 개선 </vt:lpstr>
      <vt:lpstr>3. 기능정립-정부보조금 지원방식 개선 </vt:lpstr>
      <vt:lpstr>슬라이드 39</vt:lpstr>
    </vt:vector>
  </TitlesOfParts>
  <Company>삼전복지관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사회복지관 기능정립 연구</dc:title>
  <dc:creator>김현정</dc:creator>
  <cp:lastModifiedBy>SEC</cp:lastModifiedBy>
  <cp:revision>53</cp:revision>
  <dcterms:created xsi:type="dcterms:W3CDTF">2011-05-10T13:24:41Z</dcterms:created>
  <dcterms:modified xsi:type="dcterms:W3CDTF">2011-07-13T00:22:49Z</dcterms:modified>
</cp:coreProperties>
</file>