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32.xml" ContentType="application/vnd.openxmlformats-officedocument.them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08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34.xml" ContentType="application/vnd.openxmlformats-officedocument.theme+xml"/>
  <Override PartName="/ppt/diagrams/layout3.xml" ContentType="application/vnd.openxmlformats-officedocument.drawingml.diagram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Layouts/slideLayout15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theme/theme33.xml" ContentType="application/vnd.openxmlformats-officedocument.theme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11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5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82" r:id="rId2"/>
    <p:sldMasterId id="2147483689" r:id="rId3"/>
    <p:sldMasterId id="2147483696" r:id="rId4"/>
    <p:sldMasterId id="2147483703" r:id="rId5"/>
    <p:sldMasterId id="2147483710" r:id="rId6"/>
    <p:sldMasterId id="2147483717" r:id="rId7"/>
    <p:sldMasterId id="2147483723" r:id="rId8"/>
    <p:sldMasterId id="2147483730" r:id="rId9"/>
    <p:sldMasterId id="2147483737" r:id="rId10"/>
    <p:sldMasterId id="2147483758" r:id="rId11"/>
    <p:sldMasterId id="2147483765" r:id="rId12"/>
    <p:sldMasterId id="2147483772" r:id="rId13"/>
    <p:sldMasterId id="2147483819" r:id="rId14"/>
    <p:sldMasterId id="2147483826" r:id="rId15"/>
    <p:sldMasterId id="2147483859" r:id="rId16"/>
    <p:sldMasterId id="2147483892" r:id="rId17"/>
    <p:sldMasterId id="2147483899" r:id="rId18"/>
    <p:sldMasterId id="2147483906" r:id="rId19"/>
    <p:sldMasterId id="2147483927" r:id="rId20"/>
    <p:sldMasterId id="2147483948" r:id="rId21"/>
    <p:sldMasterId id="2147484046" r:id="rId22"/>
    <p:sldMasterId id="2147484072" r:id="rId23"/>
    <p:sldMasterId id="2147484079" r:id="rId24"/>
    <p:sldMasterId id="2147484086" r:id="rId25"/>
    <p:sldMasterId id="2147484145" r:id="rId26"/>
    <p:sldMasterId id="2147484177" r:id="rId27"/>
    <p:sldMasterId id="2147484286" r:id="rId28"/>
    <p:sldMasterId id="2147484293" r:id="rId29"/>
    <p:sldMasterId id="2147484300" r:id="rId30"/>
    <p:sldMasterId id="2147484307" r:id="rId31"/>
    <p:sldMasterId id="2147484314" r:id="rId32"/>
    <p:sldMasterId id="2147484321" r:id="rId33"/>
  </p:sldMasterIdLst>
  <p:notesMasterIdLst>
    <p:notesMasterId r:id="rId62"/>
  </p:notesMasterIdLst>
  <p:handoutMasterIdLst>
    <p:handoutMasterId r:id="rId63"/>
  </p:handoutMasterIdLst>
  <p:sldIdLst>
    <p:sldId id="823" r:id="rId34"/>
    <p:sldId id="831" r:id="rId35"/>
    <p:sldId id="830" r:id="rId36"/>
    <p:sldId id="833" r:id="rId37"/>
    <p:sldId id="832" r:id="rId38"/>
    <p:sldId id="835" r:id="rId39"/>
    <p:sldId id="848" r:id="rId40"/>
    <p:sldId id="820" r:id="rId41"/>
    <p:sldId id="837" r:id="rId42"/>
    <p:sldId id="838" r:id="rId43"/>
    <p:sldId id="854" r:id="rId44"/>
    <p:sldId id="856" r:id="rId45"/>
    <p:sldId id="839" r:id="rId46"/>
    <p:sldId id="821" r:id="rId47"/>
    <p:sldId id="834" r:id="rId48"/>
    <p:sldId id="842" r:id="rId49"/>
    <p:sldId id="840" r:id="rId50"/>
    <p:sldId id="841" r:id="rId51"/>
    <p:sldId id="843" r:id="rId52"/>
    <p:sldId id="844" r:id="rId53"/>
    <p:sldId id="845" r:id="rId54"/>
    <p:sldId id="846" r:id="rId55"/>
    <p:sldId id="847" r:id="rId56"/>
    <p:sldId id="851" r:id="rId57"/>
    <p:sldId id="852" r:id="rId58"/>
    <p:sldId id="857" r:id="rId59"/>
    <p:sldId id="859" r:id="rId60"/>
    <p:sldId id="858" r:id="rId61"/>
  </p:sldIdLst>
  <p:sldSz cx="10440988" cy="6840538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B9B36B"/>
    <a:srgbClr val="C4C751"/>
    <a:srgbClr val="B2B2B2"/>
    <a:srgbClr val="CAC3A8"/>
    <a:srgbClr val="B98B3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029" autoAdjust="0"/>
  </p:normalViewPr>
  <p:slideViewPr>
    <p:cSldViewPr>
      <p:cViewPr varScale="1">
        <p:scale>
          <a:sx n="88" d="100"/>
          <a:sy n="88" d="100"/>
        </p:scale>
        <p:origin x="-300" y="-108"/>
      </p:cViewPr>
      <p:guideLst>
        <p:guide orient="horz" pos="2155"/>
        <p:guide pos="3289"/>
      </p:guideLst>
    </p:cSldViewPr>
  </p:slideViewPr>
  <p:outlineViewPr>
    <p:cViewPr>
      <p:scale>
        <a:sx n="33" d="100"/>
        <a:sy n="33" d="100"/>
      </p:scale>
      <p:origin x="0" y="48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61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DFA71-0928-4061-943B-B977A7A06C1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2CBBB6E-B636-4F83-B547-7FD7C4018779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퇴직금 지급보장</a:t>
          </a:r>
          <a:endParaRPr lang="ko-KR" altLang="en-US" dirty="0"/>
        </a:p>
      </dgm:t>
    </dgm:pt>
    <dgm:pt modelId="{40711987-9B10-4DCC-80A9-EE6A20DB725C}" type="parTrans" cxnId="{D065F11A-6678-4321-8F43-BBE8D54238A9}">
      <dgm:prSet/>
      <dgm:spPr/>
      <dgm:t>
        <a:bodyPr/>
        <a:lstStyle/>
        <a:p>
          <a:pPr latinLnBrk="1"/>
          <a:endParaRPr lang="ko-KR" altLang="en-US"/>
        </a:p>
      </dgm:t>
    </dgm:pt>
    <dgm:pt modelId="{6955F7D6-65F7-4BF3-AA8B-F5675E81EF0C}" type="sibTrans" cxnId="{D065F11A-6678-4321-8F43-BBE8D54238A9}">
      <dgm:prSet/>
      <dgm:spPr/>
      <dgm:t>
        <a:bodyPr/>
        <a:lstStyle/>
        <a:p>
          <a:pPr latinLnBrk="1"/>
          <a:endParaRPr lang="ko-KR" altLang="en-US"/>
        </a:p>
      </dgm:t>
    </dgm:pt>
    <dgm:pt modelId="{1A54AFC1-6FAE-47C9-9C2B-941DA060D53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퇴직급여를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일시금이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아닌 연금으로 지급 가능</a:t>
          </a:r>
          <a:endParaRPr lang="ko-KR" altLang="en-US" dirty="0"/>
        </a:p>
      </dgm:t>
    </dgm:pt>
    <dgm:pt modelId="{0AC6E4DD-F4C8-42E7-81FA-6FF329BCD824}" type="parTrans" cxnId="{4A328078-C3D0-471F-ABDC-509A3170166D}">
      <dgm:prSet/>
      <dgm:spPr/>
      <dgm:t>
        <a:bodyPr/>
        <a:lstStyle/>
        <a:p>
          <a:pPr latinLnBrk="1"/>
          <a:endParaRPr lang="ko-KR" altLang="en-US"/>
        </a:p>
      </dgm:t>
    </dgm:pt>
    <dgm:pt modelId="{D3939994-E89A-4086-A4D4-B903D02636D6}" type="sibTrans" cxnId="{4A328078-C3D0-471F-ABDC-509A3170166D}">
      <dgm:prSet/>
      <dgm:spPr/>
      <dgm:t>
        <a:bodyPr/>
        <a:lstStyle/>
        <a:p>
          <a:pPr latinLnBrk="1"/>
          <a:endParaRPr lang="ko-KR" altLang="en-US"/>
        </a:p>
      </dgm:t>
    </dgm:pt>
    <dgm:pt modelId="{0D537F99-8086-4177-9C11-AEA04ED6440C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회사를 옮기더라도 퇴직금을 통산하여 적립운용 가능</a:t>
          </a:r>
          <a:endParaRPr lang="en-US" altLang="ko-KR" dirty="0" smtClean="0">
            <a:latin typeface="-윤고딕340" pitchFamily="18" charset="-127"/>
            <a:ea typeface="-윤고딕340" pitchFamily="18" charset="-127"/>
          </a:endParaRPr>
        </a:p>
      </dgm:t>
    </dgm:pt>
    <dgm:pt modelId="{58F0B059-E19C-4429-9E1E-344AE6B0C2A9}" type="parTrans" cxnId="{A5A50AD9-19E2-462D-A2C4-DD8BFDD46465}">
      <dgm:prSet/>
      <dgm:spPr/>
      <dgm:t>
        <a:bodyPr/>
        <a:lstStyle/>
        <a:p>
          <a:pPr latinLnBrk="1"/>
          <a:endParaRPr lang="ko-KR" altLang="en-US"/>
        </a:p>
      </dgm:t>
    </dgm:pt>
    <dgm:pt modelId="{E871CBF1-5B1E-4C7A-94D9-B109C71E02AB}" type="sibTrans" cxnId="{A5A50AD9-19E2-462D-A2C4-DD8BFDD46465}">
      <dgm:prSet/>
      <dgm:spPr/>
      <dgm:t>
        <a:bodyPr/>
        <a:lstStyle/>
        <a:p>
          <a:pPr latinLnBrk="1"/>
          <a:endParaRPr lang="ko-KR" altLang="en-US"/>
        </a:p>
      </dgm:t>
    </dgm:pt>
    <dgm:pt modelId="{FA0E3DC8-8763-429A-BCF4-4510C3BE5048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일부 세제혜택</a:t>
          </a:r>
          <a:endParaRPr lang="en-US" altLang="ko-KR" dirty="0" smtClean="0">
            <a:latin typeface="-윤고딕340" pitchFamily="18" charset="-127"/>
            <a:ea typeface="-윤고딕340" pitchFamily="18" charset="-127"/>
          </a:endParaRPr>
        </a:p>
      </dgm:t>
    </dgm:pt>
    <dgm:pt modelId="{CA40CDA0-D238-4988-BEFD-D7C5AA095B25}" type="parTrans" cxnId="{C58A7AF0-87C0-4BB4-890C-0C566E4E688B}">
      <dgm:prSet/>
      <dgm:spPr/>
      <dgm:t>
        <a:bodyPr/>
        <a:lstStyle/>
        <a:p>
          <a:pPr latinLnBrk="1"/>
          <a:endParaRPr lang="ko-KR" altLang="en-US"/>
        </a:p>
      </dgm:t>
    </dgm:pt>
    <dgm:pt modelId="{5FEFAAC6-70F1-4506-9474-40DFF9BD2594}" type="sibTrans" cxnId="{C58A7AF0-87C0-4BB4-890C-0C566E4E688B}">
      <dgm:prSet/>
      <dgm:spPr/>
      <dgm:t>
        <a:bodyPr/>
        <a:lstStyle/>
        <a:p>
          <a:pPr latinLnBrk="1"/>
          <a:endParaRPr lang="ko-KR" altLang="en-US"/>
        </a:p>
      </dgm:t>
    </dgm:pt>
    <dgm:pt modelId="{DDDF8841-941F-4095-9946-7AD940AF83D9}">
      <dgm:prSet/>
      <dgm:spPr/>
      <dgm:t>
        <a:bodyPr/>
        <a:lstStyle/>
        <a:p>
          <a:pPr latinLnBrk="1"/>
          <a:r>
            <a:rPr lang="ko-KR" altLang="en-US" dirty="0" smtClean="0"/>
            <a:t>사업장보다 상대적으로 안정적인 금융기관이 지급보장</a:t>
          </a:r>
          <a:endParaRPr lang="ko-KR" altLang="en-US" dirty="0"/>
        </a:p>
      </dgm:t>
    </dgm:pt>
    <dgm:pt modelId="{988888E2-EFF5-45E3-9843-1C7436BF49FB}" type="parTrans" cxnId="{3AB2B9C5-A5AF-4E3D-A3A1-92767085D5A2}">
      <dgm:prSet/>
      <dgm:spPr/>
      <dgm:t>
        <a:bodyPr/>
        <a:lstStyle/>
        <a:p>
          <a:pPr latinLnBrk="1"/>
          <a:endParaRPr lang="ko-KR" altLang="en-US"/>
        </a:p>
      </dgm:t>
    </dgm:pt>
    <dgm:pt modelId="{74E11916-E489-4E9A-A390-06165BDDC150}" type="sibTrans" cxnId="{3AB2B9C5-A5AF-4E3D-A3A1-92767085D5A2}">
      <dgm:prSet/>
      <dgm:spPr/>
      <dgm:t>
        <a:bodyPr/>
        <a:lstStyle/>
        <a:p>
          <a:pPr latinLnBrk="1"/>
          <a:endParaRPr lang="ko-KR" altLang="en-US"/>
        </a:p>
      </dgm:t>
    </dgm:pt>
    <dgm:pt modelId="{97C5F893-F79B-42C9-A649-03FCF605710C}">
      <dgm:prSet/>
      <dgm:spPr/>
      <dgm:t>
        <a:bodyPr/>
        <a:lstStyle/>
        <a:p>
          <a:pPr latinLnBrk="1"/>
          <a:r>
            <a:rPr lang="en-US" altLang="ko-KR" dirty="0" smtClean="0"/>
            <a:t>10</a:t>
          </a:r>
          <a:r>
            <a:rPr lang="ko-KR" altLang="en-US" dirty="0" err="1" smtClean="0"/>
            <a:t>년이상</a:t>
          </a:r>
          <a:r>
            <a:rPr lang="ko-KR" altLang="en-US" dirty="0" smtClean="0"/>
            <a:t> 가입 또는 </a:t>
          </a:r>
          <a:r>
            <a:rPr lang="en-US" altLang="ko-KR" dirty="0" smtClean="0"/>
            <a:t>55</a:t>
          </a:r>
          <a:r>
            <a:rPr lang="ko-KR" altLang="en-US" dirty="0" smtClean="0"/>
            <a:t>세 이상에 연금 가능</a:t>
          </a:r>
          <a:r>
            <a:rPr lang="en-US" altLang="ko-KR" dirty="0" smtClean="0"/>
            <a:t>(</a:t>
          </a:r>
          <a:r>
            <a:rPr lang="ko-KR" altLang="en-US" dirty="0" smtClean="0"/>
            <a:t>연금은 </a:t>
          </a:r>
          <a:r>
            <a:rPr lang="en-US" altLang="ko-KR" dirty="0" smtClean="0"/>
            <a:t>5</a:t>
          </a:r>
          <a:r>
            <a:rPr lang="ko-KR" altLang="en-US" dirty="0" err="1" smtClean="0"/>
            <a:t>년이상</a:t>
          </a:r>
          <a:r>
            <a:rPr lang="ko-KR" altLang="en-US" dirty="0" smtClean="0"/>
            <a:t> 기간설정하고</a:t>
          </a:r>
          <a:r>
            <a:rPr lang="en-US" altLang="ko-KR" dirty="0" smtClean="0"/>
            <a:t>, </a:t>
          </a:r>
          <a:r>
            <a:rPr lang="ko-KR" altLang="en-US" dirty="0" smtClean="0"/>
            <a:t>구체적인 것은 퇴직연금규약으로 정함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AE2AE614-427F-486B-90C8-DF4E31814505}" type="parTrans" cxnId="{0ABBBCD6-0AA1-4B8F-9672-E0FC52618F08}">
      <dgm:prSet/>
      <dgm:spPr/>
      <dgm:t>
        <a:bodyPr/>
        <a:lstStyle/>
        <a:p>
          <a:pPr latinLnBrk="1"/>
          <a:endParaRPr lang="ko-KR" altLang="en-US"/>
        </a:p>
      </dgm:t>
    </dgm:pt>
    <dgm:pt modelId="{BE706D03-1FEE-4D40-B10D-3DD9AB99E9FB}" type="sibTrans" cxnId="{0ABBBCD6-0AA1-4B8F-9672-E0FC52618F08}">
      <dgm:prSet/>
      <dgm:spPr/>
      <dgm:t>
        <a:bodyPr/>
        <a:lstStyle/>
        <a:p>
          <a:pPr latinLnBrk="1"/>
          <a:endParaRPr lang="ko-KR" altLang="en-US"/>
        </a:p>
      </dgm:t>
    </dgm:pt>
    <dgm:pt modelId="{04C683C4-01E1-4CDC-925C-31F05915E481}">
      <dgm:prSet/>
      <dgm:spPr/>
      <dgm:t>
        <a:bodyPr/>
        <a:lstStyle/>
        <a:p>
          <a:pPr latinLnBrk="1"/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개인퇴직계좌</a:t>
          </a:r>
          <a:r>
            <a:rPr lang="en-US" altLang="ko-KR" dirty="0" smtClean="0">
              <a:latin typeface="맑은 고딕" pitchFamily="50" charset="-127"/>
              <a:ea typeface="맑은 고딕" pitchFamily="50" charset="-127"/>
            </a:rPr>
            <a:t>(IRA)</a:t>
          </a:r>
          <a:r>
            <a:rPr lang="ko-KR" altLang="en-US" dirty="0" smtClean="0">
              <a:latin typeface="맑은 고딕" pitchFamily="50" charset="-127"/>
              <a:ea typeface="맑은 고딕" pitchFamily="50" charset="-127"/>
            </a:rPr>
            <a:t>를 통하여 회사를 옮기더라도 통산하여 적립하고 관리 가능</a:t>
          </a:r>
          <a:endParaRPr lang="ko-KR" altLang="en-US" dirty="0">
            <a:latin typeface="맑은 고딕" pitchFamily="50" charset="-127"/>
            <a:ea typeface="맑은 고딕" pitchFamily="50" charset="-127"/>
          </a:endParaRPr>
        </a:p>
      </dgm:t>
    </dgm:pt>
    <dgm:pt modelId="{E9F5C474-6C82-4224-9CFB-2B0CBEBDEF50}" type="parTrans" cxnId="{2D3F0BAD-7AEE-40C4-8000-C075EE78E5F1}">
      <dgm:prSet/>
      <dgm:spPr/>
      <dgm:t>
        <a:bodyPr/>
        <a:lstStyle/>
        <a:p>
          <a:pPr latinLnBrk="1"/>
          <a:endParaRPr lang="ko-KR" altLang="en-US"/>
        </a:p>
      </dgm:t>
    </dgm:pt>
    <dgm:pt modelId="{0E182758-0FA9-40F6-8EF9-22A9D0D37738}" type="sibTrans" cxnId="{2D3F0BAD-7AEE-40C4-8000-C075EE78E5F1}">
      <dgm:prSet/>
      <dgm:spPr/>
      <dgm:t>
        <a:bodyPr/>
        <a:lstStyle/>
        <a:p>
          <a:pPr latinLnBrk="1"/>
          <a:endParaRPr lang="ko-KR" altLang="en-US"/>
        </a:p>
      </dgm:t>
    </dgm:pt>
    <dgm:pt modelId="{014F8DE3-8C27-475F-A69B-EE901370B1BC}" type="pres">
      <dgm:prSet presAssocID="{BDFDFA71-0928-4061-943B-B977A7A06C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B653F1-A808-4E8F-9C30-234F41E585F6}" type="pres">
      <dgm:prSet presAssocID="{32CBBB6E-B636-4F83-B547-7FD7C4018779}" presName="parentLin" presStyleCnt="0"/>
      <dgm:spPr/>
    </dgm:pt>
    <dgm:pt modelId="{DCBEEF16-7B49-4A7F-AB90-A364FA81E4C6}" type="pres">
      <dgm:prSet presAssocID="{32CBBB6E-B636-4F83-B547-7FD7C4018779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547C5336-1D48-4A9E-98F5-FD775EADA0ED}" type="pres">
      <dgm:prSet presAssocID="{32CBBB6E-B636-4F83-B547-7FD7C40187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E0196B-12B3-4D85-8B77-C98A34FE34D5}" type="pres">
      <dgm:prSet presAssocID="{32CBBB6E-B636-4F83-B547-7FD7C4018779}" presName="negativeSpace" presStyleCnt="0"/>
      <dgm:spPr/>
    </dgm:pt>
    <dgm:pt modelId="{5A151723-A503-4B78-AFAA-CCB7140E1D95}" type="pres">
      <dgm:prSet presAssocID="{32CBBB6E-B636-4F83-B547-7FD7C401877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A4B362-2A13-4E36-8423-FF7223C27B04}" type="pres">
      <dgm:prSet presAssocID="{6955F7D6-65F7-4BF3-AA8B-F5675E81EF0C}" presName="spaceBetweenRectangles" presStyleCnt="0"/>
      <dgm:spPr/>
    </dgm:pt>
    <dgm:pt modelId="{50D983EC-4375-4E43-A921-2D2D4DD521AC}" type="pres">
      <dgm:prSet presAssocID="{1A54AFC1-6FAE-47C9-9C2B-941DA060D53C}" presName="parentLin" presStyleCnt="0"/>
      <dgm:spPr/>
    </dgm:pt>
    <dgm:pt modelId="{1297A1CE-DB63-4E79-A6FA-A5DA05BE75AB}" type="pres">
      <dgm:prSet presAssocID="{1A54AFC1-6FAE-47C9-9C2B-941DA060D53C}" presName="parentLeftMargin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A2632D7-54B8-4BF0-93D2-21BF58CF4045}" type="pres">
      <dgm:prSet presAssocID="{1A54AFC1-6FAE-47C9-9C2B-941DA060D53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B0101C-6CE4-4823-ABC1-8CF96FCF522F}" type="pres">
      <dgm:prSet presAssocID="{1A54AFC1-6FAE-47C9-9C2B-941DA060D53C}" presName="negativeSpace" presStyleCnt="0"/>
      <dgm:spPr/>
    </dgm:pt>
    <dgm:pt modelId="{DA25B8A1-63D5-4A79-8833-F5459EA6E731}" type="pres">
      <dgm:prSet presAssocID="{1A54AFC1-6FAE-47C9-9C2B-941DA060D53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2C13A-314B-4D8B-ABD6-05A7BC84AB82}" type="pres">
      <dgm:prSet presAssocID="{D3939994-E89A-4086-A4D4-B903D02636D6}" presName="spaceBetweenRectangles" presStyleCnt="0"/>
      <dgm:spPr/>
    </dgm:pt>
    <dgm:pt modelId="{B8210168-00B1-4DE7-9DD8-B998A7425FE7}" type="pres">
      <dgm:prSet presAssocID="{0D537F99-8086-4177-9C11-AEA04ED6440C}" presName="parentLin" presStyleCnt="0"/>
      <dgm:spPr/>
    </dgm:pt>
    <dgm:pt modelId="{494960C1-4763-4159-B980-AC2475D177E4}" type="pres">
      <dgm:prSet presAssocID="{0D537F99-8086-4177-9C11-AEA04ED6440C}" presName="parentLeftMargin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AC5617D2-78DC-46AF-A0C2-0E2D4B57EE4B}" type="pres">
      <dgm:prSet presAssocID="{0D537F99-8086-4177-9C11-AEA04ED6440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BF459D-9C7F-48EC-8E3D-4CE0325D966B}" type="pres">
      <dgm:prSet presAssocID="{0D537F99-8086-4177-9C11-AEA04ED6440C}" presName="negativeSpace" presStyleCnt="0"/>
      <dgm:spPr/>
    </dgm:pt>
    <dgm:pt modelId="{D854EB87-C155-47EB-810E-D74AA1246F29}" type="pres">
      <dgm:prSet presAssocID="{0D537F99-8086-4177-9C11-AEA04ED6440C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D5F11-B907-4049-B49E-921155EB5E1E}" type="pres">
      <dgm:prSet presAssocID="{E871CBF1-5B1E-4C7A-94D9-B109C71E02AB}" presName="spaceBetweenRectangles" presStyleCnt="0"/>
      <dgm:spPr/>
    </dgm:pt>
    <dgm:pt modelId="{87F2E8D5-998F-4F82-8D7A-05CADA372DB1}" type="pres">
      <dgm:prSet presAssocID="{FA0E3DC8-8763-429A-BCF4-4510C3BE5048}" presName="parentLin" presStyleCnt="0"/>
      <dgm:spPr/>
    </dgm:pt>
    <dgm:pt modelId="{42162A0B-B4B2-43CE-87AF-1F8219CFDE2F}" type="pres">
      <dgm:prSet presAssocID="{FA0E3DC8-8763-429A-BCF4-4510C3BE5048}" presName="parentLeftMargin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25364B6-245F-4C88-82D3-D01063C1B1B4}" type="pres">
      <dgm:prSet presAssocID="{FA0E3DC8-8763-429A-BCF4-4510C3BE50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3FA3F8-BF72-43E7-9571-E4CFE45E53B1}" type="pres">
      <dgm:prSet presAssocID="{FA0E3DC8-8763-429A-BCF4-4510C3BE5048}" presName="negativeSpace" presStyleCnt="0"/>
      <dgm:spPr/>
    </dgm:pt>
    <dgm:pt modelId="{D89B7E5B-947C-48DF-87C9-F61604A364A4}" type="pres">
      <dgm:prSet presAssocID="{FA0E3DC8-8763-429A-BCF4-4510C3BE504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481C71-176C-4916-AA5A-DE40BB29C520}" type="presOf" srcId="{0D537F99-8086-4177-9C11-AEA04ED6440C}" destId="{494960C1-4763-4159-B980-AC2475D177E4}" srcOrd="0" destOrd="0" presId="urn:microsoft.com/office/officeart/2005/8/layout/list1"/>
    <dgm:cxn modelId="{C58A7AF0-87C0-4BB4-890C-0C566E4E688B}" srcId="{BDFDFA71-0928-4061-943B-B977A7A06C15}" destId="{FA0E3DC8-8763-429A-BCF4-4510C3BE5048}" srcOrd="3" destOrd="0" parTransId="{CA40CDA0-D238-4988-BEFD-D7C5AA095B25}" sibTransId="{5FEFAAC6-70F1-4506-9474-40DFF9BD2594}"/>
    <dgm:cxn modelId="{0ABBBCD6-0AA1-4B8F-9672-E0FC52618F08}" srcId="{1A54AFC1-6FAE-47C9-9C2B-941DA060D53C}" destId="{97C5F893-F79B-42C9-A649-03FCF605710C}" srcOrd="0" destOrd="0" parTransId="{AE2AE614-427F-486B-90C8-DF4E31814505}" sibTransId="{BE706D03-1FEE-4D40-B10D-3DD9AB99E9FB}"/>
    <dgm:cxn modelId="{2D3F0BAD-7AEE-40C4-8000-C075EE78E5F1}" srcId="{0D537F99-8086-4177-9C11-AEA04ED6440C}" destId="{04C683C4-01E1-4CDC-925C-31F05915E481}" srcOrd="0" destOrd="0" parTransId="{E9F5C474-6C82-4224-9CFB-2B0CBEBDEF50}" sibTransId="{0E182758-0FA9-40F6-8EF9-22A9D0D37738}"/>
    <dgm:cxn modelId="{C76B3994-0546-4EF5-B395-7BEC96D35953}" type="presOf" srcId="{DDDF8841-941F-4095-9946-7AD940AF83D9}" destId="{5A151723-A503-4B78-AFAA-CCB7140E1D95}" srcOrd="0" destOrd="0" presId="urn:microsoft.com/office/officeart/2005/8/layout/list1"/>
    <dgm:cxn modelId="{FD084675-032C-4724-B0E9-F8A7CC8CBC8B}" type="presOf" srcId="{1A54AFC1-6FAE-47C9-9C2B-941DA060D53C}" destId="{2A2632D7-54B8-4BF0-93D2-21BF58CF4045}" srcOrd="1" destOrd="0" presId="urn:microsoft.com/office/officeart/2005/8/layout/list1"/>
    <dgm:cxn modelId="{C486B3B2-ABF1-4BB0-80DA-A55368A523B0}" type="presOf" srcId="{04C683C4-01E1-4CDC-925C-31F05915E481}" destId="{D854EB87-C155-47EB-810E-D74AA1246F29}" srcOrd="0" destOrd="0" presId="urn:microsoft.com/office/officeart/2005/8/layout/list1"/>
    <dgm:cxn modelId="{29ADF357-396E-44C7-A83E-C3149FDC3815}" type="presOf" srcId="{BDFDFA71-0928-4061-943B-B977A7A06C15}" destId="{014F8DE3-8C27-475F-A69B-EE901370B1BC}" srcOrd="0" destOrd="0" presId="urn:microsoft.com/office/officeart/2005/8/layout/list1"/>
    <dgm:cxn modelId="{27FA8EEB-3DEC-4987-9075-1610A63C566D}" type="presOf" srcId="{1A54AFC1-6FAE-47C9-9C2B-941DA060D53C}" destId="{1297A1CE-DB63-4E79-A6FA-A5DA05BE75AB}" srcOrd="0" destOrd="0" presId="urn:microsoft.com/office/officeart/2005/8/layout/list1"/>
    <dgm:cxn modelId="{D0FB7C20-0D89-4476-A9A4-9687EAA3F9E6}" type="presOf" srcId="{32CBBB6E-B636-4F83-B547-7FD7C4018779}" destId="{547C5336-1D48-4A9E-98F5-FD775EADA0ED}" srcOrd="1" destOrd="0" presId="urn:microsoft.com/office/officeart/2005/8/layout/list1"/>
    <dgm:cxn modelId="{678E937F-A969-46A1-BC50-24EF754C560A}" type="presOf" srcId="{FA0E3DC8-8763-429A-BCF4-4510C3BE5048}" destId="{42162A0B-B4B2-43CE-87AF-1F8219CFDE2F}" srcOrd="0" destOrd="0" presId="urn:microsoft.com/office/officeart/2005/8/layout/list1"/>
    <dgm:cxn modelId="{28C796F4-C0BE-4762-9C1D-E8C08B95626B}" type="presOf" srcId="{0D537F99-8086-4177-9C11-AEA04ED6440C}" destId="{AC5617D2-78DC-46AF-A0C2-0E2D4B57EE4B}" srcOrd="1" destOrd="0" presId="urn:microsoft.com/office/officeart/2005/8/layout/list1"/>
    <dgm:cxn modelId="{DA4F918C-8179-4CE0-9434-F650F50A4A68}" type="presOf" srcId="{32CBBB6E-B636-4F83-B547-7FD7C4018779}" destId="{DCBEEF16-7B49-4A7F-AB90-A364FA81E4C6}" srcOrd="0" destOrd="0" presId="urn:microsoft.com/office/officeart/2005/8/layout/list1"/>
    <dgm:cxn modelId="{A5A50AD9-19E2-462D-A2C4-DD8BFDD46465}" srcId="{BDFDFA71-0928-4061-943B-B977A7A06C15}" destId="{0D537F99-8086-4177-9C11-AEA04ED6440C}" srcOrd="2" destOrd="0" parTransId="{58F0B059-E19C-4429-9E1E-344AE6B0C2A9}" sibTransId="{E871CBF1-5B1E-4C7A-94D9-B109C71E02AB}"/>
    <dgm:cxn modelId="{3AB2B9C5-A5AF-4E3D-A3A1-92767085D5A2}" srcId="{32CBBB6E-B636-4F83-B547-7FD7C4018779}" destId="{DDDF8841-941F-4095-9946-7AD940AF83D9}" srcOrd="0" destOrd="0" parTransId="{988888E2-EFF5-45E3-9843-1C7436BF49FB}" sibTransId="{74E11916-E489-4E9A-A390-06165BDDC150}"/>
    <dgm:cxn modelId="{9EBAFE8D-9CCB-4E78-A090-9CFD789048A2}" type="presOf" srcId="{97C5F893-F79B-42C9-A649-03FCF605710C}" destId="{DA25B8A1-63D5-4A79-8833-F5459EA6E731}" srcOrd="0" destOrd="0" presId="urn:microsoft.com/office/officeart/2005/8/layout/list1"/>
    <dgm:cxn modelId="{03767090-6EB0-48BA-BA69-D36CF721F552}" type="presOf" srcId="{FA0E3DC8-8763-429A-BCF4-4510C3BE5048}" destId="{025364B6-245F-4C88-82D3-D01063C1B1B4}" srcOrd="1" destOrd="0" presId="urn:microsoft.com/office/officeart/2005/8/layout/list1"/>
    <dgm:cxn modelId="{D065F11A-6678-4321-8F43-BBE8D54238A9}" srcId="{BDFDFA71-0928-4061-943B-B977A7A06C15}" destId="{32CBBB6E-B636-4F83-B547-7FD7C4018779}" srcOrd="0" destOrd="0" parTransId="{40711987-9B10-4DCC-80A9-EE6A20DB725C}" sibTransId="{6955F7D6-65F7-4BF3-AA8B-F5675E81EF0C}"/>
    <dgm:cxn modelId="{4A328078-C3D0-471F-ABDC-509A3170166D}" srcId="{BDFDFA71-0928-4061-943B-B977A7A06C15}" destId="{1A54AFC1-6FAE-47C9-9C2B-941DA060D53C}" srcOrd="1" destOrd="0" parTransId="{0AC6E4DD-F4C8-42E7-81FA-6FF329BCD824}" sibTransId="{D3939994-E89A-4086-A4D4-B903D02636D6}"/>
    <dgm:cxn modelId="{C8D7E0D0-DB49-4F8C-BAA5-5E065F91F0AD}" type="presParOf" srcId="{014F8DE3-8C27-475F-A69B-EE901370B1BC}" destId="{C4B653F1-A808-4E8F-9C30-234F41E585F6}" srcOrd="0" destOrd="0" presId="urn:microsoft.com/office/officeart/2005/8/layout/list1"/>
    <dgm:cxn modelId="{7D62A9F2-C6BD-409E-BD6F-13492E3DFA2D}" type="presParOf" srcId="{C4B653F1-A808-4E8F-9C30-234F41E585F6}" destId="{DCBEEF16-7B49-4A7F-AB90-A364FA81E4C6}" srcOrd="0" destOrd="0" presId="urn:microsoft.com/office/officeart/2005/8/layout/list1"/>
    <dgm:cxn modelId="{E77A8D94-DBDA-4D38-9931-56BA235E1AEE}" type="presParOf" srcId="{C4B653F1-A808-4E8F-9C30-234F41E585F6}" destId="{547C5336-1D48-4A9E-98F5-FD775EADA0ED}" srcOrd="1" destOrd="0" presId="urn:microsoft.com/office/officeart/2005/8/layout/list1"/>
    <dgm:cxn modelId="{06EBDD4A-69CC-47EF-BF61-457A1307F3C5}" type="presParOf" srcId="{014F8DE3-8C27-475F-A69B-EE901370B1BC}" destId="{40E0196B-12B3-4D85-8B77-C98A34FE34D5}" srcOrd="1" destOrd="0" presId="urn:microsoft.com/office/officeart/2005/8/layout/list1"/>
    <dgm:cxn modelId="{E53698E3-315E-49C7-BFF6-0BE5F068E68C}" type="presParOf" srcId="{014F8DE3-8C27-475F-A69B-EE901370B1BC}" destId="{5A151723-A503-4B78-AFAA-CCB7140E1D95}" srcOrd="2" destOrd="0" presId="urn:microsoft.com/office/officeart/2005/8/layout/list1"/>
    <dgm:cxn modelId="{B9678A57-D53A-4735-8C71-69ED89D2CB72}" type="presParOf" srcId="{014F8DE3-8C27-475F-A69B-EE901370B1BC}" destId="{A4A4B362-2A13-4E36-8423-FF7223C27B04}" srcOrd="3" destOrd="0" presId="urn:microsoft.com/office/officeart/2005/8/layout/list1"/>
    <dgm:cxn modelId="{F0E7C1B0-BC72-42BF-8C6C-4AF94F39A437}" type="presParOf" srcId="{014F8DE3-8C27-475F-A69B-EE901370B1BC}" destId="{50D983EC-4375-4E43-A921-2D2D4DD521AC}" srcOrd="4" destOrd="0" presId="urn:microsoft.com/office/officeart/2005/8/layout/list1"/>
    <dgm:cxn modelId="{9E2D66CC-592C-4D06-991B-CCA48292DC1B}" type="presParOf" srcId="{50D983EC-4375-4E43-A921-2D2D4DD521AC}" destId="{1297A1CE-DB63-4E79-A6FA-A5DA05BE75AB}" srcOrd="0" destOrd="0" presId="urn:microsoft.com/office/officeart/2005/8/layout/list1"/>
    <dgm:cxn modelId="{34A0B776-77C9-485D-A25C-B8CADDC5D579}" type="presParOf" srcId="{50D983EC-4375-4E43-A921-2D2D4DD521AC}" destId="{2A2632D7-54B8-4BF0-93D2-21BF58CF4045}" srcOrd="1" destOrd="0" presId="urn:microsoft.com/office/officeart/2005/8/layout/list1"/>
    <dgm:cxn modelId="{FE94450C-54F0-4897-AA7C-7AF0B2CA0E88}" type="presParOf" srcId="{014F8DE3-8C27-475F-A69B-EE901370B1BC}" destId="{B9B0101C-6CE4-4823-ABC1-8CF96FCF522F}" srcOrd="5" destOrd="0" presId="urn:microsoft.com/office/officeart/2005/8/layout/list1"/>
    <dgm:cxn modelId="{DECE2F6C-C45D-4A7A-BA76-47ED31E8EC91}" type="presParOf" srcId="{014F8DE3-8C27-475F-A69B-EE901370B1BC}" destId="{DA25B8A1-63D5-4A79-8833-F5459EA6E731}" srcOrd="6" destOrd="0" presId="urn:microsoft.com/office/officeart/2005/8/layout/list1"/>
    <dgm:cxn modelId="{D8813827-4854-4575-B0CB-664501EE3535}" type="presParOf" srcId="{014F8DE3-8C27-475F-A69B-EE901370B1BC}" destId="{0432C13A-314B-4D8B-ABD6-05A7BC84AB82}" srcOrd="7" destOrd="0" presId="urn:microsoft.com/office/officeart/2005/8/layout/list1"/>
    <dgm:cxn modelId="{109F8524-5745-4951-A682-B4690958A310}" type="presParOf" srcId="{014F8DE3-8C27-475F-A69B-EE901370B1BC}" destId="{B8210168-00B1-4DE7-9DD8-B998A7425FE7}" srcOrd="8" destOrd="0" presId="urn:microsoft.com/office/officeart/2005/8/layout/list1"/>
    <dgm:cxn modelId="{40BD1E54-66AD-4EDD-9A83-0B4824E1B728}" type="presParOf" srcId="{B8210168-00B1-4DE7-9DD8-B998A7425FE7}" destId="{494960C1-4763-4159-B980-AC2475D177E4}" srcOrd="0" destOrd="0" presId="urn:microsoft.com/office/officeart/2005/8/layout/list1"/>
    <dgm:cxn modelId="{CCE5A975-52F4-42D0-A78D-26F49B548930}" type="presParOf" srcId="{B8210168-00B1-4DE7-9DD8-B998A7425FE7}" destId="{AC5617D2-78DC-46AF-A0C2-0E2D4B57EE4B}" srcOrd="1" destOrd="0" presId="urn:microsoft.com/office/officeart/2005/8/layout/list1"/>
    <dgm:cxn modelId="{01E9EBFF-D91E-4238-9F36-474D6649A1C7}" type="presParOf" srcId="{014F8DE3-8C27-475F-A69B-EE901370B1BC}" destId="{27BF459D-9C7F-48EC-8E3D-4CE0325D966B}" srcOrd="9" destOrd="0" presId="urn:microsoft.com/office/officeart/2005/8/layout/list1"/>
    <dgm:cxn modelId="{3611D265-CA78-4C20-AA0C-808CCB8E1722}" type="presParOf" srcId="{014F8DE3-8C27-475F-A69B-EE901370B1BC}" destId="{D854EB87-C155-47EB-810E-D74AA1246F29}" srcOrd="10" destOrd="0" presId="urn:microsoft.com/office/officeart/2005/8/layout/list1"/>
    <dgm:cxn modelId="{D7047DC9-EA88-4747-A9C0-C7EEB90BF9B9}" type="presParOf" srcId="{014F8DE3-8C27-475F-A69B-EE901370B1BC}" destId="{7D7D5F11-B907-4049-B49E-921155EB5E1E}" srcOrd="11" destOrd="0" presId="urn:microsoft.com/office/officeart/2005/8/layout/list1"/>
    <dgm:cxn modelId="{ED449391-41BE-4808-B586-C158085803A6}" type="presParOf" srcId="{014F8DE3-8C27-475F-A69B-EE901370B1BC}" destId="{87F2E8D5-998F-4F82-8D7A-05CADA372DB1}" srcOrd="12" destOrd="0" presId="urn:microsoft.com/office/officeart/2005/8/layout/list1"/>
    <dgm:cxn modelId="{A3DFDCF0-AC25-4867-9144-FB438037A00C}" type="presParOf" srcId="{87F2E8D5-998F-4F82-8D7A-05CADA372DB1}" destId="{42162A0B-B4B2-43CE-87AF-1F8219CFDE2F}" srcOrd="0" destOrd="0" presId="urn:microsoft.com/office/officeart/2005/8/layout/list1"/>
    <dgm:cxn modelId="{0CF37F83-AA8E-45DF-9BFE-AF2D407C68BD}" type="presParOf" srcId="{87F2E8D5-998F-4F82-8D7A-05CADA372DB1}" destId="{025364B6-245F-4C88-82D3-D01063C1B1B4}" srcOrd="1" destOrd="0" presId="urn:microsoft.com/office/officeart/2005/8/layout/list1"/>
    <dgm:cxn modelId="{A49EB3EF-C424-4E6C-B4EC-1B0D4B0A0A1A}" type="presParOf" srcId="{014F8DE3-8C27-475F-A69B-EE901370B1BC}" destId="{EE3FA3F8-BF72-43E7-9571-E4CFE45E53B1}" srcOrd="13" destOrd="0" presId="urn:microsoft.com/office/officeart/2005/8/layout/list1"/>
    <dgm:cxn modelId="{2CAB2D82-8956-4682-8538-FCAD192FA1A5}" type="presParOf" srcId="{014F8DE3-8C27-475F-A69B-EE901370B1BC}" destId="{D89B7E5B-947C-48DF-87C9-F61604A364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DFA71-0928-4061-943B-B977A7A06C1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32CBBB6E-B636-4F83-B547-7FD7C401877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기존의 퇴직금제도 보다 불리하게 제도가 설계될 위험</a:t>
          </a:r>
          <a:endParaRPr lang="ko-KR" altLang="en-US" sz="1800" dirty="0"/>
        </a:p>
      </dgm:t>
    </dgm:pt>
    <dgm:pt modelId="{40711987-9B10-4DCC-80A9-EE6A20DB725C}" type="parTrans" cxnId="{D065F11A-6678-4321-8F43-BBE8D54238A9}">
      <dgm:prSet/>
      <dgm:spPr/>
      <dgm:t>
        <a:bodyPr/>
        <a:lstStyle/>
        <a:p>
          <a:pPr latinLnBrk="1"/>
          <a:endParaRPr lang="ko-KR" altLang="en-US"/>
        </a:p>
      </dgm:t>
    </dgm:pt>
    <dgm:pt modelId="{6955F7D6-65F7-4BF3-AA8B-F5675E81EF0C}" type="sibTrans" cxnId="{D065F11A-6678-4321-8F43-BBE8D54238A9}">
      <dgm:prSet/>
      <dgm:spPr/>
      <dgm:t>
        <a:bodyPr/>
        <a:lstStyle/>
        <a:p>
          <a:pPr latinLnBrk="1"/>
          <a:endParaRPr lang="ko-KR" altLang="en-US"/>
        </a:p>
      </dgm:t>
    </dgm:pt>
    <dgm:pt modelId="{1A54AFC1-6FAE-47C9-9C2B-941DA060D53C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형의 경우 노동자가 위험부담</a:t>
          </a:r>
          <a:endParaRPr lang="ko-KR" altLang="en-US" sz="1800" dirty="0"/>
        </a:p>
      </dgm:t>
    </dgm:pt>
    <dgm:pt modelId="{0AC6E4DD-F4C8-42E7-81FA-6FF329BCD824}" type="parTrans" cxnId="{4A328078-C3D0-471F-ABDC-509A3170166D}">
      <dgm:prSet/>
      <dgm:spPr/>
      <dgm:t>
        <a:bodyPr/>
        <a:lstStyle/>
        <a:p>
          <a:pPr latinLnBrk="1"/>
          <a:endParaRPr lang="ko-KR" altLang="en-US"/>
        </a:p>
      </dgm:t>
    </dgm:pt>
    <dgm:pt modelId="{D3939994-E89A-4086-A4D4-B903D02636D6}" type="sibTrans" cxnId="{4A328078-C3D0-471F-ABDC-509A3170166D}">
      <dgm:prSet/>
      <dgm:spPr/>
      <dgm:t>
        <a:bodyPr/>
        <a:lstStyle/>
        <a:p>
          <a:pPr latinLnBrk="1"/>
          <a:endParaRPr lang="ko-KR" altLang="en-US"/>
        </a:p>
      </dgm:t>
    </dgm:pt>
    <dgm:pt modelId="{0D537F99-8086-4177-9C11-AEA04ED6440C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형의 경우 같은 노동자들간에 퇴직금의 차이 발생 </a:t>
          </a:r>
          <a:endParaRPr lang="en-US" altLang="ko-KR" sz="1800" dirty="0" smtClean="0">
            <a:latin typeface="-윤고딕340" pitchFamily="18" charset="-127"/>
            <a:ea typeface="-윤고딕340" pitchFamily="18" charset="-127"/>
          </a:endParaRPr>
        </a:p>
      </dgm:t>
    </dgm:pt>
    <dgm:pt modelId="{58F0B059-E19C-4429-9E1E-344AE6B0C2A9}" type="parTrans" cxnId="{A5A50AD9-19E2-462D-A2C4-DD8BFDD46465}">
      <dgm:prSet/>
      <dgm:spPr/>
      <dgm:t>
        <a:bodyPr/>
        <a:lstStyle/>
        <a:p>
          <a:pPr latinLnBrk="1"/>
          <a:endParaRPr lang="ko-KR" altLang="en-US"/>
        </a:p>
      </dgm:t>
    </dgm:pt>
    <dgm:pt modelId="{E871CBF1-5B1E-4C7A-94D9-B109C71E02AB}" type="sibTrans" cxnId="{A5A50AD9-19E2-462D-A2C4-DD8BFDD46465}">
      <dgm:prSet/>
      <dgm:spPr/>
      <dgm:t>
        <a:bodyPr/>
        <a:lstStyle/>
        <a:p>
          <a:pPr latinLnBrk="1"/>
          <a:endParaRPr lang="ko-KR" altLang="en-US"/>
        </a:p>
      </dgm:t>
    </dgm:pt>
    <dgm:pt modelId="{458EDE32-81B2-4D97-9532-4250F0DC581D}">
      <dgm:prSet phldrT="[텍스트]" custT="1"/>
      <dgm:spPr/>
      <dgm:t>
        <a:bodyPr/>
        <a:lstStyle/>
        <a:p>
          <a:pPr latinLnBrk="1"/>
          <a:r>
            <a:rPr lang="en-US" altLang="ko-KR" sz="18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형 퇴직연금에 가입한 노동자들은 주식시장과 같은 금융시장의 정보에 </a:t>
          </a:r>
          <a:r>
            <a:rPr lang="ko-KR" altLang="en-US" sz="1800" dirty="0" err="1" smtClean="0">
              <a:latin typeface="-윤고딕350" pitchFamily="18" charset="-127"/>
              <a:ea typeface="-윤고딕350" pitchFamily="18" charset="-127"/>
            </a:rPr>
            <a:t>민감</a:t>
          </a:r>
          <a:endParaRPr lang="en-US" altLang="ko-KR" sz="1800" dirty="0" smtClean="0">
            <a:latin typeface="-윤고딕340" pitchFamily="18" charset="-127"/>
            <a:ea typeface="-윤고딕340" pitchFamily="18" charset="-127"/>
          </a:endParaRPr>
        </a:p>
      </dgm:t>
    </dgm:pt>
    <dgm:pt modelId="{EFF76001-B1C1-476A-A11B-236C03D75C81}" type="parTrans" cxnId="{E56D0EDA-D934-44E9-BCDD-A559B9AF5B7D}">
      <dgm:prSet/>
      <dgm:spPr/>
      <dgm:t>
        <a:bodyPr/>
        <a:lstStyle/>
        <a:p>
          <a:pPr latinLnBrk="1"/>
          <a:endParaRPr lang="ko-KR" altLang="en-US"/>
        </a:p>
      </dgm:t>
    </dgm:pt>
    <dgm:pt modelId="{A088F902-DB5D-4B08-8842-5FD117529E1B}" type="sibTrans" cxnId="{E56D0EDA-D934-44E9-BCDD-A559B9AF5B7D}">
      <dgm:prSet/>
      <dgm:spPr/>
      <dgm:t>
        <a:bodyPr/>
        <a:lstStyle/>
        <a:p>
          <a:pPr latinLnBrk="1"/>
          <a:endParaRPr lang="ko-KR" altLang="en-US"/>
        </a:p>
      </dgm:t>
    </dgm:pt>
    <dgm:pt modelId="{CDB0A501-148E-4B38-8EA1-6EAACFE95339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퇴직금 지급 의무자가 분산됨</a:t>
          </a:r>
          <a:endParaRPr lang="ko-KR" altLang="en-US" sz="1800" dirty="0"/>
        </a:p>
      </dgm:t>
    </dgm:pt>
    <dgm:pt modelId="{0A3A87A2-E3C3-41FC-A58D-4D2AABD19B04}" type="parTrans" cxnId="{BA93EBB8-5E7A-499C-ADA9-6AA1BB085C7F}">
      <dgm:prSet/>
      <dgm:spPr/>
    </dgm:pt>
    <dgm:pt modelId="{CC6C2C5D-8610-4C0A-BB76-F4FCB52EC621}" type="sibTrans" cxnId="{BA93EBB8-5E7A-499C-ADA9-6AA1BB085C7F}">
      <dgm:prSet/>
      <dgm:spPr/>
    </dgm:pt>
    <dgm:pt modelId="{AAFC6537-01D4-407B-94F3-424721BDA257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-윤고딕350" pitchFamily="18" charset="-127"/>
              <a:ea typeface="-윤고딕350" pitchFamily="18" charset="-127"/>
            </a:rPr>
            <a:t>노동자들이 필요에 의하여 중간정산을 받는 것이 제한</a:t>
          </a:r>
          <a:endParaRPr lang="ko-KR" altLang="en-US" sz="1800" dirty="0"/>
        </a:p>
      </dgm:t>
    </dgm:pt>
    <dgm:pt modelId="{548A1234-A51B-4150-8DA8-CA5EDA037B2F}" type="parTrans" cxnId="{795C6F01-0DF6-4106-B920-E37EC805E683}">
      <dgm:prSet/>
      <dgm:spPr/>
    </dgm:pt>
    <dgm:pt modelId="{AE501854-A451-4C9B-99D0-CAD5363723D0}" type="sibTrans" cxnId="{795C6F01-0DF6-4106-B920-E37EC805E683}">
      <dgm:prSet/>
      <dgm:spPr/>
    </dgm:pt>
    <dgm:pt modelId="{014F8DE3-8C27-475F-A69B-EE901370B1BC}" type="pres">
      <dgm:prSet presAssocID="{BDFDFA71-0928-4061-943B-B977A7A06C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B653F1-A808-4E8F-9C30-234F41E585F6}" type="pres">
      <dgm:prSet presAssocID="{32CBBB6E-B636-4F83-B547-7FD7C4018779}" presName="parentLin" presStyleCnt="0"/>
      <dgm:spPr/>
    </dgm:pt>
    <dgm:pt modelId="{DCBEEF16-7B49-4A7F-AB90-A364FA81E4C6}" type="pres">
      <dgm:prSet presAssocID="{32CBBB6E-B636-4F83-B547-7FD7C4018779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547C5336-1D48-4A9E-98F5-FD775EADA0ED}" type="pres">
      <dgm:prSet presAssocID="{32CBBB6E-B636-4F83-B547-7FD7C4018779}" presName="parentText" presStyleLbl="node1" presStyleIdx="0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E0196B-12B3-4D85-8B77-C98A34FE34D5}" type="pres">
      <dgm:prSet presAssocID="{32CBBB6E-B636-4F83-B547-7FD7C4018779}" presName="negativeSpace" presStyleCnt="0"/>
      <dgm:spPr/>
    </dgm:pt>
    <dgm:pt modelId="{5A151723-A503-4B78-AFAA-CCB7140E1D95}" type="pres">
      <dgm:prSet presAssocID="{32CBBB6E-B636-4F83-B547-7FD7C4018779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A4B362-2A13-4E36-8423-FF7223C27B04}" type="pres">
      <dgm:prSet presAssocID="{6955F7D6-65F7-4BF3-AA8B-F5675E81EF0C}" presName="spaceBetweenRectangles" presStyleCnt="0"/>
      <dgm:spPr/>
    </dgm:pt>
    <dgm:pt modelId="{9ADFE67E-596D-4E1C-B535-0A34DFAC4043}" type="pres">
      <dgm:prSet presAssocID="{CDB0A501-148E-4B38-8EA1-6EAACFE95339}" presName="parentLin" presStyleCnt="0"/>
      <dgm:spPr/>
    </dgm:pt>
    <dgm:pt modelId="{0446557A-67F2-42C3-BA8E-DD431E158099}" type="pres">
      <dgm:prSet presAssocID="{CDB0A501-148E-4B38-8EA1-6EAACFE95339}" presName="parentLeftMargin" presStyleLbl="node1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8A2F8FFA-AEB8-4393-967F-2392A54F42E9}" type="pres">
      <dgm:prSet presAssocID="{CDB0A501-148E-4B38-8EA1-6EAACFE95339}" presName="parentText" presStyleLbl="node1" presStyleIdx="1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B134AA-D9D1-427C-95B1-B4D87E44B583}" type="pres">
      <dgm:prSet presAssocID="{CDB0A501-148E-4B38-8EA1-6EAACFE95339}" presName="negativeSpace" presStyleCnt="0"/>
      <dgm:spPr/>
    </dgm:pt>
    <dgm:pt modelId="{19A5ECE9-44AC-4C74-8F50-8DEF9BEA5FCB}" type="pres">
      <dgm:prSet presAssocID="{CDB0A501-148E-4B38-8EA1-6EAACFE95339}" presName="childText" presStyleLbl="conFgAcc1" presStyleIdx="1" presStyleCnt="6">
        <dgm:presLayoutVars>
          <dgm:bulletEnabled val="1"/>
        </dgm:presLayoutVars>
      </dgm:prSet>
      <dgm:spPr/>
    </dgm:pt>
    <dgm:pt modelId="{8ACC7D7B-D84F-49ED-A756-294D03159CAC}" type="pres">
      <dgm:prSet presAssocID="{CC6C2C5D-8610-4C0A-BB76-F4FCB52EC621}" presName="spaceBetweenRectangles" presStyleCnt="0"/>
      <dgm:spPr/>
    </dgm:pt>
    <dgm:pt modelId="{497CB6D8-510E-4E1E-9844-60903CD96CD8}" type="pres">
      <dgm:prSet presAssocID="{AAFC6537-01D4-407B-94F3-424721BDA257}" presName="parentLin" presStyleCnt="0"/>
      <dgm:spPr/>
    </dgm:pt>
    <dgm:pt modelId="{A4CBA6A6-0A19-4583-B7C2-EC64C7F09682}" type="pres">
      <dgm:prSet presAssocID="{AAFC6537-01D4-407B-94F3-424721BDA257}" presName="parentLeftMargin" presStyleLbl="node1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2BE13260-5565-4B98-8A87-81112E7C9EC0}" type="pres">
      <dgm:prSet presAssocID="{AAFC6537-01D4-407B-94F3-424721BDA257}" presName="parentText" presStyleLbl="node1" presStyleIdx="2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548636-AB8D-4EA4-BCF4-E7B3FC6382CD}" type="pres">
      <dgm:prSet presAssocID="{AAFC6537-01D4-407B-94F3-424721BDA257}" presName="negativeSpace" presStyleCnt="0"/>
      <dgm:spPr/>
    </dgm:pt>
    <dgm:pt modelId="{71811D4F-D25D-4284-8B21-857A61CA02DE}" type="pres">
      <dgm:prSet presAssocID="{AAFC6537-01D4-407B-94F3-424721BDA257}" presName="childText" presStyleLbl="conFgAcc1" presStyleIdx="2" presStyleCnt="6">
        <dgm:presLayoutVars>
          <dgm:bulletEnabled val="1"/>
        </dgm:presLayoutVars>
      </dgm:prSet>
      <dgm:spPr/>
    </dgm:pt>
    <dgm:pt modelId="{B4D59C94-A2F1-440D-9D05-E71D8A6DE563}" type="pres">
      <dgm:prSet presAssocID="{AE501854-A451-4C9B-99D0-CAD5363723D0}" presName="spaceBetweenRectangles" presStyleCnt="0"/>
      <dgm:spPr/>
    </dgm:pt>
    <dgm:pt modelId="{50D983EC-4375-4E43-A921-2D2D4DD521AC}" type="pres">
      <dgm:prSet presAssocID="{1A54AFC1-6FAE-47C9-9C2B-941DA060D53C}" presName="parentLin" presStyleCnt="0"/>
      <dgm:spPr/>
    </dgm:pt>
    <dgm:pt modelId="{1297A1CE-DB63-4E79-A6FA-A5DA05BE75AB}" type="pres">
      <dgm:prSet presAssocID="{1A54AFC1-6FAE-47C9-9C2B-941DA060D53C}" presName="parentLeftMargin" presStyleLbl="node1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2A2632D7-54B8-4BF0-93D2-21BF58CF4045}" type="pres">
      <dgm:prSet presAssocID="{1A54AFC1-6FAE-47C9-9C2B-941DA060D53C}" presName="parentText" presStyleLbl="node1" presStyleIdx="3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B0101C-6CE4-4823-ABC1-8CF96FCF522F}" type="pres">
      <dgm:prSet presAssocID="{1A54AFC1-6FAE-47C9-9C2B-941DA060D53C}" presName="negativeSpace" presStyleCnt="0"/>
      <dgm:spPr/>
    </dgm:pt>
    <dgm:pt modelId="{DA25B8A1-63D5-4A79-8833-F5459EA6E731}" type="pres">
      <dgm:prSet presAssocID="{1A54AFC1-6FAE-47C9-9C2B-941DA060D53C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2C13A-314B-4D8B-ABD6-05A7BC84AB82}" type="pres">
      <dgm:prSet presAssocID="{D3939994-E89A-4086-A4D4-B903D02636D6}" presName="spaceBetweenRectangles" presStyleCnt="0"/>
      <dgm:spPr/>
    </dgm:pt>
    <dgm:pt modelId="{B8210168-00B1-4DE7-9DD8-B998A7425FE7}" type="pres">
      <dgm:prSet presAssocID="{0D537F99-8086-4177-9C11-AEA04ED6440C}" presName="parentLin" presStyleCnt="0"/>
      <dgm:spPr/>
    </dgm:pt>
    <dgm:pt modelId="{494960C1-4763-4159-B980-AC2475D177E4}" type="pres">
      <dgm:prSet presAssocID="{0D537F99-8086-4177-9C11-AEA04ED6440C}" presName="parentLeftMargin" presStyleLbl="node1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AC5617D2-78DC-46AF-A0C2-0E2D4B57EE4B}" type="pres">
      <dgm:prSet presAssocID="{0D537F99-8086-4177-9C11-AEA04ED6440C}" presName="parentText" presStyleLbl="node1" presStyleIdx="4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BF459D-9C7F-48EC-8E3D-4CE0325D966B}" type="pres">
      <dgm:prSet presAssocID="{0D537F99-8086-4177-9C11-AEA04ED6440C}" presName="negativeSpace" presStyleCnt="0"/>
      <dgm:spPr/>
    </dgm:pt>
    <dgm:pt modelId="{D854EB87-C155-47EB-810E-D74AA1246F29}" type="pres">
      <dgm:prSet presAssocID="{0D537F99-8086-4177-9C11-AEA04ED6440C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7D5F11-B907-4049-B49E-921155EB5E1E}" type="pres">
      <dgm:prSet presAssocID="{E871CBF1-5B1E-4C7A-94D9-B109C71E02AB}" presName="spaceBetweenRectangles" presStyleCnt="0"/>
      <dgm:spPr/>
    </dgm:pt>
    <dgm:pt modelId="{FAE9FC7C-8092-49E9-A516-0977F7FD46BF}" type="pres">
      <dgm:prSet presAssocID="{458EDE32-81B2-4D97-9532-4250F0DC581D}" presName="parentLin" presStyleCnt="0"/>
      <dgm:spPr/>
    </dgm:pt>
    <dgm:pt modelId="{D96609F5-36B9-4E19-8C82-91A7FF07CB05}" type="pres">
      <dgm:prSet presAssocID="{458EDE32-81B2-4D97-9532-4250F0DC581D}" presName="parentLeftMargin" presStyleLbl="node1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A394FE0D-25A5-48B3-9E3A-CF9FC7734157}" type="pres">
      <dgm:prSet presAssocID="{458EDE32-81B2-4D97-9532-4250F0DC581D}" presName="parentText" presStyleLbl="node1" presStyleIdx="5" presStyleCnt="6" custScaleX="12597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634E4D-B694-4FE0-BE4B-6B7872C56F6D}" type="pres">
      <dgm:prSet presAssocID="{458EDE32-81B2-4D97-9532-4250F0DC581D}" presName="negativeSpace" presStyleCnt="0"/>
      <dgm:spPr/>
    </dgm:pt>
    <dgm:pt modelId="{5DCEDEA1-E27B-491E-9DE9-3E786C6B6A4F}" type="pres">
      <dgm:prSet presAssocID="{458EDE32-81B2-4D97-9532-4250F0DC581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E7C7C05-3E37-4026-9B62-CA6929D5D3E2}" type="presOf" srcId="{458EDE32-81B2-4D97-9532-4250F0DC581D}" destId="{D96609F5-36B9-4E19-8C82-91A7FF07CB05}" srcOrd="0" destOrd="0" presId="urn:microsoft.com/office/officeart/2005/8/layout/list1"/>
    <dgm:cxn modelId="{F8E57257-C7D8-4EAE-80B6-C9F3305C1D59}" type="presOf" srcId="{0D537F99-8086-4177-9C11-AEA04ED6440C}" destId="{AC5617D2-78DC-46AF-A0C2-0E2D4B57EE4B}" srcOrd="1" destOrd="0" presId="urn:microsoft.com/office/officeart/2005/8/layout/list1"/>
    <dgm:cxn modelId="{9E0D29E0-EB1A-468A-8D0A-6B2A9CA35B6F}" type="presOf" srcId="{1A54AFC1-6FAE-47C9-9C2B-941DA060D53C}" destId="{2A2632D7-54B8-4BF0-93D2-21BF58CF4045}" srcOrd="1" destOrd="0" presId="urn:microsoft.com/office/officeart/2005/8/layout/list1"/>
    <dgm:cxn modelId="{BAD23627-8B78-4C24-A767-CCC5AA6BB967}" type="presOf" srcId="{32CBBB6E-B636-4F83-B547-7FD7C4018779}" destId="{DCBEEF16-7B49-4A7F-AB90-A364FA81E4C6}" srcOrd="0" destOrd="0" presId="urn:microsoft.com/office/officeart/2005/8/layout/list1"/>
    <dgm:cxn modelId="{DE4E6CF6-4880-465B-95F9-5F110D54BA65}" type="presOf" srcId="{AAFC6537-01D4-407B-94F3-424721BDA257}" destId="{2BE13260-5565-4B98-8A87-81112E7C9EC0}" srcOrd="1" destOrd="0" presId="urn:microsoft.com/office/officeart/2005/8/layout/list1"/>
    <dgm:cxn modelId="{1AEA5E9A-78FE-45DE-9EBB-470E7ACC3F98}" type="presOf" srcId="{1A54AFC1-6FAE-47C9-9C2B-941DA060D53C}" destId="{1297A1CE-DB63-4E79-A6FA-A5DA05BE75AB}" srcOrd="0" destOrd="0" presId="urn:microsoft.com/office/officeart/2005/8/layout/list1"/>
    <dgm:cxn modelId="{91AB3AD9-12AF-49DD-9929-907AECF14804}" type="presOf" srcId="{0D537F99-8086-4177-9C11-AEA04ED6440C}" destId="{494960C1-4763-4159-B980-AC2475D177E4}" srcOrd="0" destOrd="0" presId="urn:microsoft.com/office/officeart/2005/8/layout/list1"/>
    <dgm:cxn modelId="{0ED43B9D-1425-4C6F-B868-8337DE1789A1}" type="presOf" srcId="{AAFC6537-01D4-407B-94F3-424721BDA257}" destId="{A4CBA6A6-0A19-4583-B7C2-EC64C7F09682}" srcOrd="0" destOrd="0" presId="urn:microsoft.com/office/officeart/2005/8/layout/list1"/>
    <dgm:cxn modelId="{BA93EBB8-5E7A-499C-ADA9-6AA1BB085C7F}" srcId="{BDFDFA71-0928-4061-943B-B977A7A06C15}" destId="{CDB0A501-148E-4B38-8EA1-6EAACFE95339}" srcOrd="1" destOrd="0" parTransId="{0A3A87A2-E3C3-41FC-A58D-4D2AABD19B04}" sibTransId="{CC6C2C5D-8610-4C0A-BB76-F4FCB52EC621}"/>
    <dgm:cxn modelId="{E56D0EDA-D934-44E9-BCDD-A559B9AF5B7D}" srcId="{BDFDFA71-0928-4061-943B-B977A7A06C15}" destId="{458EDE32-81B2-4D97-9532-4250F0DC581D}" srcOrd="5" destOrd="0" parTransId="{EFF76001-B1C1-476A-A11B-236C03D75C81}" sibTransId="{A088F902-DB5D-4B08-8842-5FD117529E1B}"/>
    <dgm:cxn modelId="{74722D23-FFE2-44D4-A143-728FCEC24FF1}" type="presOf" srcId="{CDB0A501-148E-4B38-8EA1-6EAACFE95339}" destId="{0446557A-67F2-42C3-BA8E-DD431E158099}" srcOrd="0" destOrd="0" presId="urn:microsoft.com/office/officeart/2005/8/layout/list1"/>
    <dgm:cxn modelId="{795C6F01-0DF6-4106-B920-E37EC805E683}" srcId="{BDFDFA71-0928-4061-943B-B977A7A06C15}" destId="{AAFC6537-01D4-407B-94F3-424721BDA257}" srcOrd="2" destOrd="0" parTransId="{548A1234-A51B-4150-8DA8-CA5EDA037B2F}" sibTransId="{AE501854-A451-4C9B-99D0-CAD5363723D0}"/>
    <dgm:cxn modelId="{4A328078-C3D0-471F-ABDC-509A3170166D}" srcId="{BDFDFA71-0928-4061-943B-B977A7A06C15}" destId="{1A54AFC1-6FAE-47C9-9C2B-941DA060D53C}" srcOrd="3" destOrd="0" parTransId="{0AC6E4DD-F4C8-42E7-81FA-6FF329BCD824}" sibTransId="{D3939994-E89A-4086-A4D4-B903D02636D6}"/>
    <dgm:cxn modelId="{536BD1FD-918B-47E7-A038-947BDF94499A}" type="presOf" srcId="{CDB0A501-148E-4B38-8EA1-6EAACFE95339}" destId="{8A2F8FFA-AEB8-4393-967F-2392A54F42E9}" srcOrd="1" destOrd="0" presId="urn:microsoft.com/office/officeart/2005/8/layout/list1"/>
    <dgm:cxn modelId="{EC24B75E-A630-4AE7-A88D-DF52279B5D15}" type="presOf" srcId="{BDFDFA71-0928-4061-943B-B977A7A06C15}" destId="{014F8DE3-8C27-475F-A69B-EE901370B1BC}" srcOrd="0" destOrd="0" presId="urn:microsoft.com/office/officeart/2005/8/layout/list1"/>
    <dgm:cxn modelId="{A5A50AD9-19E2-462D-A2C4-DD8BFDD46465}" srcId="{BDFDFA71-0928-4061-943B-B977A7A06C15}" destId="{0D537F99-8086-4177-9C11-AEA04ED6440C}" srcOrd="4" destOrd="0" parTransId="{58F0B059-E19C-4429-9E1E-344AE6B0C2A9}" sibTransId="{E871CBF1-5B1E-4C7A-94D9-B109C71E02AB}"/>
    <dgm:cxn modelId="{0C44B314-832C-4374-9B5A-42599DA19B7D}" type="presOf" srcId="{458EDE32-81B2-4D97-9532-4250F0DC581D}" destId="{A394FE0D-25A5-48B3-9E3A-CF9FC7734157}" srcOrd="1" destOrd="0" presId="urn:microsoft.com/office/officeart/2005/8/layout/list1"/>
    <dgm:cxn modelId="{D065F11A-6678-4321-8F43-BBE8D54238A9}" srcId="{BDFDFA71-0928-4061-943B-B977A7A06C15}" destId="{32CBBB6E-B636-4F83-B547-7FD7C4018779}" srcOrd="0" destOrd="0" parTransId="{40711987-9B10-4DCC-80A9-EE6A20DB725C}" sibTransId="{6955F7D6-65F7-4BF3-AA8B-F5675E81EF0C}"/>
    <dgm:cxn modelId="{4B1EC452-FB45-4FD7-A123-0B5414D15EB8}" type="presOf" srcId="{32CBBB6E-B636-4F83-B547-7FD7C4018779}" destId="{547C5336-1D48-4A9E-98F5-FD775EADA0ED}" srcOrd="1" destOrd="0" presId="urn:microsoft.com/office/officeart/2005/8/layout/list1"/>
    <dgm:cxn modelId="{2C348801-A8EC-4DCE-BA5D-83161318DF0B}" type="presParOf" srcId="{014F8DE3-8C27-475F-A69B-EE901370B1BC}" destId="{C4B653F1-A808-4E8F-9C30-234F41E585F6}" srcOrd="0" destOrd="0" presId="urn:microsoft.com/office/officeart/2005/8/layout/list1"/>
    <dgm:cxn modelId="{33659612-BACA-4ECF-9CCD-F3F44552E6AD}" type="presParOf" srcId="{C4B653F1-A808-4E8F-9C30-234F41E585F6}" destId="{DCBEEF16-7B49-4A7F-AB90-A364FA81E4C6}" srcOrd="0" destOrd="0" presId="urn:microsoft.com/office/officeart/2005/8/layout/list1"/>
    <dgm:cxn modelId="{BC1B5D7F-D76A-47DF-8A1E-0EB4B464EF09}" type="presParOf" srcId="{C4B653F1-A808-4E8F-9C30-234F41E585F6}" destId="{547C5336-1D48-4A9E-98F5-FD775EADA0ED}" srcOrd="1" destOrd="0" presId="urn:microsoft.com/office/officeart/2005/8/layout/list1"/>
    <dgm:cxn modelId="{9F2187AA-5512-4CC5-98DC-BF35E077CB71}" type="presParOf" srcId="{014F8DE3-8C27-475F-A69B-EE901370B1BC}" destId="{40E0196B-12B3-4D85-8B77-C98A34FE34D5}" srcOrd="1" destOrd="0" presId="urn:microsoft.com/office/officeart/2005/8/layout/list1"/>
    <dgm:cxn modelId="{F16A933E-99D4-4EAC-9FD7-F42615EC254D}" type="presParOf" srcId="{014F8DE3-8C27-475F-A69B-EE901370B1BC}" destId="{5A151723-A503-4B78-AFAA-CCB7140E1D95}" srcOrd="2" destOrd="0" presId="urn:microsoft.com/office/officeart/2005/8/layout/list1"/>
    <dgm:cxn modelId="{1D037A23-2F05-4C30-8ECB-BC4CA900B762}" type="presParOf" srcId="{014F8DE3-8C27-475F-A69B-EE901370B1BC}" destId="{A4A4B362-2A13-4E36-8423-FF7223C27B04}" srcOrd="3" destOrd="0" presId="urn:microsoft.com/office/officeart/2005/8/layout/list1"/>
    <dgm:cxn modelId="{BAFBBAF9-5FC6-426D-A689-329415C86743}" type="presParOf" srcId="{014F8DE3-8C27-475F-A69B-EE901370B1BC}" destId="{9ADFE67E-596D-4E1C-B535-0A34DFAC4043}" srcOrd="4" destOrd="0" presId="urn:microsoft.com/office/officeart/2005/8/layout/list1"/>
    <dgm:cxn modelId="{7E8FDA01-AE14-4521-AFAE-F404F818BB72}" type="presParOf" srcId="{9ADFE67E-596D-4E1C-B535-0A34DFAC4043}" destId="{0446557A-67F2-42C3-BA8E-DD431E158099}" srcOrd="0" destOrd="0" presId="urn:microsoft.com/office/officeart/2005/8/layout/list1"/>
    <dgm:cxn modelId="{E8038D0B-65DF-4E2D-8CD0-DFC46763899D}" type="presParOf" srcId="{9ADFE67E-596D-4E1C-B535-0A34DFAC4043}" destId="{8A2F8FFA-AEB8-4393-967F-2392A54F42E9}" srcOrd="1" destOrd="0" presId="urn:microsoft.com/office/officeart/2005/8/layout/list1"/>
    <dgm:cxn modelId="{60AE2BFC-A9E0-4E8F-9DE1-B9CA814F9AB9}" type="presParOf" srcId="{014F8DE3-8C27-475F-A69B-EE901370B1BC}" destId="{F3B134AA-D9D1-427C-95B1-B4D87E44B583}" srcOrd="5" destOrd="0" presId="urn:microsoft.com/office/officeart/2005/8/layout/list1"/>
    <dgm:cxn modelId="{AA18FD8B-F05E-442F-BFEF-B6380749DEC6}" type="presParOf" srcId="{014F8DE3-8C27-475F-A69B-EE901370B1BC}" destId="{19A5ECE9-44AC-4C74-8F50-8DEF9BEA5FCB}" srcOrd="6" destOrd="0" presId="urn:microsoft.com/office/officeart/2005/8/layout/list1"/>
    <dgm:cxn modelId="{9CCA1D27-3F21-4D79-95D2-64932D3F6E65}" type="presParOf" srcId="{014F8DE3-8C27-475F-A69B-EE901370B1BC}" destId="{8ACC7D7B-D84F-49ED-A756-294D03159CAC}" srcOrd="7" destOrd="0" presId="urn:microsoft.com/office/officeart/2005/8/layout/list1"/>
    <dgm:cxn modelId="{A1DF613D-FA48-4F1B-9CF2-E2F90C453B06}" type="presParOf" srcId="{014F8DE3-8C27-475F-A69B-EE901370B1BC}" destId="{497CB6D8-510E-4E1E-9844-60903CD96CD8}" srcOrd="8" destOrd="0" presId="urn:microsoft.com/office/officeart/2005/8/layout/list1"/>
    <dgm:cxn modelId="{BAEC9AB1-18D2-4D96-AFE7-78E13A127697}" type="presParOf" srcId="{497CB6D8-510E-4E1E-9844-60903CD96CD8}" destId="{A4CBA6A6-0A19-4583-B7C2-EC64C7F09682}" srcOrd="0" destOrd="0" presId="urn:microsoft.com/office/officeart/2005/8/layout/list1"/>
    <dgm:cxn modelId="{F24190C9-4AE5-4D4D-B45A-B137412463E1}" type="presParOf" srcId="{497CB6D8-510E-4E1E-9844-60903CD96CD8}" destId="{2BE13260-5565-4B98-8A87-81112E7C9EC0}" srcOrd="1" destOrd="0" presId="urn:microsoft.com/office/officeart/2005/8/layout/list1"/>
    <dgm:cxn modelId="{46576A36-A5CD-461A-9C75-991C36F5B49E}" type="presParOf" srcId="{014F8DE3-8C27-475F-A69B-EE901370B1BC}" destId="{B6548636-AB8D-4EA4-BCF4-E7B3FC6382CD}" srcOrd="9" destOrd="0" presId="urn:microsoft.com/office/officeart/2005/8/layout/list1"/>
    <dgm:cxn modelId="{8EE107AF-0982-4923-9FB6-8E8757625B8F}" type="presParOf" srcId="{014F8DE3-8C27-475F-A69B-EE901370B1BC}" destId="{71811D4F-D25D-4284-8B21-857A61CA02DE}" srcOrd="10" destOrd="0" presId="urn:microsoft.com/office/officeart/2005/8/layout/list1"/>
    <dgm:cxn modelId="{283EF61A-6681-4CD9-B8BA-510E854318B7}" type="presParOf" srcId="{014F8DE3-8C27-475F-A69B-EE901370B1BC}" destId="{B4D59C94-A2F1-440D-9D05-E71D8A6DE563}" srcOrd="11" destOrd="0" presId="urn:microsoft.com/office/officeart/2005/8/layout/list1"/>
    <dgm:cxn modelId="{9A304815-D883-454C-8558-D5BEEF797BC9}" type="presParOf" srcId="{014F8DE3-8C27-475F-A69B-EE901370B1BC}" destId="{50D983EC-4375-4E43-A921-2D2D4DD521AC}" srcOrd="12" destOrd="0" presId="urn:microsoft.com/office/officeart/2005/8/layout/list1"/>
    <dgm:cxn modelId="{964FD0CB-3BAD-4C4B-9676-68DA26C7340E}" type="presParOf" srcId="{50D983EC-4375-4E43-A921-2D2D4DD521AC}" destId="{1297A1CE-DB63-4E79-A6FA-A5DA05BE75AB}" srcOrd="0" destOrd="0" presId="urn:microsoft.com/office/officeart/2005/8/layout/list1"/>
    <dgm:cxn modelId="{AF120C9E-1DA1-4E20-8CFC-40C5E6C84660}" type="presParOf" srcId="{50D983EC-4375-4E43-A921-2D2D4DD521AC}" destId="{2A2632D7-54B8-4BF0-93D2-21BF58CF4045}" srcOrd="1" destOrd="0" presId="urn:microsoft.com/office/officeart/2005/8/layout/list1"/>
    <dgm:cxn modelId="{99C9EC75-7C43-42DE-83BA-C22D1E16CDCB}" type="presParOf" srcId="{014F8DE3-8C27-475F-A69B-EE901370B1BC}" destId="{B9B0101C-6CE4-4823-ABC1-8CF96FCF522F}" srcOrd="13" destOrd="0" presId="urn:microsoft.com/office/officeart/2005/8/layout/list1"/>
    <dgm:cxn modelId="{3F05DD8B-131C-4D7E-A9A3-F8D764B784BD}" type="presParOf" srcId="{014F8DE3-8C27-475F-A69B-EE901370B1BC}" destId="{DA25B8A1-63D5-4A79-8833-F5459EA6E731}" srcOrd="14" destOrd="0" presId="urn:microsoft.com/office/officeart/2005/8/layout/list1"/>
    <dgm:cxn modelId="{7513BB24-6B75-48F7-844B-19BCD65B04FB}" type="presParOf" srcId="{014F8DE3-8C27-475F-A69B-EE901370B1BC}" destId="{0432C13A-314B-4D8B-ABD6-05A7BC84AB82}" srcOrd="15" destOrd="0" presId="urn:microsoft.com/office/officeart/2005/8/layout/list1"/>
    <dgm:cxn modelId="{2E021107-CFBB-4CB4-BFBF-AD4DEFC9F5E1}" type="presParOf" srcId="{014F8DE3-8C27-475F-A69B-EE901370B1BC}" destId="{B8210168-00B1-4DE7-9DD8-B998A7425FE7}" srcOrd="16" destOrd="0" presId="urn:microsoft.com/office/officeart/2005/8/layout/list1"/>
    <dgm:cxn modelId="{41270C60-BF9A-4224-9863-37357324396E}" type="presParOf" srcId="{B8210168-00B1-4DE7-9DD8-B998A7425FE7}" destId="{494960C1-4763-4159-B980-AC2475D177E4}" srcOrd="0" destOrd="0" presId="urn:microsoft.com/office/officeart/2005/8/layout/list1"/>
    <dgm:cxn modelId="{A55D2BE5-481C-4D2D-82A3-9D0DE38BC9B2}" type="presParOf" srcId="{B8210168-00B1-4DE7-9DD8-B998A7425FE7}" destId="{AC5617D2-78DC-46AF-A0C2-0E2D4B57EE4B}" srcOrd="1" destOrd="0" presId="urn:microsoft.com/office/officeart/2005/8/layout/list1"/>
    <dgm:cxn modelId="{D5A0E9DE-45A8-4B59-B773-00A6D79953D6}" type="presParOf" srcId="{014F8DE3-8C27-475F-A69B-EE901370B1BC}" destId="{27BF459D-9C7F-48EC-8E3D-4CE0325D966B}" srcOrd="17" destOrd="0" presId="urn:microsoft.com/office/officeart/2005/8/layout/list1"/>
    <dgm:cxn modelId="{1212C401-B24F-433B-9060-0CDC742AA206}" type="presParOf" srcId="{014F8DE3-8C27-475F-A69B-EE901370B1BC}" destId="{D854EB87-C155-47EB-810E-D74AA1246F29}" srcOrd="18" destOrd="0" presId="urn:microsoft.com/office/officeart/2005/8/layout/list1"/>
    <dgm:cxn modelId="{8F131C9C-5FA3-4770-88BC-DEA2EA28F3D9}" type="presParOf" srcId="{014F8DE3-8C27-475F-A69B-EE901370B1BC}" destId="{7D7D5F11-B907-4049-B49E-921155EB5E1E}" srcOrd="19" destOrd="0" presId="urn:microsoft.com/office/officeart/2005/8/layout/list1"/>
    <dgm:cxn modelId="{F5302B09-C41A-4E78-9888-43A396913978}" type="presParOf" srcId="{014F8DE3-8C27-475F-A69B-EE901370B1BC}" destId="{FAE9FC7C-8092-49E9-A516-0977F7FD46BF}" srcOrd="20" destOrd="0" presId="urn:microsoft.com/office/officeart/2005/8/layout/list1"/>
    <dgm:cxn modelId="{3E7CB0BA-BD7F-461A-A7F9-EACD73030F5A}" type="presParOf" srcId="{FAE9FC7C-8092-49E9-A516-0977F7FD46BF}" destId="{D96609F5-36B9-4E19-8C82-91A7FF07CB05}" srcOrd="0" destOrd="0" presId="urn:microsoft.com/office/officeart/2005/8/layout/list1"/>
    <dgm:cxn modelId="{2DF5B838-B0CE-427A-9DD5-AEDA3C4853E1}" type="presParOf" srcId="{FAE9FC7C-8092-49E9-A516-0977F7FD46BF}" destId="{A394FE0D-25A5-48B3-9E3A-CF9FC7734157}" srcOrd="1" destOrd="0" presId="urn:microsoft.com/office/officeart/2005/8/layout/list1"/>
    <dgm:cxn modelId="{8B7C0D5E-6023-46B8-8CA0-313C0CB468EF}" type="presParOf" srcId="{014F8DE3-8C27-475F-A69B-EE901370B1BC}" destId="{36634E4D-B694-4FE0-BE4B-6B7872C56F6D}" srcOrd="21" destOrd="0" presId="urn:microsoft.com/office/officeart/2005/8/layout/list1"/>
    <dgm:cxn modelId="{76F9BCF8-819C-491C-AC7A-F146F58AA587}" type="presParOf" srcId="{014F8DE3-8C27-475F-A69B-EE901370B1BC}" destId="{5DCEDEA1-E27B-491E-9DE9-3E786C6B6A4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E94F86-21CE-42D0-8B85-1E18B91CB63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C2F3F7C0-25AE-4A93-9134-EC48A807E986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 반드시 도입할 필요 없음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dirty="0"/>
        </a:p>
      </dgm:t>
    </dgm:pt>
    <dgm:pt modelId="{F9276034-16A6-4037-9DCE-763C2F2351AA}" type="parTrans" cxnId="{283757A6-7C0F-45B8-B0FB-84446C41666B}">
      <dgm:prSet/>
      <dgm:spPr/>
      <dgm:t>
        <a:bodyPr/>
        <a:lstStyle/>
        <a:p>
          <a:pPr latinLnBrk="1"/>
          <a:endParaRPr lang="ko-KR" altLang="en-US"/>
        </a:p>
      </dgm:t>
    </dgm:pt>
    <dgm:pt modelId="{76190729-7C7A-45D2-9755-E0EC673BDC61}" type="sibTrans" cxnId="{283757A6-7C0F-45B8-B0FB-84446C41666B}">
      <dgm:prSet/>
      <dgm:spPr/>
      <dgm:t>
        <a:bodyPr/>
        <a:lstStyle/>
        <a:p>
          <a:pPr latinLnBrk="1"/>
          <a:endParaRPr lang="ko-KR" altLang="en-US"/>
        </a:p>
      </dgm:t>
    </dgm:pt>
    <dgm:pt modelId="{B811E81D-994F-48C7-BEE7-522D9C8052E4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확정기여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(DC)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형은 위험하므로 도입하지 않는 것이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바람직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dirty="0"/>
        </a:p>
      </dgm:t>
    </dgm:pt>
    <dgm:pt modelId="{AB15C126-B8D9-4AEA-B83E-32C5214BCC9C}" type="parTrans" cxnId="{FFB729E5-A922-4177-9BB9-D92D429A2668}">
      <dgm:prSet/>
      <dgm:spPr/>
      <dgm:t>
        <a:bodyPr/>
        <a:lstStyle/>
        <a:p>
          <a:pPr latinLnBrk="1"/>
          <a:endParaRPr lang="ko-KR" altLang="en-US"/>
        </a:p>
      </dgm:t>
    </dgm:pt>
    <dgm:pt modelId="{DB69803A-808F-4EBB-9C83-9A3AAC919FEA}" type="sibTrans" cxnId="{FFB729E5-A922-4177-9BB9-D92D429A2668}">
      <dgm:prSet/>
      <dgm:spPr/>
      <dgm:t>
        <a:bodyPr/>
        <a:lstStyle/>
        <a:p>
          <a:pPr latinLnBrk="1"/>
          <a:endParaRPr lang="ko-KR" altLang="en-US"/>
        </a:p>
      </dgm:t>
    </dgm:pt>
    <dgm:pt modelId="{0710C0AD-07B7-4221-9D40-529588DA0B7A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 도입과정에서 기존과 비교하여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불이익한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변경이 발생해서는 안 됨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520CFEBE-586C-41F8-B2B9-0BBD272936CF}" type="parTrans" cxnId="{F57A71F4-42C3-4F9B-8ED2-F2F9106D72F3}">
      <dgm:prSet/>
      <dgm:spPr/>
      <dgm:t>
        <a:bodyPr/>
        <a:lstStyle/>
        <a:p>
          <a:pPr latinLnBrk="1"/>
          <a:endParaRPr lang="ko-KR" altLang="en-US"/>
        </a:p>
      </dgm:t>
    </dgm:pt>
    <dgm:pt modelId="{5E674B0E-370D-42BE-9827-24CBE0E73A18}" type="sibTrans" cxnId="{F57A71F4-42C3-4F9B-8ED2-F2F9106D72F3}">
      <dgm:prSet/>
      <dgm:spPr/>
      <dgm:t>
        <a:bodyPr/>
        <a:lstStyle/>
        <a:p>
          <a:pPr latinLnBrk="1"/>
          <a:endParaRPr lang="ko-KR" altLang="en-US"/>
        </a:p>
      </dgm:t>
    </dgm:pt>
    <dgm:pt modelId="{5AE22FE1-4529-4410-98D2-F96EBD8A2A73}">
      <dgm:prSet/>
      <dgm:spPr/>
      <dgm:t>
        <a:bodyPr/>
        <a:lstStyle/>
        <a:p>
          <a:pPr latinLnBrk="1"/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 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 도입과 운영과정에 대한 노동조합의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동의권과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참여 보장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0E264FFB-4415-4D5E-8589-80EA8173E62A}" type="parTrans" cxnId="{2AD4B6AE-64CE-4492-8685-9DBEC6F74CE8}">
      <dgm:prSet/>
      <dgm:spPr/>
      <dgm:t>
        <a:bodyPr/>
        <a:lstStyle/>
        <a:p>
          <a:pPr latinLnBrk="1"/>
          <a:endParaRPr lang="ko-KR" altLang="en-US"/>
        </a:p>
      </dgm:t>
    </dgm:pt>
    <dgm:pt modelId="{9CE0DBBB-8E47-4039-9322-491B53CD6B55}" type="sibTrans" cxnId="{2AD4B6AE-64CE-4492-8685-9DBEC6F74CE8}">
      <dgm:prSet/>
      <dgm:spPr/>
      <dgm:t>
        <a:bodyPr/>
        <a:lstStyle/>
        <a:p>
          <a:pPr latinLnBrk="1"/>
          <a:endParaRPr lang="ko-KR" altLang="en-US"/>
        </a:p>
      </dgm:t>
    </dgm:pt>
    <dgm:pt modelId="{A4950D1C-69B3-4E31-8C0B-A0AB7BA51EB2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산업별 퇴직연금제 도입 준비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>
            <a:latin typeface="-윤고딕340" pitchFamily="18" charset="-127"/>
            <a:ea typeface="-윤고딕340" pitchFamily="18" charset="-127"/>
          </a:endParaRPr>
        </a:p>
      </dgm:t>
    </dgm:pt>
    <dgm:pt modelId="{56D78ED5-81E4-4A8E-A616-DF5096CA4AC6}" type="parTrans" cxnId="{C3E2155A-E233-407D-9FC7-BCB37E7050DC}">
      <dgm:prSet/>
      <dgm:spPr/>
      <dgm:t>
        <a:bodyPr/>
        <a:lstStyle/>
        <a:p>
          <a:pPr latinLnBrk="1"/>
          <a:endParaRPr lang="ko-KR" altLang="en-US"/>
        </a:p>
      </dgm:t>
    </dgm:pt>
    <dgm:pt modelId="{1A0A6FA7-3BE0-451D-8D7D-8A346DBE1D36}" type="sibTrans" cxnId="{C3E2155A-E233-407D-9FC7-BCB37E7050DC}">
      <dgm:prSet/>
      <dgm:spPr/>
      <dgm:t>
        <a:bodyPr/>
        <a:lstStyle/>
        <a:p>
          <a:pPr latinLnBrk="1"/>
          <a:endParaRPr lang="ko-KR" altLang="en-US"/>
        </a:p>
      </dgm:t>
    </dgm:pt>
    <dgm:pt modelId="{79AA3ECB-2FE1-4C6E-AB9C-4604A3CB0E6C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 도입으로 발생되는 회사의 이익은 노동자들과 공유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C4BB44ED-D62E-4C25-8339-CB9A745887F0}" type="parTrans" cxnId="{967FE44D-2F13-4705-8CCF-62B4D6F40B52}">
      <dgm:prSet/>
      <dgm:spPr/>
      <dgm:t>
        <a:bodyPr/>
        <a:lstStyle/>
        <a:p>
          <a:pPr latinLnBrk="1"/>
          <a:endParaRPr lang="ko-KR" altLang="en-US"/>
        </a:p>
      </dgm:t>
    </dgm:pt>
    <dgm:pt modelId="{061CA549-B0BC-4A80-A733-DD8D7C326662}" type="sibTrans" cxnId="{967FE44D-2F13-4705-8CCF-62B4D6F40B52}">
      <dgm:prSet/>
      <dgm:spPr/>
      <dgm:t>
        <a:bodyPr/>
        <a:lstStyle/>
        <a:p>
          <a:pPr latinLnBrk="1"/>
          <a:endParaRPr lang="ko-KR" altLang="en-US"/>
        </a:p>
      </dgm:t>
    </dgm:pt>
    <dgm:pt modelId="{A76E0F92-AE19-49C8-A956-6F54B2B52DBF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퇴직연금제를 확정급여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(DB)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형으로 도입할 경우 사외적립 비율을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100%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로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A1D0627F-B517-40DB-A02E-512A66EFA9B7}" type="parTrans" cxnId="{45AB10C2-56A0-4AD2-8DCD-AF2C580B7D5D}">
      <dgm:prSet/>
      <dgm:spPr/>
      <dgm:t>
        <a:bodyPr/>
        <a:lstStyle/>
        <a:p>
          <a:pPr latinLnBrk="1"/>
          <a:endParaRPr lang="ko-KR" altLang="en-US"/>
        </a:p>
      </dgm:t>
    </dgm:pt>
    <dgm:pt modelId="{822E461F-186A-4BC0-AAA1-DD2C75132689}" type="sibTrans" cxnId="{45AB10C2-56A0-4AD2-8DCD-AF2C580B7D5D}">
      <dgm:prSet/>
      <dgm:spPr/>
      <dgm:t>
        <a:bodyPr/>
        <a:lstStyle/>
        <a:p>
          <a:pPr latinLnBrk="1"/>
          <a:endParaRPr lang="ko-KR" altLang="en-US"/>
        </a:p>
      </dgm:t>
    </dgm:pt>
    <dgm:pt modelId="{DA0B8C0C-F5D5-41A5-83C0-B9E6128270F1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퇴직연금사업자 선정은 공정하게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무노조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경영 사업자 선정 반대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dirty="0"/>
        </a:p>
      </dgm:t>
    </dgm:pt>
    <dgm:pt modelId="{423CC7EE-9627-4A72-B2BB-BD37CB808FB5}" type="parTrans" cxnId="{9ECEC2F3-FB89-4776-8671-14EE35793D4C}">
      <dgm:prSet/>
      <dgm:spPr/>
      <dgm:t>
        <a:bodyPr/>
        <a:lstStyle/>
        <a:p>
          <a:pPr latinLnBrk="1"/>
          <a:endParaRPr lang="ko-KR" altLang="en-US"/>
        </a:p>
      </dgm:t>
    </dgm:pt>
    <dgm:pt modelId="{583EB41F-C91E-4F84-BFC3-EB9358D01714}" type="sibTrans" cxnId="{9ECEC2F3-FB89-4776-8671-14EE35793D4C}">
      <dgm:prSet/>
      <dgm:spPr/>
      <dgm:t>
        <a:bodyPr/>
        <a:lstStyle/>
        <a:p>
          <a:pPr latinLnBrk="1"/>
          <a:endParaRPr lang="ko-KR" altLang="en-US"/>
        </a:p>
      </dgm:t>
    </dgm:pt>
    <dgm:pt modelId="{A82D5BAB-CD05-4B3D-951B-672B9DD7579B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 계약과정에서 노동자의 부담이 추가로 발생되지 않아야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9D23ACE5-37DC-44AD-BAB1-70705F86024B}" type="parTrans" cxnId="{BA5643B1-F5B0-4B6A-B48F-B95AFDB0B6A0}">
      <dgm:prSet/>
      <dgm:spPr/>
      <dgm:t>
        <a:bodyPr/>
        <a:lstStyle/>
        <a:p>
          <a:pPr latinLnBrk="1"/>
          <a:endParaRPr lang="ko-KR" altLang="en-US"/>
        </a:p>
      </dgm:t>
    </dgm:pt>
    <dgm:pt modelId="{8C65BDD1-5C58-4C0F-847B-92CDD074C310}" type="sibTrans" cxnId="{BA5643B1-F5B0-4B6A-B48F-B95AFDB0B6A0}">
      <dgm:prSet/>
      <dgm:spPr/>
      <dgm:t>
        <a:bodyPr/>
        <a:lstStyle/>
        <a:p>
          <a:pPr latinLnBrk="1"/>
          <a:endParaRPr lang="ko-KR" altLang="en-US"/>
        </a:p>
      </dgm:t>
    </dgm:pt>
    <dgm:pt modelId="{7B0A144E-1FC3-4432-A3D7-42A2A310237A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퇴직연금제 </a:t>
          </a:r>
          <a:r>
            <a:rPr lang="ko-KR" altLang="en-US" dirty="0" err="1" smtClean="0">
              <a:latin typeface="-윤고딕340" pitchFamily="18" charset="-127"/>
              <a:ea typeface="-윤고딕340" pitchFamily="18" charset="-127"/>
            </a:rPr>
            <a:t>도입시</a:t>
          </a:r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 중간정산은 노동자 선택에 의하여 중간정산 또는 통산 전환이 가능하도록 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6870A7DD-BCAF-4A1D-8133-D2961276C0DF}" type="parTrans" cxnId="{3E093AC7-D162-4093-ACA1-09F58C74E644}">
      <dgm:prSet/>
      <dgm:spPr/>
      <dgm:t>
        <a:bodyPr/>
        <a:lstStyle/>
        <a:p>
          <a:pPr latinLnBrk="1"/>
          <a:endParaRPr lang="ko-KR" altLang="en-US"/>
        </a:p>
      </dgm:t>
    </dgm:pt>
    <dgm:pt modelId="{3C0F5F95-56EA-4B26-9E62-D8BB20506E89}" type="sibTrans" cxnId="{3E093AC7-D162-4093-ACA1-09F58C74E644}">
      <dgm:prSet/>
      <dgm:spPr/>
      <dgm:t>
        <a:bodyPr/>
        <a:lstStyle/>
        <a:p>
          <a:pPr latinLnBrk="1"/>
          <a:endParaRPr lang="ko-KR" altLang="en-US"/>
        </a:p>
      </dgm:t>
    </dgm:pt>
    <dgm:pt modelId="{5CAAE3F2-D88A-40D1-AC49-FC3B6B0F530D}">
      <dgm:prSet/>
      <dgm:spPr/>
      <dgm:t>
        <a:bodyPr/>
        <a:lstStyle/>
        <a:p>
          <a:pPr latinLnBrk="1"/>
          <a:r>
            <a:rPr lang="ko-KR" altLang="en-US" dirty="0" smtClean="0">
              <a:latin typeface="-윤고딕340" pitchFamily="18" charset="-127"/>
              <a:ea typeface="-윤고딕340" pitchFamily="18" charset="-127"/>
            </a:rPr>
            <a:t>퇴직금제도의 변경은 노동조합을 중심으로 단결하여 단체교섭의 방식으로 대응</a:t>
          </a:r>
          <a:r>
            <a:rPr lang="en-US" altLang="ko-KR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dirty="0"/>
        </a:p>
      </dgm:t>
    </dgm:pt>
    <dgm:pt modelId="{F98E4C74-A657-4BB1-81D5-09F086F8D759}" type="parTrans" cxnId="{0FC6EA2D-F135-4EC9-891F-A6A84F187939}">
      <dgm:prSet/>
      <dgm:spPr/>
      <dgm:t>
        <a:bodyPr/>
        <a:lstStyle/>
        <a:p>
          <a:pPr latinLnBrk="1"/>
          <a:endParaRPr lang="ko-KR" altLang="en-US"/>
        </a:p>
      </dgm:t>
    </dgm:pt>
    <dgm:pt modelId="{E856641D-0B86-4DE0-8AFB-1D062D45807A}" type="sibTrans" cxnId="{0FC6EA2D-F135-4EC9-891F-A6A84F187939}">
      <dgm:prSet/>
      <dgm:spPr/>
      <dgm:t>
        <a:bodyPr/>
        <a:lstStyle/>
        <a:p>
          <a:pPr latinLnBrk="1"/>
          <a:endParaRPr lang="ko-KR" altLang="en-US"/>
        </a:p>
      </dgm:t>
    </dgm:pt>
    <dgm:pt modelId="{F3852806-CA7C-4C08-A9CF-0F06440A17ED}" type="pres">
      <dgm:prSet presAssocID="{7BE94F86-21CE-42D0-8B85-1E18B91CB6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ED6C22-DD7A-4161-8BF3-9A3B513C8109}" type="pres">
      <dgm:prSet presAssocID="{C2F3F7C0-25AE-4A93-9134-EC48A807E986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B4DCC5-B352-4E9D-B1FD-6CD90294CCF2}" type="pres">
      <dgm:prSet presAssocID="{76190729-7C7A-45D2-9755-E0EC673BDC61}" presName="spacer" presStyleCnt="0"/>
      <dgm:spPr/>
    </dgm:pt>
    <dgm:pt modelId="{AEF2CAE3-9A6F-4CC2-A07D-C7875BFACF11}" type="pres">
      <dgm:prSet presAssocID="{5AE22FE1-4529-4410-98D2-F96EBD8A2A73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D1B804-D37B-421F-BF3A-69B9B95FB6BE}" type="pres">
      <dgm:prSet presAssocID="{9CE0DBBB-8E47-4039-9322-491B53CD6B55}" presName="spacer" presStyleCnt="0"/>
      <dgm:spPr/>
    </dgm:pt>
    <dgm:pt modelId="{A54B457A-A101-405F-A6EE-394114F913D3}" type="pres">
      <dgm:prSet presAssocID="{0710C0AD-07B7-4221-9D40-529588DA0B7A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6482731-49A0-4568-BB94-4DB2D17F5FC5}" type="pres">
      <dgm:prSet presAssocID="{5E674B0E-370D-42BE-9827-24CBE0E73A18}" presName="spacer" presStyleCnt="0"/>
      <dgm:spPr/>
    </dgm:pt>
    <dgm:pt modelId="{183E48ED-DEDD-4624-B716-4EFB07BFF128}" type="pres">
      <dgm:prSet presAssocID="{B811E81D-994F-48C7-BEE7-522D9C8052E4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6E2D20-3604-487D-8A55-891F23C12BC4}" type="pres">
      <dgm:prSet presAssocID="{DB69803A-808F-4EBB-9C83-9A3AAC919FEA}" presName="spacer" presStyleCnt="0"/>
      <dgm:spPr/>
    </dgm:pt>
    <dgm:pt modelId="{19CCC757-288C-4E51-AFF5-FE2C07C800FD}" type="pres">
      <dgm:prSet presAssocID="{A4950D1C-69B3-4E31-8C0B-A0AB7BA51EB2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EAA335-0269-49D5-9FA6-62A7CA4EAFCA}" type="pres">
      <dgm:prSet presAssocID="{1A0A6FA7-3BE0-451D-8D7D-8A346DBE1D36}" presName="spacer" presStyleCnt="0"/>
      <dgm:spPr/>
    </dgm:pt>
    <dgm:pt modelId="{EC558E7D-7DE4-4D6D-8A04-B4AB76A822DD}" type="pres">
      <dgm:prSet presAssocID="{79AA3ECB-2FE1-4C6E-AB9C-4604A3CB0E6C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4FB9641-875F-4711-B97C-1FBA33E44141}" type="pres">
      <dgm:prSet presAssocID="{061CA549-B0BC-4A80-A733-DD8D7C326662}" presName="spacer" presStyleCnt="0"/>
      <dgm:spPr/>
    </dgm:pt>
    <dgm:pt modelId="{D7E4FD2F-F115-4EFD-9ABB-BEB9D83CD782}" type="pres">
      <dgm:prSet presAssocID="{A76E0F92-AE19-49C8-A956-6F54B2B52DBF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1C9F2-23B3-4904-8EE2-9F2B2DAF63B7}" type="pres">
      <dgm:prSet presAssocID="{822E461F-186A-4BC0-AAA1-DD2C75132689}" presName="spacer" presStyleCnt="0"/>
      <dgm:spPr/>
    </dgm:pt>
    <dgm:pt modelId="{AA80306D-FF87-47C3-B580-04FF373D7D2A}" type="pres">
      <dgm:prSet presAssocID="{DA0B8C0C-F5D5-41A5-83C0-B9E6128270F1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6EBDA5-FB85-4928-8F28-CD1C8339221F}" type="pres">
      <dgm:prSet presAssocID="{583EB41F-C91E-4F84-BFC3-EB9358D01714}" presName="spacer" presStyleCnt="0"/>
      <dgm:spPr/>
    </dgm:pt>
    <dgm:pt modelId="{0EE65F32-15F4-4B86-8DA3-E590C8032D4B}" type="pres">
      <dgm:prSet presAssocID="{A82D5BAB-CD05-4B3D-951B-672B9DD7579B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F3640F-FB2B-4AFF-9F5A-65DFE2911750}" type="pres">
      <dgm:prSet presAssocID="{8C65BDD1-5C58-4C0F-847B-92CDD074C310}" presName="spacer" presStyleCnt="0"/>
      <dgm:spPr/>
    </dgm:pt>
    <dgm:pt modelId="{6C5BEEF6-4A62-4272-9795-60D12F09DEB7}" type="pres">
      <dgm:prSet presAssocID="{7B0A144E-1FC3-4432-A3D7-42A2A310237A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09249B-7622-4124-A418-960848BBECE1}" type="pres">
      <dgm:prSet presAssocID="{3C0F5F95-56EA-4B26-9E62-D8BB20506E89}" presName="spacer" presStyleCnt="0"/>
      <dgm:spPr/>
    </dgm:pt>
    <dgm:pt modelId="{6E6F1C8F-6BA3-402D-AAE4-0B3E343F750B}" type="pres">
      <dgm:prSet presAssocID="{5CAAE3F2-D88A-40D1-AC49-FC3B6B0F530D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A5643B1-F5B0-4B6A-B48F-B95AFDB0B6A0}" srcId="{7BE94F86-21CE-42D0-8B85-1E18B91CB63B}" destId="{A82D5BAB-CD05-4B3D-951B-672B9DD7579B}" srcOrd="8" destOrd="0" parTransId="{9D23ACE5-37DC-44AD-BAB1-70705F86024B}" sibTransId="{8C65BDD1-5C58-4C0F-847B-92CDD074C310}"/>
    <dgm:cxn modelId="{283757A6-7C0F-45B8-B0FB-84446C41666B}" srcId="{7BE94F86-21CE-42D0-8B85-1E18B91CB63B}" destId="{C2F3F7C0-25AE-4A93-9134-EC48A807E986}" srcOrd="0" destOrd="0" parTransId="{F9276034-16A6-4037-9DCE-763C2F2351AA}" sibTransId="{76190729-7C7A-45D2-9755-E0EC673BDC61}"/>
    <dgm:cxn modelId="{84CE9266-4B31-46AC-9CE0-3BC6C359B326}" type="presOf" srcId="{7BE94F86-21CE-42D0-8B85-1E18B91CB63B}" destId="{F3852806-CA7C-4C08-A9CF-0F06440A17ED}" srcOrd="0" destOrd="0" presId="urn:microsoft.com/office/officeart/2005/8/layout/vList2"/>
    <dgm:cxn modelId="{2AD4B6AE-64CE-4492-8685-9DBEC6F74CE8}" srcId="{7BE94F86-21CE-42D0-8B85-1E18B91CB63B}" destId="{5AE22FE1-4529-4410-98D2-F96EBD8A2A73}" srcOrd="1" destOrd="0" parTransId="{0E264FFB-4415-4D5E-8589-80EA8173E62A}" sibTransId="{9CE0DBBB-8E47-4039-9322-491B53CD6B55}"/>
    <dgm:cxn modelId="{6CED12BA-8E2B-43D8-9B31-C560FC1E5AF3}" type="presOf" srcId="{5AE22FE1-4529-4410-98D2-F96EBD8A2A73}" destId="{AEF2CAE3-9A6F-4CC2-A07D-C7875BFACF11}" srcOrd="0" destOrd="0" presId="urn:microsoft.com/office/officeart/2005/8/layout/vList2"/>
    <dgm:cxn modelId="{3E093AC7-D162-4093-ACA1-09F58C74E644}" srcId="{7BE94F86-21CE-42D0-8B85-1E18B91CB63B}" destId="{7B0A144E-1FC3-4432-A3D7-42A2A310237A}" srcOrd="9" destOrd="0" parTransId="{6870A7DD-BCAF-4A1D-8133-D2961276C0DF}" sibTransId="{3C0F5F95-56EA-4B26-9E62-D8BB20506E89}"/>
    <dgm:cxn modelId="{522DD25A-BD37-4B81-8B72-9F94D24B2139}" type="presOf" srcId="{79AA3ECB-2FE1-4C6E-AB9C-4604A3CB0E6C}" destId="{EC558E7D-7DE4-4D6D-8A04-B4AB76A822DD}" srcOrd="0" destOrd="0" presId="urn:microsoft.com/office/officeart/2005/8/layout/vList2"/>
    <dgm:cxn modelId="{1A02D628-2A7E-4CAF-A1B0-823746C809A8}" type="presOf" srcId="{7B0A144E-1FC3-4432-A3D7-42A2A310237A}" destId="{6C5BEEF6-4A62-4272-9795-60D12F09DEB7}" srcOrd="0" destOrd="0" presId="urn:microsoft.com/office/officeart/2005/8/layout/vList2"/>
    <dgm:cxn modelId="{9ECEC2F3-FB89-4776-8671-14EE35793D4C}" srcId="{7BE94F86-21CE-42D0-8B85-1E18B91CB63B}" destId="{DA0B8C0C-F5D5-41A5-83C0-B9E6128270F1}" srcOrd="7" destOrd="0" parTransId="{423CC7EE-9627-4A72-B2BB-BD37CB808FB5}" sibTransId="{583EB41F-C91E-4F84-BFC3-EB9358D01714}"/>
    <dgm:cxn modelId="{FFB729E5-A922-4177-9BB9-D92D429A2668}" srcId="{7BE94F86-21CE-42D0-8B85-1E18B91CB63B}" destId="{B811E81D-994F-48C7-BEE7-522D9C8052E4}" srcOrd="3" destOrd="0" parTransId="{AB15C126-B8D9-4AEA-B83E-32C5214BCC9C}" sibTransId="{DB69803A-808F-4EBB-9C83-9A3AAC919FEA}"/>
    <dgm:cxn modelId="{2116C218-BD0E-491D-9BAB-BE1F31261F03}" type="presOf" srcId="{B811E81D-994F-48C7-BEE7-522D9C8052E4}" destId="{183E48ED-DEDD-4624-B716-4EFB07BFF128}" srcOrd="0" destOrd="0" presId="urn:microsoft.com/office/officeart/2005/8/layout/vList2"/>
    <dgm:cxn modelId="{81DC607F-DAE2-458E-A4B6-366FFC11EFD4}" type="presOf" srcId="{A4950D1C-69B3-4E31-8C0B-A0AB7BA51EB2}" destId="{19CCC757-288C-4E51-AFF5-FE2C07C800FD}" srcOrd="0" destOrd="0" presId="urn:microsoft.com/office/officeart/2005/8/layout/vList2"/>
    <dgm:cxn modelId="{8E01B5B8-CA73-4A16-A54F-92981FA10042}" type="presOf" srcId="{C2F3F7C0-25AE-4A93-9134-EC48A807E986}" destId="{BEED6C22-DD7A-4161-8BF3-9A3B513C8109}" srcOrd="0" destOrd="0" presId="urn:microsoft.com/office/officeart/2005/8/layout/vList2"/>
    <dgm:cxn modelId="{530A4A1E-AADC-4D7E-ACDC-DF46270A930F}" type="presOf" srcId="{A76E0F92-AE19-49C8-A956-6F54B2B52DBF}" destId="{D7E4FD2F-F115-4EFD-9ABB-BEB9D83CD782}" srcOrd="0" destOrd="0" presId="urn:microsoft.com/office/officeart/2005/8/layout/vList2"/>
    <dgm:cxn modelId="{C3E2155A-E233-407D-9FC7-BCB37E7050DC}" srcId="{7BE94F86-21CE-42D0-8B85-1E18B91CB63B}" destId="{A4950D1C-69B3-4E31-8C0B-A0AB7BA51EB2}" srcOrd="4" destOrd="0" parTransId="{56D78ED5-81E4-4A8E-A616-DF5096CA4AC6}" sibTransId="{1A0A6FA7-3BE0-451D-8D7D-8A346DBE1D36}"/>
    <dgm:cxn modelId="{45AB10C2-56A0-4AD2-8DCD-AF2C580B7D5D}" srcId="{7BE94F86-21CE-42D0-8B85-1E18B91CB63B}" destId="{A76E0F92-AE19-49C8-A956-6F54B2B52DBF}" srcOrd="6" destOrd="0" parTransId="{A1D0627F-B517-40DB-A02E-512A66EFA9B7}" sibTransId="{822E461F-186A-4BC0-AAA1-DD2C75132689}"/>
    <dgm:cxn modelId="{F57A71F4-42C3-4F9B-8ED2-F2F9106D72F3}" srcId="{7BE94F86-21CE-42D0-8B85-1E18B91CB63B}" destId="{0710C0AD-07B7-4221-9D40-529588DA0B7A}" srcOrd="2" destOrd="0" parTransId="{520CFEBE-586C-41F8-B2B9-0BBD272936CF}" sibTransId="{5E674B0E-370D-42BE-9827-24CBE0E73A18}"/>
    <dgm:cxn modelId="{DF0BC8D2-E4AC-416D-A200-2A88675728A0}" type="presOf" srcId="{A82D5BAB-CD05-4B3D-951B-672B9DD7579B}" destId="{0EE65F32-15F4-4B86-8DA3-E590C8032D4B}" srcOrd="0" destOrd="0" presId="urn:microsoft.com/office/officeart/2005/8/layout/vList2"/>
    <dgm:cxn modelId="{3676D1CA-9F71-4EE0-81F0-9A114B5B7874}" type="presOf" srcId="{5CAAE3F2-D88A-40D1-AC49-FC3B6B0F530D}" destId="{6E6F1C8F-6BA3-402D-AAE4-0B3E343F750B}" srcOrd="0" destOrd="0" presId="urn:microsoft.com/office/officeart/2005/8/layout/vList2"/>
    <dgm:cxn modelId="{967FE44D-2F13-4705-8CCF-62B4D6F40B52}" srcId="{7BE94F86-21CE-42D0-8B85-1E18B91CB63B}" destId="{79AA3ECB-2FE1-4C6E-AB9C-4604A3CB0E6C}" srcOrd="5" destOrd="0" parTransId="{C4BB44ED-D62E-4C25-8339-CB9A745887F0}" sibTransId="{061CA549-B0BC-4A80-A733-DD8D7C326662}"/>
    <dgm:cxn modelId="{0EDF01D8-CB41-49CF-A8C5-4D6F3AAB522A}" type="presOf" srcId="{DA0B8C0C-F5D5-41A5-83C0-B9E6128270F1}" destId="{AA80306D-FF87-47C3-B580-04FF373D7D2A}" srcOrd="0" destOrd="0" presId="urn:microsoft.com/office/officeart/2005/8/layout/vList2"/>
    <dgm:cxn modelId="{AA4F71B0-B5F1-4C82-B0EF-17CCCE4366C5}" type="presOf" srcId="{0710C0AD-07B7-4221-9D40-529588DA0B7A}" destId="{A54B457A-A101-405F-A6EE-394114F913D3}" srcOrd="0" destOrd="0" presId="urn:microsoft.com/office/officeart/2005/8/layout/vList2"/>
    <dgm:cxn modelId="{0FC6EA2D-F135-4EC9-891F-A6A84F187939}" srcId="{7BE94F86-21CE-42D0-8B85-1E18B91CB63B}" destId="{5CAAE3F2-D88A-40D1-AC49-FC3B6B0F530D}" srcOrd="10" destOrd="0" parTransId="{F98E4C74-A657-4BB1-81D5-09F086F8D759}" sibTransId="{E856641D-0B86-4DE0-8AFB-1D062D45807A}"/>
    <dgm:cxn modelId="{3A5D713C-F248-436A-A991-214CE11D84BB}" type="presParOf" srcId="{F3852806-CA7C-4C08-A9CF-0F06440A17ED}" destId="{BEED6C22-DD7A-4161-8BF3-9A3B513C8109}" srcOrd="0" destOrd="0" presId="urn:microsoft.com/office/officeart/2005/8/layout/vList2"/>
    <dgm:cxn modelId="{3BA1C768-314B-4AF9-A9FF-77A91EAA7D40}" type="presParOf" srcId="{F3852806-CA7C-4C08-A9CF-0F06440A17ED}" destId="{E6B4DCC5-B352-4E9D-B1FD-6CD90294CCF2}" srcOrd="1" destOrd="0" presId="urn:microsoft.com/office/officeart/2005/8/layout/vList2"/>
    <dgm:cxn modelId="{59CDB67F-A92F-432B-8F5F-B6996F66810B}" type="presParOf" srcId="{F3852806-CA7C-4C08-A9CF-0F06440A17ED}" destId="{AEF2CAE3-9A6F-4CC2-A07D-C7875BFACF11}" srcOrd="2" destOrd="0" presId="urn:microsoft.com/office/officeart/2005/8/layout/vList2"/>
    <dgm:cxn modelId="{1487ED5F-8DB3-43F5-A431-A62FD44711EF}" type="presParOf" srcId="{F3852806-CA7C-4C08-A9CF-0F06440A17ED}" destId="{A9D1B804-D37B-421F-BF3A-69B9B95FB6BE}" srcOrd="3" destOrd="0" presId="urn:microsoft.com/office/officeart/2005/8/layout/vList2"/>
    <dgm:cxn modelId="{00D22CFE-B678-41B5-8707-69DB04181E13}" type="presParOf" srcId="{F3852806-CA7C-4C08-A9CF-0F06440A17ED}" destId="{A54B457A-A101-405F-A6EE-394114F913D3}" srcOrd="4" destOrd="0" presId="urn:microsoft.com/office/officeart/2005/8/layout/vList2"/>
    <dgm:cxn modelId="{B4BDF601-7C1D-4AE0-B1A4-936C52D1D35E}" type="presParOf" srcId="{F3852806-CA7C-4C08-A9CF-0F06440A17ED}" destId="{16482731-49A0-4568-BB94-4DB2D17F5FC5}" srcOrd="5" destOrd="0" presId="urn:microsoft.com/office/officeart/2005/8/layout/vList2"/>
    <dgm:cxn modelId="{D0B0321C-59DA-47F0-A320-576FE3DE2EE1}" type="presParOf" srcId="{F3852806-CA7C-4C08-A9CF-0F06440A17ED}" destId="{183E48ED-DEDD-4624-B716-4EFB07BFF128}" srcOrd="6" destOrd="0" presId="urn:microsoft.com/office/officeart/2005/8/layout/vList2"/>
    <dgm:cxn modelId="{F4ABBF0F-8A21-4D1B-8FC5-C8D5B901839F}" type="presParOf" srcId="{F3852806-CA7C-4C08-A9CF-0F06440A17ED}" destId="{6F6E2D20-3604-487D-8A55-891F23C12BC4}" srcOrd="7" destOrd="0" presId="urn:microsoft.com/office/officeart/2005/8/layout/vList2"/>
    <dgm:cxn modelId="{DC07B1DE-FA5F-4E26-A848-03123F675DF1}" type="presParOf" srcId="{F3852806-CA7C-4C08-A9CF-0F06440A17ED}" destId="{19CCC757-288C-4E51-AFF5-FE2C07C800FD}" srcOrd="8" destOrd="0" presId="urn:microsoft.com/office/officeart/2005/8/layout/vList2"/>
    <dgm:cxn modelId="{7C26D9F3-36AB-4B54-B0FA-A80996BD68BC}" type="presParOf" srcId="{F3852806-CA7C-4C08-A9CF-0F06440A17ED}" destId="{8AEAA335-0269-49D5-9FA6-62A7CA4EAFCA}" srcOrd="9" destOrd="0" presId="urn:microsoft.com/office/officeart/2005/8/layout/vList2"/>
    <dgm:cxn modelId="{6301FC12-C2DF-41B8-8DE8-F2286B2BF9E8}" type="presParOf" srcId="{F3852806-CA7C-4C08-A9CF-0F06440A17ED}" destId="{EC558E7D-7DE4-4D6D-8A04-B4AB76A822DD}" srcOrd="10" destOrd="0" presId="urn:microsoft.com/office/officeart/2005/8/layout/vList2"/>
    <dgm:cxn modelId="{1496D8AD-A900-431E-AAF7-29514F39698C}" type="presParOf" srcId="{F3852806-CA7C-4C08-A9CF-0F06440A17ED}" destId="{D4FB9641-875F-4711-B97C-1FBA33E44141}" srcOrd="11" destOrd="0" presId="urn:microsoft.com/office/officeart/2005/8/layout/vList2"/>
    <dgm:cxn modelId="{0BBDFC8D-CC2F-4011-A148-49B566282E30}" type="presParOf" srcId="{F3852806-CA7C-4C08-A9CF-0F06440A17ED}" destId="{D7E4FD2F-F115-4EFD-9ABB-BEB9D83CD782}" srcOrd="12" destOrd="0" presId="urn:microsoft.com/office/officeart/2005/8/layout/vList2"/>
    <dgm:cxn modelId="{19968571-7D0C-46D8-9270-3B68F78507B5}" type="presParOf" srcId="{F3852806-CA7C-4C08-A9CF-0F06440A17ED}" destId="{A141C9F2-23B3-4904-8EE2-9F2B2DAF63B7}" srcOrd="13" destOrd="0" presId="urn:microsoft.com/office/officeart/2005/8/layout/vList2"/>
    <dgm:cxn modelId="{8CEB8C57-7536-41FE-99B3-71CCA432C910}" type="presParOf" srcId="{F3852806-CA7C-4C08-A9CF-0F06440A17ED}" destId="{AA80306D-FF87-47C3-B580-04FF373D7D2A}" srcOrd="14" destOrd="0" presId="urn:microsoft.com/office/officeart/2005/8/layout/vList2"/>
    <dgm:cxn modelId="{577455B3-A5D9-4D76-BAD5-3BC7B425561A}" type="presParOf" srcId="{F3852806-CA7C-4C08-A9CF-0F06440A17ED}" destId="{396EBDA5-FB85-4928-8F28-CD1C8339221F}" srcOrd="15" destOrd="0" presId="urn:microsoft.com/office/officeart/2005/8/layout/vList2"/>
    <dgm:cxn modelId="{4F262048-8E6D-44D1-9756-EEE53E35658E}" type="presParOf" srcId="{F3852806-CA7C-4C08-A9CF-0F06440A17ED}" destId="{0EE65F32-15F4-4B86-8DA3-E590C8032D4B}" srcOrd="16" destOrd="0" presId="urn:microsoft.com/office/officeart/2005/8/layout/vList2"/>
    <dgm:cxn modelId="{D98705AE-C9C6-4FCE-87C9-EC37BA43CAAA}" type="presParOf" srcId="{F3852806-CA7C-4C08-A9CF-0F06440A17ED}" destId="{90F3640F-FB2B-4AFF-9F5A-65DFE2911750}" srcOrd="17" destOrd="0" presId="urn:microsoft.com/office/officeart/2005/8/layout/vList2"/>
    <dgm:cxn modelId="{B3B77AC2-7406-4554-9C93-D058953CD486}" type="presParOf" srcId="{F3852806-CA7C-4C08-A9CF-0F06440A17ED}" destId="{6C5BEEF6-4A62-4272-9795-60D12F09DEB7}" srcOrd="18" destOrd="0" presId="urn:microsoft.com/office/officeart/2005/8/layout/vList2"/>
    <dgm:cxn modelId="{E50E288D-FCA8-4F0C-8141-13BD5E65CB54}" type="presParOf" srcId="{F3852806-CA7C-4C08-A9CF-0F06440A17ED}" destId="{B709249B-7622-4124-A418-960848BBECE1}" srcOrd="19" destOrd="0" presId="urn:microsoft.com/office/officeart/2005/8/layout/vList2"/>
    <dgm:cxn modelId="{2A6E9F15-543B-4FAB-8CA0-EB084D09702D}" type="presParOf" srcId="{F3852806-CA7C-4C08-A9CF-0F06440A17ED}" destId="{6E6F1C8F-6BA3-402D-AAE4-0B3E343F750B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51723-A503-4B78-AFAA-CCB7140E1D95}">
      <dsp:nvSpPr>
        <dsp:cNvPr id="0" name=""/>
        <dsp:cNvSpPr/>
      </dsp:nvSpPr>
      <dsp:spPr>
        <a:xfrm>
          <a:off x="0" y="489156"/>
          <a:ext cx="9505056" cy="816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698" tIns="354076" rIns="737698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사업장보다 상대적으로 안정적인 금융기관이 지급보장</a:t>
          </a:r>
          <a:endParaRPr lang="ko-KR" altLang="en-US" sz="1700" kern="1200" dirty="0"/>
        </a:p>
      </dsp:txBody>
      <dsp:txXfrm>
        <a:off x="0" y="489156"/>
        <a:ext cx="9505056" cy="816637"/>
      </dsp:txXfrm>
    </dsp:sp>
    <dsp:sp modelId="{547C5336-1D48-4A9E-98F5-FD775EADA0ED}">
      <dsp:nvSpPr>
        <dsp:cNvPr id="0" name=""/>
        <dsp:cNvSpPr/>
      </dsp:nvSpPr>
      <dsp:spPr>
        <a:xfrm>
          <a:off x="475252" y="238235"/>
          <a:ext cx="665353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>
              <a:latin typeface="-윤고딕340" pitchFamily="18" charset="-127"/>
              <a:ea typeface="-윤고딕340" pitchFamily="18" charset="-127"/>
            </a:rPr>
            <a:t>퇴직금 지급보장</a:t>
          </a:r>
          <a:endParaRPr lang="ko-KR" altLang="en-US" sz="1700" kern="1200" dirty="0"/>
        </a:p>
      </dsp:txBody>
      <dsp:txXfrm>
        <a:off x="475252" y="238235"/>
        <a:ext cx="6653539" cy="501840"/>
      </dsp:txXfrm>
    </dsp:sp>
    <dsp:sp modelId="{DA25B8A1-63D5-4A79-8833-F5459EA6E731}">
      <dsp:nvSpPr>
        <dsp:cNvPr id="0" name=""/>
        <dsp:cNvSpPr/>
      </dsp:nvSpPr>
      <dsp:spPr>
        <a:xfrm>
          <a:off x="0" y="1648513"/>
          <a:ext cx="950505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698" tIns="354076" rIns="737698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kern="1200" dirty="0" smtClean="0"/>
            <a:t>10</a:t>
          </a:r>
          <a:r>
            <a:rPr lang="ko-KR" altLang="en-US" sz="1700" kern="1200" dirty="0" err="1" smtClean="0"/>
            <a:t>년이상</a:t>
          </a:r>
          <a:r>
            <a:rPr lang="ko-KR" altLang="en-US" sz="1700" kern="1200" dirty="0" smtClean="0"/>
            <a:t> 가입 또는 </a:t>
          </a:r>
          <a:r>
            <a:rPr lang="en-US" altLang="ko-KR" sz="1700" kern="1200" dirty="0" smtClean="0"/>
            <a:t>55</a:t>
          </a:r>
          <a:r>
            <a:rPr lang="ko-KR" altLang="en-US" sz="1700" kern="1200" dirty="0" smtClean="0"/>
            <a:t>세 이상에 연금 가능</a:t>
          </a:r>
          <a:r>
            <a:rPr lang="en-US" altLang="ko-KR" sz="1700" kern="1200" dirty="0" smtClean="0"/>
            <a:t>(</a:t>
          </a:r>
          <a:r>
            <a:rPr lang="ko-KR" altLang="en-US" sz="1700" kern="1200" dirty="0" smtClean="0"/>
            <a:t>연금은 </a:t>
          </a:r>
          <a:r>
            <a:rPr lang="en-US" altLang="ko-KR" sz="1700" kern="1200" dirty="0" smtClean="0"/>
            <a:t>5</a:t>
          </a:r>
          <a:r>
            <a:rPr lang="ko-KR" altLang="en-US" sz="1700" kern="1200" dirty="0" err="1" smtClean="0"/>
            <a:t>년이상</a:t>
          </a:r>
          <a:r>
            <a:rPr lang="ko-KR" altLang="en-US" sz="1700" kern="1200" dirty="0" smtClean="0"/>
            <a:t> 기간설정하고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구체적인 것은 퇴직연금규약으로 정함</a:t>
          </a:r>
          <a:r>
            <a:rPr lang="en-US" altLang="ko-KR" sz="1700" kern="1200" dirty="0" smtClean="0"/>
            <a:t>)</a:t>
          </a:r>
          <a:endParaRPr lang="ko-KR" altLang="en-US" sz="1700" kern="1200" dirty="0"/>
        </a:p>
      </dsp:txBody>
      <dsp:txXfrm>
        <a:off x="0" y="1648513"/>
        <a:ext cx="9505056" cy="1151325"/>
      </dsp:txXfrm>
    </dsp:sp>
    <dsp:sp modelId="{2A2632D7-54B8-4BF0-93D2-21BF58CF4045}">
      <dsp:nvSpPr>
        <dsp:cNvPr id="0" name=""/>
        <dsp:cNvSpPr/>
      </dsp:nvSpPr>
      <dsp:spPr>
        <a:xfrm>
          <a:off x="475252" y="1397593"/>
          <a:ext cx="6653539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>
              <a:latin typeface="-윤고딕340" pitchFamily="18" charset="-127"/>
              <a:ea typeface="-윤고딕340" pitchFamily="18" charset="-127"/>
            </a:rPr>
            <a:t>퇴직급여를 </a:t>
          </a:r>
          <a:r>
            <a:rPr lang="ko-KR" altLang="en-US" sz="1700" kern="1200" dirty="0" err="1" smtClean="0">
              <a:latin typeface="-윤고딕340" pitchFamily="18" charset="-127"/>
              <a:ea typeface="-윤고딕340" pitchFamily="18" charset="-127"/>
            </a:rPr>
            <a:t>일시금이</a:t>
          </a:r>
          <a:r>
            <a:rPr lang="ko-KR" altLang="en-US" sz="1700" kern="1200" dirty="0" smtClean="0">
              <a:latin typeface="-윤고딕340" pitchFamily="18" charset="-127"/>
              <a:ea typeface="-윤고딕340" pitchFamily="18" charset="-127"/>
            </a:rPr>
            <a:t> 아닌 연금으로 지급 가능</a:t>
          </a:r>
          <a:endParaRPr lang="ko-KR" altLang="en-US" sz="1700" kern="1200" dirty="0"/>
        </a:p>
      </dsp:txBody>
      <dsp:txXfrm>
        <a:off x="475252" y="1397593"/>
        <a:ext cx="6653539" cy="501840"/>
      </dsp:txXfrm>
    </dsp:sp>
    <dsp:sp modelId="{D854EB87-C155-47EB-810E-D74AA1246F29}">
      <dsp:nvSpPr>
        <dsp:cNvPr id="0" name=""/>
        <dsp:cNvSpPr/>
      </dsp:nvSpPr>
      <dsp:spPr>
        <a:xfrm>
          <a:off x="0" y="3142558"/>
          <a:ext cx="9505056" cy="8166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698" tIns="354076" rIns="737698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>
              <a:latin typeface="맑은 고딕" pitchFamily="50" charset="-127"/>
              <a:ea typeface="맑은 고딕" pitchFamily="50" charset="-127"/>
            </a:rPr>
            <a:t>개인퇴직계좌</a:t>
          </a:r>
          <a:r>
            <a:rPr lang="en-US" altLang="ko-KR" sz="1700" kern="1200" dirty="0" smtClean="0">
              <a:latin typeface="맑은 고딕" pitchFamily="50" charset="-127"/>
              <a:ea typeface="맑은 고딕" pitchFamily="50" charset="-127"/>
            </a:rPr>
            <a:t>(IRA)</a:t>
          </a:r>
          <a:r>
            <a:rPr lang="ko-KR" altLang="en-US" sz="1700" kern="1200" dirty="0" smtClean="0">
              <a:latin typeface="맑은 고딕" pitchFamily="50" charset="-127"/>
              <a:ea typeface="맑은 고딕" pitchFamily="50" charset="-127"/>
            </a:rPr>
            <a:t>를 통하여 회사를 옮기더라도 통산하여 적립하고 관리 가능</a:t>
          </a:r>
          <a:endParaRPr lang="ko-KR" altLang="en-US" sz="17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3142558"/>
        <a:ext cx="9505056" cy="816637"/>
      </dsp:txXfrm>
    </dsp:sp>
    <dsp:sp modelId="{AC5617D2-78DC-46AF-A0C2-0E2D4B57EE4B}">
      <dsp:nvSpPr>
        <dsp:cNvPr id="0" name=""/>
        <dsp:cNvSpPr/>
      </dsp:nvSpPr>
      <dsp:spPr>
        <a:xfrm>
          <a:off x="475252" y="2891638"/>
          <a:ext cx="6653539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>
              <a:latin typeface="-윤고딕340" pitchFamily="18" charset="-127"/>
              <a:ea typeface="-윤고딕340" pitchFamily="18" charset="-127"/>
            </a:rPr>
            <a:t>회사를 옮기더라도 퇴직금을 통산하여 적립운용 가능</a:t>
          </a:r>
          <a:endParaRPr lang="en-US" altLang="ko-KR" sz="1700" kern="1200" dirty="0" smtClean="0">
            <a:latin typeface="-윤고딕340" pitchFamily="18" charset="-127"/>
            <a:ea typeface="-윤고딕340" pitchFamily="18" charset="-127"/>
          </a:endParaRPr>
        </a:p>
      </dsp:txBody>
      <dsp:txXfrm>
        <a:off x="475252" y="2891638"/>
        <a:ext cx="6653539" cy="501840"/>
      </dsp:txXfrm>
    </dsp:sp>
    <dsp:sp modelId="{D89B7E5B-947C-48DF-87C9-F61604A364A4}">
      <dsp:nvSpPr>
        <dsp:cNvPr id="0" name=""/>
        <dsp:cNvSpPr/>
      </dsp:nvSpPr>
      <dsp:spPr>
        <a:xfrm>
          <a:off x="0" y="4301916"/>
          <a:ext cx="950505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364B6-245F-4C88-82D3-D01063C1B1B4}">
      <dsp:nvSpPr>
        <dsp:cNvPr id="0" name=""/>
        <dsp:cNvSpPr/>
      </dsp:nvSpPr>
      <dsp:spPr>
        <a:xfrm>
          <a:off x="475252" y="4050996"/>
          <a:ext cx="665353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>
              <a:latin typeface="-윤고딕340" pitchFamily="18" charset="-127"/>
              <a:ea typeface="-윤고딕340" pitchFamily="18" charset="-127"/>
            </a:rPr>
            <a:t>일부 세제혜택</a:t>
          </a:r>
          <a:endParaRPr lang="en-US" altLang="ko-KR" sz="1700" kern="1200" dirty="0" smtClean="0">
            <a:latin typeface="-윤고딕340" pitchFamily="18" charset="-127"/>
            <a:ea typeface="-윤고딕340" pitchFamily="18" charset="-127"/>
          </a:endParaRPr>
        </a:p>
      </dsp:txBody>
      <dsp:txXfrm>
        <a:off x="475252" y="4050996"/>
        <a:ext cx="6653539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151723-A503-4B78-AFAA-CCB7140E1D95}">
      <dsp:nvSpPr>
        <dsp:cNvPr id="0" name=""/>
        <dsp:cNvSpPr/>
      </dsp:nvSpPr>
      <dsp:spPr>
        <a:xfrm>
          <a:off x="0" y="349115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C5336-1D48-4A9E-98F5-FD775EADA0ED}">
      <dsp:nvSpPr>
        <dsp:cNvPr id="0" name=""/>
        <dsp:cNvSpPr/>
      </dsp:nvSpPr>
      <dsp:spPr>
        <a:xfrm>
          <a:off x="475252" y="83435"/>
          <a:ext cx="838172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기존의 퇴직금제도 보다 불리하게 제도가 설계될 위험</a:t>
          </a:r>
          <a:endParaRPr lang="ko-KR" altLang="en-US" sz="1800" kern="1200" dirty="0"/>
        </a:p>
      </dsp:txBody>
      <dsp:txXfrm>
        <a:off x="475252" y="83435"/>
        <a:ext cx="8381729" cy="531360"/>
      </dsp:txXfrm>
    </dsp:sp>
    <dsp:sp modelId="{19A5ECE9-44AC-4C74-8F50-8DEF9BEA5FCB}">
      <dsp:nvSpPr>
        <dsp:cNvPr id="0" name=""/>
        <dsp:cNvSpPr/>
      </dsp:nvSpPr>
      <dsp:spPr>
        <a:xfrm>
          <a:off x="0" y="1165595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F8FFA-AEB8-4393-967F-2392A54F42E9}">
      <dsp:nvSpPr>
        <dsp:cNvPr id="0" name=""/>
        <dsp:cNvSpPr/>
      </dsp:nvSpPr>
      <dsp:spPr>
        <a:xfrm>
          <a:off x="475252" y="899915"/>
          <a:ext cx="8381729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퇴직금 지급 의무자가 분산됨</a:t>
          </a:r>
          <a:endParaRPr lang="ko-KR" altLang="en-US" sz="1800" kern="1200" dirty="0"/>
        </a:p>
      </dsp:txBody>
      <dsp:txXfrm>
        <a:off x="475252" y="899915"/>
        <a:ext cx="8381729" cy="531360"/>
      </dsp:txXfrm>
    </dsp:sp>
    <dsp:sp modelId="{71811D4F-D25D-4284-8B21-857A61CA02DE}">
      <dsp:nvSpPr>
        <dsp:cNvPr id="0" name=""/>
        <dsp:cNvSpPr/>
      </dsp:nvSpPr>
      <dsp:spPr>
        <a:xfrm>
          <a:off x="0" y="1982075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13260-5565-4B98-8A87-81112E7C9EC0}">
      <dsp:nvSpPr>
        <dsp:cNvPr id="0" name=""/>
        <dsp:cNvSpPr/>
      </dsp:nvSpPr>
      <dsp:spPr>
        <a:xfrm>
          <a:off x="475252" y="1716395"/>
          <a:ext cx="8381729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노동자들이 필요에 의하여 중간정산을 받는 것이 제한</a:t>
          </a:r>
          <a:endParaRPr lang="ko-KR" altLang="en-US" sz="1800" kern="1200" dirty="0"/>
        </a:p>
      </dsp:txBody>
      <dsp:txXfrm>
        <a:off x="475252" y="1716395"/>
        <a:ext cx="8381729" cy="531360"/>
      </dsp:txXfrm>
    </dsp:sp>
    <dsp:sp modelId="{DA25B8A1-63D5-4A79-8833-F5459EA6E731}">
      <dsp:nvSpPr>
        <dsp:cNvPr id="0" name=""/>
        <dsp:cNvSpPr/>
      </dsp:nvSpPr>
      <dsp:spPr>
        <a:xfrm>
          <a:off x="0" y="2798556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632D7-54B8-4BF0-93D2-21BF58CF4045}">
      <dsp:nvSpPr>
        <dsp:cNvPr id="0" name=""/>
        <dsp:cNvSpPr/>
      </dsp:nvSpPr>
      <dsp:spPr>
        <a:xfrm>
          <a:off x="475252" y="2532875"/>
          <a:ext cx="8381729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형의 경우 노동자가 위험부담</a:t>
          </a:r>
          <a:endParaRPr lang="ko-KR" altLang="en-US" sz="1800" kern="1200" dirty="0"/>
        </a:p>
      </dsp:txBody>
      <dsp:txXfrm>
        <a:off x="475252" y="2532875"/>
        <a:ext cx="8381729" cy="531360"/>
      </dsp:txXfrm>
    </dsp:sp>
    <dsp:sp modelId="{D854EB87-C155-47EB-810E-D74AA1246F29}">
      <dsp:nvSpPr>
        <dsp:cNvPr id="0" name=""/>
        <dsp:cNvSpPr/>
      </dsp:nvSpPr>
      <dsp:spPr>
        <a:xfrm>
          <a:off x="0" y="3615036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617D2-78DC-46AF-A0C2-0E2D4B57EE4B}">
      <dsp:nvSpPr>
        <dsp:cNvPr id="0" name=""/>
        <dsp:cNvSpPr/>
      </dsp:nvSpPr>
      <dsp:spPr>
        <a:xfrm>
          <a:off x="475252" y="3349356"/>
          <a:ext cx="8381729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형의 경우 같은 노동자들간에 퇴직금의 차이 발생 </a:t>
          </a:r>
          <a:endParaRPr lang="en-US" altLang="ko-KR" sz="1800" kern="1200" dirty="0" smtClean="0">
            <a:latin typeface="-윤고딕340" pitchFamily="18" charset="-127"/>
            <a:ea typeface="-윤고딕340" pitchFamily="18" charset="-127"/>
          </a:endParaRPr>
        </a:p>
      </dsp:txBody>
      <dsp:txXfrm>
        <a:off x="475252" y="3349356"/>
        <a:ext cx="8381729" cy="531360"/>
      </dsp:txXfrm>
    </dsp:sp>
    <dsp:sp modelId="{5DCEDEA1-E27B-491E-9DE9-3E786C6B6A4F}">
      <dsp:nvSpPr>
        <dsp:cNvPr id="0" name=""/>
        <dsp:cNvSpPr/>
      </dsp:nvSpPr>
      <dsp:spPr>
        <a:xfrm>
          <a:off x="0" y="4431516"/>
          <a:ext cx="950505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4FE0D-25A5-48B3-9E3A-CF9FC7734157}">
      <dsp:nvSpPr>
        <dsp:cNvPr id="0" name=""/>
        <dsp:cNvSpPr/>
      </dsp:nvSpPr>
      <dsp:spPr>
        <a:xfrm>
          <a:off x="475252" y="4165836"/>
          <a:ext cx="838172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88" tIns="0" rIns="251488" bIns="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>
              <a:latin typeface="-윤고딕350" pitchFamily="18" charset="-127"/>
              <a:ea typeface="-윤고딕350" pitchFamily="18" charset="-127"/>
            </a:rPr>
            <a:t>DC</a:t>
          </a:r>
          <a:r>
            <a:rPr lang="ko-KR" altLang="en-US" sz="1800" kern="1200" dirty="0" smtClean="0">
              <a:latin typeface="-윤고딕350" pitchFamily="18" charset="-127"/>
              <a:ea typeface="-윤고딕350" pitchFamily="18" charset="-127"/>
            </a:rPr>
            <a:t>형 퇴직연금에 가입한 노동자들은 주식시장과 같은 금융시장의 정보에 </a:t>
          </a:r>
          <a:r>
            <a:rPr lang="ko-KR" altLang="en-US" sz="1800" kern="1200" dirty="0" err="1" smtClean="0">
              <a:latin typeface="-윤고딕350" pitchFamily="18" charset="-127"/>
              <a:ea typeface="-윤고딕350" pitchFamily="18" charset="-127"/>
            </a:rPr>
            <a:t>민감</a:t>
          </a:r>
          <a:endParaRPr lang="en-US" altLang="ko-KR" sz="1800" kern="1200" dirty="0" smtClean="0">
            <a:latin typeface="-윤고딕340" pitchFamily="18" charset="-127"/>
            <a:ea typeface="-윤고딕340" pitchFamily="18" charset="-127"/>
          </a:endParaRPr>
        </a:p>
      </dsp:txBody>
      <dsp:txXfrm>
        <a:off x="475252" y="4165836"/>
        <a:ext cx="8381729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ED6C22-DD7A-4161-8BF3-9A3B513C8109}">
      <dsp:nvSpPr>
        <dsp:cNvPr id="0" name=""/>
        <dsp:cNvSpPr/>
      </dsp:nvSpPr>
      <dsp:spPr>
        <a:xfrm>
          <a:off x="0" y="127147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 반드시 도입할 필요 없음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sz="1400" kern="1200" dirty="0"/>
        </a:p>
      </dsp:txBody>
      <dsp:txXfrm>
        <a:off x="0" y="127147"/>
        <a:ext cx="9649072" cy="439188"/>
      </dsp:txXfrm>
    </dsp:sp>
    <dsp:sp modelId="{AEF2CAE3-9A6F-4CC2-A07D-C7875BFACF11}">
      <dsp:nvSpPr>
        <dsp:cNvPr id="0" name=""/>
        <dsp:cNvSpPr/>
      </dsp:nvSpPr>
      <dsp:spPr>
        <a:xfrm>
          <a:off x="0" y="606656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 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 도입과 운영과정에 대한 노동조합의 </a:t>
          </a:r>
          <a:r>
            <a:rPr lang="ko-KR" altLang="en-US" sz="1400" kern="1200" dirty="0" err="1" smtClean="0">
              <a:latin typeface="-윤고딕340" pitchFamily="18" charset="-127"/>
              <a:ea typeface="-윤고딕340" pitchFamily="18" charset="-127"/>
            </a:rPr>
            <a:t>동의권과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참여 보장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606656"/>
        <a:ext cx="9649072" cy="439188"/>
      </dsp:txXfrm>
    </dsp:sp>
    <dsp:sp modelId="{A54B457A-A101-405F-A6EE-394114F913D3}">
      <dsp:nvSpPr>
        <dsp:cNvPr id="0" name=""/>
        <dsp:cNvSpPr/>
      </dsp:nvSpPr>
      <dsp:spPr>
        <a:xfrm>
          <a:off x="0" y="1086165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 도입과정에서 기존과 비교하여 </a:t>
          </a:r>
          <a:r>
            <a:rPr lang="ko-KR" altLang="en-US" sz="1400" kern="1200" dirty="0" err="1" smtClean="0">
              <a:latin typeface="-윤고딕340" pitchFamily="18" charset="-127"/>
              <a:ea typeface="-윤고딕340" pitchFamily="18" charset="-127"/>
            </a:rPr>
            <a:t>불이익한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변경이 발생해서는 안 됨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1086165"/>
        <a:ext cx="9649072" cy="439188"/>
      </dsp:txXfrm>
    </dsp:sp>
    <dsp:sp modelId="{183E48ED-DEDD-4624-B716-4EFB07BFF128}">
      <dsp:nvSpPr>
        <dsp:cNvPr id="0" name=""/>
        <dsp:cNvSpPr/>
      </dsp:nvSpPr>
      <dsp:spPr>
        <a:xfrm>
          <a:off x="0" y="1565674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확정기여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(DC)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형은 위험하므로 도입하지 않는 것이 </a:t>
          </a:r>
          <a:r>
            <a:rPr lang="ko-KR" altLang="en-US" sz="1400" kern="1200" dirty="0" err="1" smtClean="0">
              <a:latin typeface="-윤고딕340" pitchFamily="18" charset="-127"/>
              <a:ea typeface="-윤고딕340" pitchFamily="18" charset="-127"/>
            </a:rPr>
            <a:t>바람직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sz="1400" kern="1200" dirty="0"/>
        </a:p>
      </dsp:txBody>
      <dsp:txXfrm>
        <a:off x="0" y="1565674"/>
        <a:ext cx="9649072" cy="439188"/>
      </dsp:txXfrm>
    </dsp:sp>
    <dsp:sp modelId="{19CCC757-288C-4E51-AFF5-FE2C07C800FD}">
      <dsp:nvSpPr>
        <dsp:cNvPr id="0" name=""/>
        <dsp:cNvSpPr/>
      </dsp:nvSpPr>
      <dsp:spPr>
        <a:xfrm>
          <a:off x="0" y="2045182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산업별 퇴직연금제 도입 준비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>
            <a:latin typeface="-윤고딕340" pitchFamily="18" charset="-127"/>
            <a:ea typeface="-윤고딕340" pitchFamily="18" charset="-127"/>
          </a:endParaRPr>
        </a:p>
      </dsp:txBody>
      <dsp:txXfrm>
        <a:off x="0" y="2045182"/>
        <a:ext cx="9649072" cy="439188"/>
      </dsp:txXfrm>
    </dsp:sp>
    <dsp:sp modelId="{EC558E7D-7DE4-4D6D-8A04-B4AB76A822DD}">
      <dsp:nvSpPr>
        <dsp:cNvPr id="0" name=""/>
        <dsp:cNvSpPr/>
      </dsp:nvSpPr>
      <dsp:spPr>
        <a:xfrm>
          <a:off x="0" y="2524691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 도입으로 발생되는 회사의 이익은 노동자들과 공유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2524691"/>
        <a:ext cx="9649072" cy="439188"/>
      </dsp:txXfrm>
    </dsp:sp>
    <dsp:sp modelId="{D7E4FD2F-F115-4EFD-9ABB-BEB9D83CD782}">
      <dsp:nvSpPr>
        <dsp:cNvPr id="0" name=""/>
        <dsp:cNvSpPr/>
      </dsp:nvSpPr>
      <dsp:spPr>
        <a:xfrm>
          <a:off x="0" y="3004200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퇴직연금제를 확정급여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(DB)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형으로 도입할 경우 사외적립 비율을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100%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로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3004200"/>
        <a:ext cx="9649072" cy="439188"/>
      </dsp:txXfrm>
    </dsp:sp>
    <dsp:sp modelId="{AA80306D-FF87-47C3-B580-04FF373D7D2A}">
      <dsp:nvSpPr>
        <dsp:cNvPr id="0" name=""/>
        <dsp:cNvSpPr/>
      </dsp:nvSpPr>
      <dsp:spPr>
        <a:xfrm>
          <a:off x="0" y="3483709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퇴직연금사업자 선정은 공정하게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 </a:t>
          </a:r>
          <a:r>
            <a:rPr lang="ko-KR" altLang="en-US" sz="1400" kern="1200" dirty="0" err="1" smtClean="0">
              <a:latin typeface="-윤고딕340" pitchFamily="18" charset="-127"/>
              <a:ea typeface="-윤고딕340" pitchFamily="18" charset="-127"/>
            </a:rPr>
            <a:t>무노조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경영 사업자 선정 반대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</a:t>
          </a:r>
          <a:endParaRPr lang="ko-KR" altLang="en-US" sz="1400" kern="1200" dirty="0"/>
        </a:p>
      </dsp:txBody>
      <dsp:txXfrm>
        <a:off x="0" y="3483709"/>
        <a:ext cx="9649072" cy="439188"/>
      </dsp:txXfrm>
    </dsp:sp>
    <dsp:sp modelId="{0EE65F32-15F4-4B86-8DA3-E590C8032D4B}">
      <dsp:nvSpPr>
        <dsp:cNvPr id="0" name=""/>
        <dsp:cNvSpPr/>
      </dsp:nvSpPr>
      <dsp:spPr>
        <a:xfrm>
          <a:off x="0" y="3963217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 계약과정에서 노동자의 부담이 추가로 발생되지 않아야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3963217"/>
        <a:ext cx="9649072" cy="439188"/>
      </dsp:txXfrm>
    </dsp:sp>
    <dsp:sp modelId="{6C5BEEF6-4A62-4272-9795-60D12F09DEB7}">
      <dsp:nvSpPr>
        <dsp:cNvPr id="0" name=""/>
        <dsp:cNvSpPr/>
      </dsp:nvSpPr>
      <dsp:spPr>
        <a:xfrm>
          <a:off x="0" y="4442726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퇴직연금제 </a:t>
          </a:r>
          <a:r>
            <a:rPr lang="ko-KR" altLang="en-US" sz="1400" kern="1200" dirty="0" err="1" smtClean="0">
              <a:latin typeface="-윤고딕340" pitchFamily="18" charset="-127"/>
              <a:ea typeface="-윤고딕340" pitchFamily="18" charset="-127"/>
            </a:rPr>
            <a:t>도입시</a:t>
          </a: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 중간정산은 노동자 선택에 의하여 중간정산 또는 통산 전환이 가능하도록 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4442726"/>
        <a:ext cx="9649072" cy="439188"/>
      </dsp:txXfrm>
    </dsp:sp>
    <dsp:sp modelId="{6E6F1C8F-6BA3-402D-AAE4-0B3E343F750B}">
      <dsp:nvSpPr>
        <dsp:cNvPr id="0" name=""/>
        <dsp:cNvSpPr/>
      </dsp:nvSpPr>
      <dsp:spPr>
        <a:xfrm>
          <a:off x="0" y="4922235"/>
          <a:ext cx="9649072" cy="43918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-윤고딕340" pitchFamily="18" charset="-127"/>
              <a:ea typeface="-윤고딕340" pitchFamily="18" charset="-127"/>
            </a:rPr>
            <a:t>퇴직금제도의 변경은 노동조합을 중심으로 단결하여 단체교섭의 방식으로 대응</a:t>
          </a:r>
          <a:r>
            <a:rPr lang="en-US" altLang="ko-KR" sz="1400" kern="1200" dirty="0" smtClean="0">
              <a:latin typeface="-윤고딕340" pitchFamily="18" charset="-127"/>
              <a:ea typeface="-윤고딕340" pitchFamily="18" charset="-127"/>
            </a:rPr>
            <a:t>!</a:t>
          </a:r>
          <a:endParaRPr lang="ko-KR" altLang="en-US" sz="1400" kern="1200" dirty="0"/>
        </a:p>
      </dsp:txBody>
      <dsp:txXfrm>
        <a:off x="0" y="4922235"/>
        <a:ext cx="9649072" cy="439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356" cy="492685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836" y="0"/>
            <a:ext cx="2919356" cy="492685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r">
              <a:defRPr sz="1200"/>
            </a:lvl1pPr>
          </a:lstStyle>
          <a:p>
            <a:fld id="{38C19466-D081-46AE-B8EF-6D77403D9146}" type="datetimeFigureOut">
              <a:rPr lang="ko-KR" altLang="en-US" smtClean="0"/>
              <a:pPr/>
              <a:t>2012-05-29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2050"/>
            <a:ext cx="2919356" cy="492685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836" y="9372050"/>
            <a:ext cx="2919356" cy="492685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r">
              <a:defRPr sz="1200"/>
            </a:lvl1pPr>
          </a:lstStyle>
          <a:p>
            <a:fld id="{62DB9768-7E06-4E17-96AD-FC2CAE06D87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6"/>
          </a:xfrm>
          <a:prstGeom prst="rect">
            <a:avLst/>
          </a:prstGeom>
        </p:spPr>
        <p:txBody>
          <a:bodyPr vert="horz" lIns="90424" tIns="45212" rIns="90424" bIns="45212" rtlCol="0"/>
          <a:lstStyle>
            <a:lvl1pPr algn="r">
              <a:defRPr sz="1200"/>
            </a:lvl1pPr>
          </a:lstStyle>
          <a:p>
            <a:fld id="{81D55810-4EEC-47D0-BD3C-46A6E7E4BCFE}" type="datetimeFigureOut">
              <a:rPr lang="ko-KR" altLang="en-US" smtClean="0"/>
              <a:pPr/>
              <a:t>2012-05-29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741363"/>
            <a:ext cx="56467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4" tIns="45212" rIns="90424" bIns="4521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424" tIns="45212" rIns="90424" bIns="4521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3316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7"/>
            <a:ext cx="2918830" cy="493316"/>
          </a:xfrm>
          <a:prstGeom prst="rect">
            <a:avLst/>
          </a:prstGeom>
        </p:spPr>
        <p:txBody>
          <a:bodyPr vert="horz" lIns="90424" tIns="45212" rIns="90424" bIns="45212" rtlCol="0" anchor="b"/>
          <a:lstStyle>
            <a:lvl1pPr algn="r">
              <a:defRPr sz="1200"/>
            </a:lvl1pPr>
          </a:lstStyle>
          <a:p>
            <a:fld id="{00A8A184-3D08-4EE6-BFA6-D8E3968C52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4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3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7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3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1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5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25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03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36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907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288" y="1595464"/>
            <a:ext cx="9396412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5500" y="4395788"/>
            <a:ext cx="8874125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5500" y="2898801"/>
            <a:ext cx="8874125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2288" y="1595464"/>
            <a:ext cx="4621212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95900" y="1595464"/>
            <a:ext cx="4622800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289" y="1531938"/>
            <a:ext cx="461327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289" y="2170139"/>
            <a:ext cx="4613275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38" y="1531938"/>
            <a:ext cx="4614862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38" y="2170139"/>
            <a:ext cx="4614862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37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01340" y="6449240"/>
            <a:ext cx="40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4F5A28"/>
                </a:solidFill>
                <a:latin typeface="산돌신문제비 M" pitchFamily="18" charset="-127"/>
              </a:rPr>
              <a:t>공공운수연맹 법률지원센터</a:t>
            </a:r>
            <a:endParaRPr kumimoji="1" lang="ko-KR" altLang="en-US" dirty="0">
              <a:solidFill>
                <a:srgbClr val="4F5A28"/>
              </a:solidFill>
              <a:latin typeface="산돌신문제비 M" pitchFamily="18" charset="-127"/>
            </a:endParaRPr>
          </a:p>
        </p:txBody>
      </p:sp>
      <p:pic>
        <p:nvPicPr>
          <p:cNvPr id="3" name="그림 2" descr="in25.gif"/>
          <p:cNvPicPr>
            <a:picLocks noChangeAspect="1"/>
          </p:cNvPicPr>
          <p:nvPr userDrawn="1"/>
        </p:nvPicPr>
        <p:blipFill>
          <a:blip r:embed="rId2" cstate="print"/>
          <a:srcRect l="6451" t="17073" r="60887" b="17073"/>
          <a:stretch>
            <a:fillRect/>
          </a:stretch>
        </p:blipFill>
        <p:spPr>
          <a:xfrm>
            <a:off x="4144900" y="6534966"/>
            <a:ext cx="321471" cy="21431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3076"/>
            <a:ext cx="3435350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1493" y="273071"/>
            <a:ext cx="5837237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288" y="1431951"/>
            <a:ext cx="3435350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290" y="4787900"/>
            <a:ext cx="62642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290" y="611214"/>
            <a:ext cx="62642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290" y="5353050"/>
            <a:ext cx="62642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88" y="1595464"/>
            <a:ext cx="9396412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70791" y="274648"/>
            <a:ext cx="2347911" cy="583565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92" y="274648"/>
            <a:ext cx="6896100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1304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288" y="1595464"/>
            <a:ext cx="9396412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5500" y="4395788"/>
            <a:ext cx="8874125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5500" y="2898801"/>
            <a:ext cx="8874125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2288" y="1595464"/>
            <a:ext cx="4621212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95900" y="1595464"/>
            <a:ext cx="4622800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289" y="1531938"/>
            <a:ext cx="461327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289" y="2170139"/>
            <a:ext cx="4613275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38" y="1531938"/>
            <a:ext cx="4614862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38" y="2170139"/>
            <a:ext cx="4614862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5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48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01340" y="6449240"/>
            <a:ext cx="40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4F5A28"/>
                </a:solidFill>
                <a:latin typeface="산돌신문제비 M" pitchFamily="18" charset="-127"/>
              </a:rPr>
              <a:t>공공운수연맹 법률지원센터</a:t>
            </a:r>
            <a:endParaRPr kumimoji="1" lang="ko-KR" altLang="en-US" dirty="0">
              <a:solidFill>
                <a:srgbClr val="4F5A28"/>
              </a:solidFill>
              <a:latin typeface="산돌신문제비 M" pitchFamily="18" charset="-127"/>
            </a:endParaRPr>
          </a:p>
        </p:txBody>
      </p:sp>
      <p:pic>
        <p:nvPicPr>
          <p:cNvPr id="3" name="그림 2" descr="in25.gif"/>
          <p:cNvPicPr>
            <a:picLocks noChangeAspect="1"/>
          </p:cNvPicPr>
          <p:nvPr userDrawn="1"/>
        </p:nvPicPr>
        <p:blipFill>
          <a:blip r:embed="rId2" cstate="print"/>
          <a:srcRect l="6451" t="17073" r="60887" b="17073"/>
          <a:stretch>
            <a:fillRect/>
          </a:stretch>
        </p:blipFill>
        <p:spPr>
          <a:xfrm>
            <a:off x="4144900" y="6534966"/>
            <a:ext cx="321471" cy="21431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3076"/>
            <a:ext cx="3435350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1493" y="273071"/>
            <a:ext cx="5837237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288" y="1431951"/>
            <a:ext cx="3435350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290" y="4787900"/>
            <a:ext cx="62642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290" y="611214"/>
            <a:ext cx="62642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290" y="5353050"/>
            <a:ext cx="62642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664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88" y="1595464"/>
            <a:ext cx="9396412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70791" y="274648"/>
            <a:ext cx="2347911" cy="583565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92" y="274648"/>
            <a:ext cx="6896100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13045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1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8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2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890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41"/>
            <a:ext cx="8874840" cy="146628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9"/>
            <a:ext cx="8874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52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370" y="1591376"/>
            <a:ext cx="5276686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47072" y="1591376"/>
            <a:ext cx="527849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4" y="273939"/>
            <a:ext cx="9396889" cy="114009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10" y="272486"/>
            <a:ext cx="343501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210" y="1431586"/>
            <a:ext cx="3435013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510" y="4788408"/>
            <a:ext cx="626459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510" y="611269"/>
            <a:ext cx="626459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510" y="5353671"/>
            <a:ext cx="626459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8035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4632" y="274047"/>
            <a:ext cx="2680941" cy="582079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373" y="274047"/>
            <a:ext cx="7874245" cy="58207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2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9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3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08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86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19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33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02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80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13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3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1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5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41"/>
            <a:ext cx="8874840" cy="146628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9"/>
            <a:ext cx="8874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52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370" y="1591376"/>
            <a:ext cx="5276686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47072" y="1591376"/>
            <a:ext cx="5278499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054" y="273939"/>
            <a:ext cx="9396889" cy="114009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49" y="1531204"/>
            <a:ext cx="461325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049" y="2169337"/>
            <a:ext cx="461325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77" y="1531204"/>
            <a:ext cx="461506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77" y="2169337"/>
            <a:ext cx="461506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10" y="272486"/>
            <a:ext cx="343501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2136" y="272355"/>
            <a:ext cx="5836802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210" y="1431586"/>
            <a:ext cx="3435013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510" y="4788408"/>
            <a:ext cx="6264593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510" y="611269"/>
            <a:ext cx="6264593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510" y="5353671"/>
            <a:ext cx="6264593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1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44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4632" y="274047"/>
            <a:ext cx="2680941" cy="582079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373" y="274047"/>
            <a:ext cx="7874245" cy="58207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C1A3E-416B-4447-8630-2CBCFE12C73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8038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1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F236-A531-4346-8AA4-1924A13FC1E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719-C49D-4A03-86D5-318FBDB6D57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8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2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87B3-8209-4533-B4B6-4447C48FF43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0726-4F10-4964-9C62-921D67377CA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4368-2322-4E04-AC30-AC43A5498C67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0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F236-A531-4346-8AA4-1924A13FC1E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719-C49D-4A03-86D5-318FBDB6D57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8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2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87B3-8209-4533-B4B6-4447C48FF43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0726-4F10-4964-9C62-921D67377CA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4368-2322-4E04-AC30-AC43A5498C67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08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F236-A531-4346-8AA4-1924A13FC1E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719-C49D-4A03-86D5-318FBDB6D57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86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19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87B3-8209-4533-B4B6-4447C48FF43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0726-4F10-4964-9C62-921D67377CA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4368-2322-4E04-AC30-AC43A5498C67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05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F236-A531-4346-8AA4-1924A13FC1E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719-C49D-4A03-86D5-318FBDB6D57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83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16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87B3-8209-4533-B4B6-4447C48FF43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0726-4F10-4964-9C62-921D67377CA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4368-2322-4E04-AC30-AC43A5498C67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884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BB6-E5C7-457E-A9DF-ACBEBFD62D4C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01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F236-A531-4346-8AA4-1924A13FC1E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C5719-C49D-4A03-86D5-318FBDB6D57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187B3-8209-4533-B4B6-4447C48FF43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30726-4F10-4964-9C62-921D67377CA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4368-2322-4E04-AC30-AC43A5498C67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33"/>
            <a:ext cx="8874840" cy="1466282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034F-E97E-43C8-AFBD-3DF013DE01F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880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ABB6-E5C7-457E-A9DF-ACBEBFD62D4C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01"/>
            <a:ext cx="8874840" cy="1466282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DAF6E-B6A8-49EE-B66C-32C21A5727E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99B8D-8E83-432D-BFF5-E50817AEFFFD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679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12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3413C-EB50-4677-AEFD-9626C3F90626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D7CE0-6664-49E9-ACAB-85B52A4C199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E367-A53E-4B83-8B79-E4F6B3817B86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880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997C-C918-4107-A6C1-2A09339676F0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3E49-9814-4CAD-8E7B-4233F2DDB9F6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1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44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B0DC-FBF7-47B5-9B5A-51CA62B728DD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AC21A-7485-4B29-8DDB-AB848237F69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D625-318A-4834-A4BF-E85A99B79BBA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8030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6F452-B119-4A84-8C66-0ED7EF4B7705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2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5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0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4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24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02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35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2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98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31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13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91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24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752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288" y="1595519"/>
            <a:ext cx="9396412" cy="4514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5500" y="4395788"/>
            <a:ext cx="8874125" cy="13589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5500" y="2898889"/>
            <a:ext cx="8874125" cy="1497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752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2288" y="1595519"/>
            <a:ext cx="4621212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95900" y="1595519"/>
            <a:ext cx="4622800" cy="4514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752"/>
            <a:ext cx="9396412" cy="1139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289" y="1531938"/>
            <a:ext cx="4613275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2289" y="2170227"/>
            <a:ext cx="4613275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03838" y="1531938"/>
            <a:ext cx="4614862" cy="638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03838" y="2170227"/>
            <a:ext cx="4614862" cy="39401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752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01340" y="6449240"/>
            <a:ext cx="403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dirty="0" smtClean="0">
                <a:solidFill>
                  <a:srgbClr val="4F5A28"/>
                </a:solidFill>
                <a:latin typeface="산돌신문제비 M" pitchFamily="18" charset="-127"/>
              </a:rPr>
              <a:t>공공운수연맹 법률지원센터</a:t>
            </a:r>
            <a:endParaRPr kumimoji="1" lang="ko-KR" altLang="en-US" dirty="0">
              <a:solidFill>
                <a:srgbClr val="4F5A28"/>
              </a:solidFill>
              <a:latin typeface="산돌신문제비 M" pitchFamily="18" charset="-127"/>
            </a:endParaRPr>
          </a:p>
        </p:txBody>
      </p:sp>
      <p:pic>
        <p:nvPicPr>
          <p:cNvPr id="3" name="그림 2" descr="in25.gif"/>
          <p:cNvPicPr>
            <a:picLocks noChangeAspect="1"/>
          </p:cNvPicPr>
          <p:nvPr userDrawn="1"/>
        </p:nvPicPr>
        <p:blipFill>
          <a:blip r:embed="rId2" cstate="print"/>
          <a:srcRect l="6451" t="17073" r="60887" b="17073"/>
          <a:stretch>
            <a:fillRect/>
          </a:stretch>
        </p:blipFill>
        <p:spPr>
          <a:xfrm>
            <a:off x="4144900" y="6534966"/>
            <a:ext cx="321471" cy="21431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3164"/>
            <a:ext cx="3435350" cy="11588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81594" y="273071"/>
            <a:ext cx="5837237" cy="583723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22288" y="1432039"/>
            <a:ext cx="3435350" cy="4678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46290" y="4787900"/>
            <a:ext cx="6264275" cy="565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46290" y="611302"/>
            <a:ext cx="6264275" cy="410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46290" y="5353050"/>
            <a:ext cx="6264275" cy="803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2288" y="274752"/>
            <a:ext cx="9396412" cy="11398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88" y="1595519"/>
            <a:ext cx="9396412" cy="4514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570791" y="274648"/>
            <a:ext cx="2347911" cy="5835650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2292" y="274648"/>
            <a:ext cx="6896100" cy="5835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8038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799" y="213053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08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3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86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19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02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80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13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697995" y="1122672"/>
            <a:ext cx="9045231" cy="12208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 descr="가족.jpg"/>
          <p:cNvPicPr>
            <a:picLocks noChangeAspect="1"/>
          </p:cNvPicPr>
          <p:nvPr userDrawn="1"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104409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가족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8125" b="33333"/>
          <a:stretch>
            <a:fillRect/>
          </a:stretch>
        </p:blipFill>
        <p:spPr>
          <a:xfrm>
            <a:off x="0" y="1923891"/>
            <a:ext cx="10440988" cy="263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102"/>
            <a:ext cx="8874840" cy="146628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길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0440988" cy="684053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80"/>
            <a:ext cx="8874840" cy="1358607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13"/>
            <a:ext cx="8874840" cy="1496367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 spd="slow">
    <p:pull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995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>
          <a:xfrm>
            <a:off x="522049" y="6340267"/>
            <a:ext cx="243623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>
          <a:xfrm>
            <a:off x="7482709" y="6340267"/>
            <a:ext cx="2436231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0FA6D0C-1680-449E-95AE-A2756E4879A1}" type="slidenum">
              <a:rPr lang="ko-KR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>
          <a:xfrm>
            <a:off x="3567342" y="6340267"/>
            <a:ext cx="3306313" cy="36419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89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6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0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817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450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980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78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4766" y="4395756"/>
            <a:ext cx="8874840" cy="1358607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4766" y="2899389"/>
            <a:ext cx="8874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CA63-DDBC-487E-A83B-63845D58B52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8FE4-C5E9-469A-AF77-41CC2A04D99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199D-49BB-4A14-9E99-95BC9F2EAD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및 핵심 메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697968" y="1122672"/>
            <a:ext cx="9045231" cy="607846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슬라이드 번호 개체 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57E6-DFC7-449F-B0C0-D983234BCBFE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바닥글 개체 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3074" y="2125060"/>
            <a:ext cx="8874840" cy="1466282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66148" y="3876305"/>
            <a:ext cx="7308692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9F4F8-D61C-4AA9-8B3B-7EAA13DC4933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8563-B075-4CE5-B735-A06CD4AC1EF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10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9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theme" Target="../theme/theme19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36.xml"/><Relationship Id="rId21" Type="http://schemas.openxmlformats.org/officeDocument/2006/relationships/theme" Target="../theme/theme20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35.xml"/><Relationship Id="rId1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Relationship Id="rId22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6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7.xml"/><Relationship Id="rId9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theme" Target="../theme/theme23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theme" Target="../theme/theme24.xml"/><Relationship Id="rId5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theme" Target="../theme/theme29.xml"/><Relationship Id="rId5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theme" Target="../theme/theme30.xml"/><Relationship Id="rId5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1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Relationship Id="rId9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7.xml"/><Relationship Id="rId7" Type="http://schemas.openxmlformats.org/officeDocument/2006/relationships/theme" Target="../theme/theme32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2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3.xml"/><Relationship Id="rId7" Type="http://schemas.openxmlformats.org/officeDocument/2006/relationships/theme" Target="../theme/theme33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7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30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30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30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상단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10440988" cy="1228725"/>
          </a:xfrm>
          <a:prstGeom prst="rect">
            <a:avLst/>
          </a:prstGeom>
        </p:spPr>
      </p:pic>
      <p:pic>
        <p:nvPicPr>
          <p:cNvPr id="5" name="그림 4" descr="중간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2678857" y="2277261"/>
            <a:ext cx="7762134" cy="3786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+mj-lt"/>
          <a:ea typeface="+mj-ea"/>
          <a:cs typeface="+mj-cs"/>
        </a:defRPr>
      </a:lvl1pPr>
      <a:lvl2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2pPr>
      <a:lvl3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3pPr>
      <a:lvl4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4pPr>
      <a:lvl5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5pPr>
      <a:lvl6pPr marL="4572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6pPr>
      <a:lvl7pPr marL="9144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7pPr>
      <a:lvl8pPr marL="13716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8pPr>
      <a:lvl9pPr marL="18288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42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73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36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67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길.JPG"/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86759"/>
          <a:stretch>
            <a:fillRect/>
          </a:stretch>
        </p:blipFill>
        <p:spPr>
          <a:xfrm>
            <a:off x="0" y="0"/>
            <a:ext cx="10440988" cy="90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97995" y="112426"/>
            <a:ext cx="9045231" cy="717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97995" y="1122774"/>
            <a:ext cx="9045231" cy="516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79268"/>
            <a:ext cx="243848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100" spc="-150" dirty="0">
                <a:solidFill>
                  <a:prstClr val="black"/>
                </a:solidFill>
              </a:rPr>
              <a:t>고령 사회에서 예상되는 문제 및 해결 방안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139304" y="6579268"/>
            <a:ext cx="30168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04C16F31-BE95-433B-A9BD-BF2EC08A0EEF}" type="slidenum">
              <a:rPr lang="ko-KR" altLang="en-US" sz="1100" spc="-15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ko-KR" altLang="en-US" sz="1100" spc="-15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b="1" kern="1200" spc="-150" dirty="0">
          <a:ln w="12700">
            <a:noFill/>
          </a:ln>
          <a:gradFill flip="none" rotWithShape="1">
            <a:gsLst>
              <a:gs pos="0">
                <a:srgbClr val="EC9712"/>
              </a:gs>
              <a:gs pos="50000">
                <a:srgbClr val="FFCB38"/>
              </a:gs>
              <a:gs pos="100000">
                <a:srgbClr val="FFFFCC"/>
              </a:gs>
            </a:gsLst>
            <a:lin ang="16200000" scaled="1"/>
            <a:tileRect/>
          </a:gra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HY견고딕" pitchFamily="18" charset="-127"/>
          <a:ea typeface="HY견고딕" pitchFamily="18" charset="-127"/>
          <a:cs typeface="+mn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266700" indent="-266700" algn="l" rtl="0" eaLnBrk="0" fontAlgn="base" latinLnBrk="1" hangingPunct="0">
        <a:spcBef>
          <a:spcPct val="20000"/>
        </a:spcBef>
        <a:spcAft>
          <a:spcPct val="0"/>
        </a:spcAft>
        <a:buBlip>
          <a:blip r:embed="rId10"/>
        </a:buBlip>
        <a:defRPr sz="2400" kern="1200" spc="-15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533400" indent="-203200" algn="l" rtl="0" eaLnBrk="0" fontAlgn="base" latinLnBrk="1" hangingPunct="0">
        <a:spcBef>
          <a:spcPct val="20000"/>
        </a:spcBef>
        <a:spcAft>
          <a:spcPct val="0"/>
        </a:spcAft>
        <a:buBlip>
          <a:blip r:embed="rId11"/>
        </a:buBlip>
        <a:defRPr sz="2000" kern="1200" spc="-15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1"/>
        </a:buBlip>
        <a:defRPr sz="2400" kern="1200" spc="-15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1"/>
        </a:buBlip>
        <a:defRPr sz="1600" kern="1200" spc="-15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11"/>
        </a:buBlip>
        <a:defRPr sz="1600" kern="1200" spc="-15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2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5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5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5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12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4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43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4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0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9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2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2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2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39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7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0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25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59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90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90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90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상단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10440988" cy="1228725"/>
          </a:xfrm>
          <a:prstGeom prst="rect">
            <a:avLst/>
          </a:prstGeom>
        </p:spPr>
      </p:pic>
      <p:pic>
        <p:nvPicPr>
          <p:cNvPr id="5" name="그림 4" descr="중간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2678857" y="2277261"/>
            <a:ext cx="7762134" cy="3786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  <p:sldLayoutId id="2147483926" r:id="rId20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+mj-lt"/>
          <a:ea typeface="+mj-ea"/>
          <a:cs typeface="+mj-cs"/>
        </a:defRPr>
      </a:lvl1pPr>
      <a:lvl2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2pPr>
      <a:lvl3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3pPr>
      <a:lvl4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4pPr>
      <a:lvl5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5pPr>
      <a:lvl6pPr marL="4572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6pPr>
      <a:lvl7pPr marL="9144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7pPr>
      <a:lvl8pPr marL="13716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8pPr>
      <a:lvl9pPr marL="18288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7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3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30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3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상단.jp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0" y="0"/>
            <a:ext cx="10440988" cy="1228725"/>
          </a:xfrm>
          <a:prstGeom prst="rect">
            <a:avLst/>
          </a:prstGeom>
        </p:spPr>
      </p:pic>
      <p:pic>
        <p:nvPicPr>
          <p:cNvPr id="5" name="그림 4" descr="중간.jpg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2678857" y="2277261"/>
            <a:ext cx="7762134" cy="3786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947" r:id="rId20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+mj-lt"/>
          <a:ea typeface="+mj-ea"/>
          <a:cs typeface="+mj-cs"/>
        </a:defRPr>
      </a:lvl1pPr>
      <a:lvl2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2pPr>
      <a:lvl3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3pPr>
      <a:lvl4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4pPr>
      <a:lvl5pPr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5pPr>
      <a:lvl6pPr marL="4572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6pPr>
      <a:lvl7pPr marL="9144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7pPr>
      <a:lvl8pPr marL="13716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8pPr>
      <a:lvl9pPr marL="1828800" indent="2373313" algn="ctr" rtl="0" fontAlgn="base" latinLnBrk="1">
        <a:spcBef>
          <a:spcPct val="0"/>
        </a:spcBef>
        <a:spcAft>
          <a:spcPct val="0"/>
        </a:spcAft>
        <a:defRPr kumimoji="1" sz="900" b="1">
          <a:solidFill>
            <a:srgbClr val="000000"/>
          </a:solidFill>
          <a:latin typeface="굴림" pitchFamily="50" charset="-127"/>
          <a:ea typeface="굴림" pitchFamily="50" charset="-127"/>
          <a:cs typeface="Times New Roman" pitchFamily="18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10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4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7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7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7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273939"/>
            <a:ext cx="9396889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4" y="1596266"/>
            <a:ext cx="9396889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30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30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30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46C2-A7B6-4F39-BCB3-249ECBDE7A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5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8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8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8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42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73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36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67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67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39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7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0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0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273939"/>
            <a:ext cx="9396889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4" y="1596266"/>
            <a:ext cx="9396889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30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30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30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46C2-A7B6-4F39-BCB3-249ECBDE7A9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10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4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7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7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7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C5EF59-1C39-461B-8A52-88103765BA81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9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4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7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7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7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C5EF59-1C39-461B-8A52-88103765BA81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71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302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302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302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8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42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73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73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C5EF59-1C39-461B-8A52-88103765BA81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5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839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70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170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170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C5EF59-1C39-461B-8A52-88103765BA81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1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0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0" y="1068835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C5EF59-1C39-461B-8A52-88103765BA81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 userDrawn="1"/>
        </p:nvSpPr>
        <p:spPr>
          <a:xfrm>
            <a:off x="-2039306" y="-1140121"/>
            <a:ext cx="12806614" cy="2908095"/>
          </a:xfrm>
          <a:custGeom>
            <a:avLst/>
            <a:gdLst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7207531 w 9701350"/>
              <a:gd name="connsiteY5" fmla="*/ 3519055 h 5971309"/>
              <a:gd name="connsiteX6" fmla="*/ 8509859 w 9701350"/>
              <a:gd name="connsiteY6" fmla="*/ 4627418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8509859 w 9701350"/>
              <a:gd name="connsiteY6" fmla="*/ 4627418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9498504 w 9701350"/>
              <a:gd name="connsiteY6" fmla="*/ 4042117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9701350 w 9701350"/>
              <a:gd name="connsiteY6" fmla="*/ 5140036 h 5971309"/>
              <a:gd name="connsiteX7" fmla="*/ 8523713 w 9701350"/>
              <a:gd name="connsiteY7" fmla="*/ 5874327 h 5971309"/>
              <a:gd name="connsiteX8" fmla="*/ 2760222 w 9701350"/>
              <a:gd name="connsiteY8" fmla="*/ 5971309 h 5971309"/>
              <a:gd name="connsiteX9" fmla="*/ 321822 w 9701350"/>
              <a:gd name="connsiteY9" fmla="*/ 3990109 h 5971309"/>
              <a:gd name="connsiteX10" fmla="*/ 294113 w 9701350"/>
              <a:gd name="connsiteY10" fmla="*/ 3948546 h 5971309"/>
              <a:gd name="connsiteX11" fmla="*/ 3168 w 9701350"/>
              <a:gd name="connsiteY11" fmla="*/ 2743200 h 5971309"/>
              <a:gd name="connsiteX12" fmla="*/ 17022 w 9701350"/>
              <a:gd name="connsiteY12" fmla="*/ 2701636 h 5971309"/>
              <a:gd name="connsiteX13" fmla="*/ 30877 w 9701350"/>
              <a:gd name="connsiteY13" fmla="*/ 2646218 h 5971309"/>
              <a:gd name="connsiteX14" fmla="*/ 252550 w 9701350"/>
              <a:gd name="connsiteY14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701350 w 9701350"/>
              <a:gd name="connsiteY5" fmla="*/ 5140036 h 5971309"/>
              <a:gd name="connsiteX6" fmla="*/ 8523713 w 9701350"/>
              <a:gd name="connsiteY6" fmla="*/ 5874327 h 5971309"/>
              <a:gd name="connsiteX7" fmla="*/ 2760222 w 9701350"/>
              <a:gd name="connsiteY7" fmla="*/ 5971309 h 5971309"/>
              <a:gd name="connsiteX8" fmla="*/ 321822 w 9701350"/>
              <a:gd name="connsiteY8" fmla="*/ 3990109 h 5971309"/>
              <a:gd name="connsiteX9" fmla="*/ 294113 w 9701350"/>
              <a:gd name="connsiteY9" fmla="*/ 3948546 h 5971309"/>
              <a:gd name="connsiteX10" fmla="*/ 3168 w 9701350"/>
              <a:gd name="connsiteY10" fmla="*/ 2743200 h 5971309"/>
              <a:gd name="connsiteX11" fmla="*/ 17022 w 9701350"/>
              <a:gd name="connsiteY11" fmla="*/ 2701636 h 5971309"/>
              <a:gd name="connsiteX12" fmla="*/ 30877 w 9701350"/>
              <a:gd name="connsiteY12" fmla="*/ 2646218 h 5971309"/>
              <a:gd name="connsiteX13" fmla="*/ 252550 w 9701350"/>
              <a:gd name="connsiteY13" fmla="*/ 720436 h 597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1350" h="5971309">
                <a:moveTo>
                  <a:pt x="252550" y="720436"/>
                </a:moveTo>
                <a:lnTo>
                  <a:pt x="4284222" y="96982"/>
                </a:lnTo>
                <a:lnTo>
                  <a:pt x="5932913" y="0"/>
                </a:lnTo>
                <a:lnTo>
                  <a:pt x="7734004" y="651164"/>
                </a:lnTo>
                <a:lnTo>
                  <a:pt x="8745386" y="1357746"/>
                </a:lnTo>
                <a:lnTo>
                  <a:pt x="9701350" y="5140036"/>
                </a:lnTo>
                <a:lnTo>
                  <a:pt x="8523713" y="5874327"/>
                </a:lnTo>
                <a:lnTo>
                  <a:pt x="2760222" y="5971309"/>
                </a:lnTo>
                <a:lnTo>
                  <a:pt x="321822" y="3990109"/>
                </a:lnTo>
                <a:cubicBezTo>
                  <a:pt x="308948" y="3979549"/>
                  <a:pt x="294113" y="3948546"/>
                  <a:pt x="294113" y="3948546"/>
                </a:cubicBezTo>
                <a:cubicBezTo>
                  <a:pt x="197131" y="3546764"/>
                  <a:pt x="92830" y="3146679"/>
                  <a:pt x="3168" y="2743200"/>
                </a:cubicBezTo>
                <a:cubicBezTo>
                  <a:pt x="0" y="2728944"/>
                  <a:pt x="13010" y="2715678"/>
                  <a:pt x="17022" y="2701636"/>
                </a:cubicBezTo>
                <a:cubicBezTo>
                  <a:pt x="22253" y="2683327"/>
                  <a:pt x="30877" y="2646218"/>
                  <a:pt x="30877" y="2646218"/>
                </a:cubicBezTo>
                <a:lnTo>
                  <a:pt x="252550" y="720436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7" name="제목 개체 틀 1"/>
          <p:cNvSpPr>
            <a:spLocks noGrp="1"/>
          </p:cNvSpPr>
          <p:nvPr>
            <p:ph type="title"/>
          </p:nvPr>
        </p:nvSpPr>
        <p:spPr bwMode="auto">
          <a:xfrm>
            <a:off x="522050" y="0"/>
            <a:ext cx="9396889" cy="9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0" y="1068835"/>
            <a:ext cx="9396889" cy="472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38" y="6340166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8" y="6340166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6E582F-DF85-4A09-A528-C3F33C751FA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67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9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98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9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 8"/>
          <p:cNvSpPr/>
          <p:nvPr userDrawn="1"/>
        </p:nvSpPr>
        <p:spPr>
          <a:xfrm>
            <a:off x="-2039306" y="-1139989"/>
            <a:ext cx="12806614" cy="2908095"/>
          </a:xfrm>
          <a:custGeom>
            <a:avLst/>
            <a:gdLst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7207531 w 9701350"/>
              <a:gd name="connsiteY5" fmla="*/ 3519055 h 5971309"/>
              <a:gd name="connsiteX6" fmla="*/ 8509859 w 9701350"/>
              <a:gd name="connsiteY6" fmla="*/ 4627418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8509859 w 9701350"/>
              <a:gd name="connsiteY6" fmla="*/ 4627418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9498504 w 9701350"/>
              <a:gd name="connsiteY6" fmla="*/ 4042117 h 5971309"/>
              <a:gd name="connsiteX7" fmla="*/ 9701350 w 9701350"/>
              <a:gd name="connsiteY7" fmla="*/ 5140036 h 5971309"/>
              <a:gd name="connsiteX8" fmla="*/ 8523713 w 9701350"/>
              <a:gd name="connsiteY8" fmla="*/ 5874327 h 5971309"/>
              <a:gd name="connsiteX9" fmla="*/ 2760222 w 9701350"/>
              <a:gd name="connsiteY9" fmla="*/ 5971309 h 5971309"/>
              <a:gd name="connsiteX10" fmla="*/ 321822 w 9701350"/>
              <a:gd name="connsiteY10" fmla="*/ 3990109 h 5971309"/>
              <a:gd name="connsiteX11" fmla="*/ 294113 w 9701350"/>
              <a:gd name="connsiteY11" fmla="*/ 3948546 h 5971309"/>
              <a:gd name="connsiteX12" fmla="*/ 3168 w 9701350"/>
              <a:gd name="connsiteY12" fmla="*/ 2743200 h 5971309"/>
              <a:gd name="connsiteX13" fmla="*/ 17022 w 9701350"/>
              <a:gd name="connsiteY13" fmla="*/ 2701636 h 5971309"/>
              <a:gd name="connsiteX14" fmla="*/ 30877 w 9701350"/>
              <a:gd name="connsiteY14" fmla="*/ 2646218 h 5971309"/>
              <a:gd name="connsiteX15" fmla="*/ 252550 w 9701350"/>
              <a:gd name="connsiteY15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308433 w 9701350"/>
              <a:gd name="connsiteY5" fmla="*/ 3519056 h 5971309"/>
              <a:gd name="connsiteX6" fmla="*/ 9701350 w 9701350"/>
              <a:gd name="connsiteY6" fmla="*/ 5140036 h 5971309"/>
              <a:gd name="connsiteX7" fmla="*/ 8523713 w 9701350"/>
              <a:gd name="connsiteY7" fmla="*/ 5874327 h 5971309"/>
              <a:gd name="connsiteX8" fmla="*/ 2760222 w 9701350"/>
              <a:gd name="connsiteY8" fmla="*/ 5971309 h 5971309"/>
              <a:gd name="connsiteX9" fmla="*/ 321822 w 9701350"/>
              <a:gd name="connsiteY9" fmla="*/ 3990109 h 5971309"/>
              <a:gd name="connsiteX10" fmla="*/ 294113 w 9701350"/>
              <a:gd name="connsiteY10" fmla="*/ 3948546 h 5971309"/>
              <a:gd name="connsiteX11" fmla="*/ 3168 w 9701350"/>
              <a:gd name="connsiteY11" fmla="*/ 2743200 h 5971309"/>
              <a:gd name="connsiteX12" fmla="*/ 17022 w 9701350"/>
              <a:gd name="connsiteY12" fmla="*/ 2701636 h 5971309"/>
              <a:gd name="connsiteX13" fmla="*/ 30877 w 9701350"/>
              <a:gd name="connsiteY13" fmla="*/ 2646218 h 5971309"/>
              <a:gd name="connsiteX14" fmla="*/ 252550 w 9701350"/>
              <a:gd name="connsiteY14" fmla="*/ 720436 h 5971309"/>
              <a:gd name="connsiteX0" fmla="*/ 252550 w 9701350"/>
              <a:gd name="connsiteY0" fmla="*/ 720436 h 5971309"/>
              <a:gd name="connsiteX1" fmla="*/ 4284222 w 9701350"/>
              <a:gd name="connsiteY1" fmla="*/ 96982 h 5971309"/>
              <a:gd name="connsiteX2" fmla="*/ 5932913 w 9701350"/>
              <a:gd name="connsiteY2" fmla="*/ 0 h 5971309"/>
              <a:gd name="connsiteX3" fmla="*/ 7734004 w 9701350"/>
              <a:gd name="connsiteY3" fmla="*/ 651164 h 5971309"/>
              <a:gd name="connsiteX4" fmla="*/ 8745386 w 9701350"/>
              <a:gd name="connsiteY4" fmla="*/ 1357746 h 5971309"/>
              <a:gd name="connsiteX5" fmla="*/ 9701350 w 9701350"/>
              <a:gd name="connsiteY5" fmla="*/ 5140036 h 5971309"/>
              <a:gd name="connsiteX6" fmla="*/ 8523713 w 9701350"/>
              <a:gd name="connsiteY6" fmla="*/ 5874327 h 5971309"/>
              <a:gd name="connsiteX7" fmla="*/ 2760222 w 9701350"/>
              <a:gd name="connsiteY7" fmla="*/ 5971309 h 5971309"/>
              <a:gd name="connsiteX8" fmla="*/ 321822 w 9701350"/>
              <a:gd name="connsiteY8" fmla="*/ 3990109 h 5971309"/>
              <a:gd name="connsiteX9" fmla="*/ 294113 w 9701350"/>
              <a:gd name="connsiteY9" fmla="*/ 3948546 h 5971309"/>
              <a:gd name="connsiteX10" fmla="*/ 3168 w 9701350"/>
              <a:gd name="connsiteY10" fmla="*/ 2743200 h 5971309"/>
              <a:gd name="connsiteX11" fmla="*/ 17022 w 9701350"/>
              <a:gd name="connsiteY11" fmla="*/ 2701636 h 5971309"/>
              <a:gd name="connsiteX12" fmla="*/ 30877 w 9701350"/>
              <a:gd name="connsiteY12" fmla="*/ 2646218 h 5971309"/>
              <a:gd name="connsiteX13" fmla="*/ 252550 w 9701350"/>
              <a:gd name="connsiteY13" fmla="*/ 720436 h 597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1350" h="5971309">
                <a:moveTo>
                  <a:pt x="252550" y="720436"/>
                </a:moveTo>
                <a:lnTo>
                  <a:pt x="4284222" y="96982"/>
                </a:lnTo>
                <a:lnTo>
                  <a:pt x="5932913" y="0"/>
                </a:lnTo>
                <a:lnTo>
                  <a:pt x="7734004" y="651164"/>
                </a:lnTo>
                <a:lnTo>
                  <a:pt x="8745386" y="1357746"/>
                </a:lnTo>
                <a:lnTo>
                  <a:pt x="9701350" y="5140036"/>
                </a:lnTo>
                <a:lnTo>
                  <a:pt x="8523713" y="5874327"/>
                </a:lnTo>
                <a:lnTo>
                  <a:pt x="2760222" y="5971309"/>
                </a:lnTo>
                <a:lnTo>
                  <a:pt x="321822" y="3990109"/>
                </a:lnTo>
                <a:cubicBezTo>
                  <a:pt x="308948" y="3979549"/>
                  <a:pt x="294113" y="3948546"/>
                  <a:pt x="294113" y="3948546"/>
                </a:cubicBezTo>
                <a:cubicBezTo>
                  <a:pt x="197131" y="3546764"/>
                  <a:pt x="92830" y="3146679"/>
                  <a:pt x="3168" y="2743200"/>
                </a:cubicBezTo>
                <a:cubicBezTo>
                  <a:pt x="0" y="2728944"/>
                  <a:pt x="13010" y="2715678"/>
                  <a:pt x="17022" y="2701636"/>
                </a:cubicBezTo>
                <a:cubicBezTo>
                  <a:pt x="22253" y="2683327"/>
                  <a:pt x="30877" y="2646218"/>
                  <a:pt x="30877" y="2646218"/>
                </a:cubicBezTo>
                <a:lnTo>
                  <a:pt x="252550" y="720436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7" name="제목 개체 틀 1"/>
          <p:cNvSpPr>
            <a:spLocks noGrp="1"/>
          </p:cNvSpPr>
          <p:nvPr>
            <p:ph type="title"/>
          </p:nvPr>
        </p:nvSpPr>
        <p:spPr bwMode="auto">
          <a:xfrm>
            <a:off x="522054" y="0"/>
            <a:ext cx="9396889" cy="9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2054" y="1068967"/>
            <a:ext cx="9396889" cy="472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9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98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9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8AD1617-6C14-4FBE-BE67-92FD304CA359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8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4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9"/>
        </a:buBlip>
        <a:defRPr sz="2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63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9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94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94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58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89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89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89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54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8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85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85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 userDrawn="1"/>
        </p:nvSpPr>
        <p:spPr>
          <a:xfrm>
            <a:off x="-840929" y="62"/>
            <a:ext cx="12260759" cy="7633684"/>
          </a:xfrm>
          <a:custGeom>
            <a:avLst/>
            <a:gdLst>
              <a:gd name="connsiteX0" fmla="*/ 298318 w 10737718"/>
              <a:gd name="connsiteY0" fmla="*/ 285750 h 7081691"/>
              <a:gd name="connsiteX1" fmla="*/ 2755768 w 10737718"/>
              <a:gd name="connsiteY1" fmla="*/ 0 h 7081691"/>
              <a:gd name="connsiteX2" fmla="*/ 4679818 w 10737718"/>
              <a:gd name="connsiteY2" fmla="*/ 190500 h 7081691"/>
              <a:gd name="connsiteX3" fmla="*/ 7213468 w 10737718"/>
              <a:gd name="connsiteY3" fmla="*/ 495300 h 7081691"/>
              <a:gd name="connsiteX4" fmla="*/ 9194668 w 10737718"/>
              <a:gd name="connsiteY4" fmla="*/ 666750 h 7081691"/>
              <a:gd name="connsiteX5" fmla="*/ 10128118 w 10737718"/>
              <a:gd name="connsiteY5" fmla="*/ 819150 h 7081691"/>
              <a:gd name="connsiteX6" fmla="*/ 10680568 w 10737718"/>
              <a:gd name="connsiteY6" fmla="*/ 3714750 h 7081691"/>
              <a:gd name="connsiteX7" fmla="*/ 10737718 w 10737718"/>
              <a:gd name="connsiteY7" fmla="*/ 6172200 h 7081691"/>
              <a:gd name="connsiteX8" fmla="*/ 10090018 w 10737718"/>
              <a:gd name="connsiteY8" fmla="*/ 7048500 h 7081691"/>
              <a:gd name="connsiteX9" fmla="*/ 9956668 w 10737718"/>
              <a:gd name="connsiteY9" fmla="*/ 7029450 h 7081691"/>
              <a:gd name="connsiteX10" fmla="*/ 5384668 w 10737718"/>
              <a:gd name="connsiteY10" fmla="*/ 6496050 h 7081691"/>
              <a:gd name="connsiteX11" fmla="*/ 3155818 w 10737718"/>
              <a:gd name="connsiteY11" fmla="*/ 6381750 h 7081691"/>
              <a:gd name="connsiteX12" fmla="*/ 12568 w 10737718"/>
              <a:gd name="connsiteY12" fmla="*/ 6877050 h 7081691"/>
              <a:gd name="connsiteX13" fmla="*/ 12568 w 10737718"/>
              <a:gd name="connsiteY13" fmla="*/ 6838950 h 7081691"/>
              <a:gd name="connsiteX14" fmla="*/ 184018 w 10737718"/>
              <a:gd name="connsiteY14" fmla="*/ 4171950 h 7081691"/>
              <a:gd name="connsiteX15" fmla="*/ 241168 w 10737718"/>
              <a:gd name="connsiteY15" fmla="*/ 4114800 h 7081691"/>
              <a:gd name="connsiteX16" fmla="*/ 1307968 w 10737718"/>
              <a:gd name="connsiteY16" fmla="*/ 2286000 h 7081691"/>
              <a:gd name="connsiteX17" fmla="*/ 298318 w 10737718"/>
              <a:gd name="connsiteY17" fmla="*/ 285750 h 70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737718" h="7081691">
                <a:moveTo>
                  <a:pt x="298318" y="285750"/>
                </a:moveTo>
                <a:lnTo>
                  <a:pt x="2755768" y="0"/>
                </a:lnTo>
                <a:cubicBezTo>
                  <a:pt x="4628884" y="193105"/>
                  <a:pt x="3984403" y="190500"/>
                  <a:pt x="4679818" y="190500"/>
                </a:cubicBezTo>
                <a:lnTo>
                  <a:pt x="7213468" y="495300"/>
                </a:lnTo>
                <a:lnTo>
                  <a:pt x="9194668" y="666750"/>
                </a:lnTo>
                <a:lnTo>
                  <a:pt x="10128118" y="819150"/>
                </a:lnTo>
                <a:lnTo>
                  <a:pt x="10680568" y="3714750"/>
                </a:lnTo>
                <a:lnTo>
                  <a:pt x="10737718" y="6172200"/>
                </a:lnTo>
                <a:cubicBezTo>
                  <a:pt x="10521818" y="6464300"/>
                  <a:pt x="10334649" y="6780003"/>
                  <a:pt x="10090018" y="7048500"/>
                </a:cubicBezTo>
                <a:cubicBezTo>
                  <a:pt x="10059777" y="7081691"/>
                  <a:pt x="9956668" y="7029450"/>
                  <a:pt x="9956668" y="7029450"/>
                </a:cubicBezTo>
                <a:lnTo>
                  <a:pt x="5384668" y="6496050"/>
                </a:lnTo>
                <a:cubicBezTo>
                  <a:pt x="4641735" y="6457622"/>
                  <a:pt x="3899744" y="6381750"/>
                  <a:pt x="3155818" y="6381750"/>
                </a:cubicBezTo>
                <a:lnTo>
                  <a:pt x="12568" y="6877050"/>
                </a:lnTo>
                <a:cubicBezTo>
                  <a:pt x="0" y="6878878"/>
                  <a:pt x="12568" y="6851650"/>
                  <a:pt x="12568" y="6838950"/>
                </a:cubicBezTo>
                <a:cubicBezTo>
                  <a:pt x="69718" y="5949950"/>
                  <a:pt x="109004" y="5059621"/>
                  <a:pt x="184018" y="4171950"/>
                </a:cubicBezTo>
                <a:cubicBezTo>
                  <a:pt x="246452" y="3433153"/>
                  <a:pt x="241168" y="4350107"/>
                  <a:pt x="241168" y="4114800"/>
                </a:cubicBezTo>
                <a:lnTo>
                  <a:pt x="1307968" y="2286000"/>
                </a:lnTo>
                <a:lnTo>
                  <a:pt x="298318" y="285750"/>
                </a:ln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22054" y="0"/>
            <a:ext cx="9396889" cy="92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30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522054" y="1068947"/>
            <a:ext cx="9396889" cy="47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22049" y="634027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567342" y="6340278"/>
            <a:ext cx="330631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482709" y="6340278"/>
            <a:ext cx="243623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0190BB-C8B2-496C-A5EA-8617C55FD758}" type="slidenum">
              <a:rPr lang="ko-KR" alt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</p:sldLayoutIdLst>
  <p:transition spd="slow">
    <p:pull dir="r"/>
  </p:transition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127000" algn="ctr" rotWithShape="0">
              <a:prstClr val="black">
                <a:alpha val="8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Segoe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Blip>
          <a:blip r:embed="rId8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3.png"/><Relationship Id="rId7" Type="http://schemas.openxmlformats.org/officeDocument/2006/relationships/diagramData" Target="../diagrams/data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11" Type="http://schemas.microsoft.com/office/2007/relationships/diagramDrawing" Target="../diagrams/drawing1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3.png"/><Relationship Id="rId7" Type="http://schemas.openxmlformats.org/officeDocument/2006/relationships/diagramData" Target="../diagrams/data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11" Type="http://schemas.microsoft.com/office/2007/relationships/diagramDrawing" Target="../diagrams/drawing2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7.xml"/><Relationship Id="rId5" Type="http://schemas.openxmlformats.org/officeDocument/2006/relationships/image" Target="../media/image43.jpe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4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44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8" descr="C:\Slide1.6\ClipArt\화살표\CB0259_5.emf"/>
          <p:cNvPicPr>
            <a:picLocks noChangeAspect="1" noChangeArrowheads="1"/>
          </p:cNvPicPr>
          <p:nvPr/>
        </p:nvPicPr>
        <p:blipFill>
          <a:blip r:embed="rId7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7903248" y="2598455"/>
            <a:ext cx="705130" cy="7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059" name="AutoShape 160"/>
          <p:cNvSpPr>
            <a:spLocks noChangeArrowheads="1"/>
          </p:cNvSpPr>
          <p:nvPr/>
        </p:nvSpPr>
        <p:spPr bwMode="auto">
          <a:xfrm>
            <a:off x="4241652" y="3919059"/>
            <a:ext cx="2294842" cy="498789"/>
          </a:xfrm>
          <a:prstGeom prst="roundRect">
            <a:avLst>
              <a:gd name="adj" fmla="val 50000"/>
            </a:avLst>
          </a:prstGeom>
          <a:solidFill>
            <a:srgbClr val="8BBC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dirty="0" smtClean="0">
                <a:latin typeface="휴먼둥근헤드라인" pitchFamily="18" charset="-127"/>
                <a:ea typeface="휴먼둥근헤드라인" pitchFamily="18" charset="-127"/>
              </a:rPr>
              <a:t>2012. 05</a:t>
            </a:r>
            <a:endParaRPr lang="ko-KR" altLang="en-US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534739" y="1911234"/>
            <a:ext cx="96144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휴먼둥근헤드라인" pitchFamily="18" charset="-127"/>
                <a:ea typeface="휴먼둥근헤드라인" pitchFamily="18" charset="-127"/>
              </a:rPr>
              <a:t>   </a:t>
            </a:r>
            <a:r>
              <a:rPr lang="en-US" altLang="ko-KR" sz="3600" dirty="0" smtClean="0">
                <a:latin typeface="휴먼둥근헤드라인" pitchFamily="18" charset="-127"/>
                <a:ea typeface="휴먼둥근헤드라인" pitchFamily="18" charset="-127"/>
              </a:rPr>
              <a:t>2012 </a:t>
            </a:r>
            <a:r>
              <a:rPr lang="ko-KR" altLang="en-US" sz="3600" dirty="0" smtClean="0">
                <a:latin typeface="휴먼둥근헤드라인" pitchFamily="18" charset="-127"/>
                <a:ea typeface="휴먼둥근헤드라인" pitchFamily="18" charset="-127"/>
              </a:rPr>
              <a:t>사회복지협의회 교육</a:t>
            </a:r>
            <a:r>
              <a:rPr lang="ko-KR" altLang="en-US" sz="3600" dirty="0" smtClean="0">
                <a:latin typeface="휴먼둥근헤드라인" pitchFamily="18" charset="-127"/>
                <a:ea typeface="휴먼둥근헤드라인" pitchFamily="18" charset="-127"/>
              </a:rPr>
              <a:t>    </a:t>
            </a:r>
            <a:endParaRPr lang="ko-KR" altLang="en-US" sz="36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061" name="직사각형 13"/>
          <p:cNvSpPr>
            <a:spLocks noChangeArrowheads="1"/>
          </p:cNvSpPr>
          <p:nvPr/>
        </p:nvSpPr>
        <p:spPr bwMode="auto">
          <a:xfrm>
            <a:off x="5138924" y="5508501"/>
            <a:ext cx="4618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 smtClean="0"/>
              <a:t>공인노무사 고경하</a:t>
            </a:r>
            <a:endParaRPr lang="ko-KR" altLang="en-US" sz="2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116038" y="323925"/>
            <a:ext cx="842493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err="1" smtClean="0"/>
              <a:t>확정기여형</a:t>
            </a:r>
            <a:r>
              <a:rPr lang="en-US" altLang="ko-KR" sz="3200" dirty="0" smtClean="0"/>
              <a:t>(Definite Contribution : DC</a:t>
            </a:r>
            <a:r>
              <a:rPr lang="ko-KR" altLang="en-US" sz="3200" dirty="0" smtClean="0"/>
              <a:t>형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은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62" name="Rectangle 2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01761" name="_x77412736" descr="EMB00000cb034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483" y="1476053"/>
            <a:ext cx="9279986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04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030" y="1277863"/>
            <a:ext cx="4124325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타이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130" y="1168326"/>
            <a:ext cx="3171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1201192" y="1927151"/>
            <a:ext cx="3800475" cy="576262"/>
          </a:xfrm>
          <a:prstGeom prst="roundRect">
            <a:avLst>
              <a:gd name="adj" fmla="val 0"/>
            </a:avLst>
          </a:prstGeom>
          <a:solidFill>
            <a:srgbClr val="0070C0">
              <a:alpha val="30980"/>
            </a:srgbClr>
          </a:solidFill>
          <a:ln w="1587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hangingPunct="1"/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퇴직급여 </a:t>
            </a:r>
            <a:r>
              <a:rPr lang="en-US" altLang="ko-KR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= </a:t>
            </a:r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평균임금 </a:t>
            </a:r>
            <a:r>
              <a:rPr lang="en-US" altLang="ko-KR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× </a:t>
            </a:r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근속년수</a:t>
            </a:r>
            <a:r>
              <a:rPr lang="en-US" altLang="ko-KR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 </a:t>
            </a:r>
          </a:p>
        </p:txBody>
      </p:sp>
      <p:sp>
        <p:nvSpPr>
          <p:cNvPr id="5" name="직사각형 4"/>
          <p:cNvSpPr/>
          <p:nvPr/>
        </p:nvSpPr>
        <p:spPr bwMode="auto">
          <a:xfrm>
            <a:off x="2127009" y="1235709"/>
            <a:ext cx="21499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4F81BD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200" b="1" dirty="0" err="1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확정급여형</a:t>
            </a:r>
            <a:r>
              <a:rPr lang="ko-KR" altLang="en-US" sz="2200" b="1" dirty="0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 </a:t>
            </a:r>
            <a:r>
              <a:rPr lang="en-US" altLang="ko-KR" sz="2200" b="1" dirty="0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(DB)</a:t>
            </a:r>
          </a:p>
        </p:txBody>
      </p:sp>
      <p:pic>
        <p:nvPicPr>
          <p:cNvPr id="6" name="Picture 7" descr="004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0767" y="1287388"/>
            <a:ext cx="412273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그린바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280" y="1166738"/>
            <a:ext cx="31702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 bwMode="auto">
          <a:xfrm>
            <a:off x="6508491" y="1235706"/>
            <a:ext cx="216277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4F81BD"/>
              </a:buClr>
              <a:buSzPct val="70000"/>
              <a:buFont typeface="Wingdings 2" pitchFamily="18" charset="2"/>
              <a:buNone/>
              <a:defRPr/>
            </a:pPr>
            <a:r>
              <a:rPr lang="ko-KR" altLang="en-US" sz="2200" b="1" dirty="0" err="1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확정기여형</a:t>
            </a:r>
            <a:r>
              <a:rPr lang="ko-KR" altLang="en-US" sz="2200" b="1" dirty="0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 </a:t>
            </a:r>
            <a:r>
              <a:rPr lang="en-US" altLang="ko-KR" sz="2200" b="1" dirty="0">
                <a:ln w="6350">
                  <a:solidFill>
                    <a:prstClr val="black">
                      <a:alpha val="50000"/>
                    </a:prst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(DC)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5590630" y="1927151"/>
            <a:ext cx="3803650" cy="576262"/>
          </a:xfrm>
          <a:prstGeom prst="roundRect">
            <a:avLst>
              <a:gd name="adj" fmla="val 0"/>
            </a:avLst>
          </a:prstGeom>
          <a:solidFill>
            <a:srgbClr val="00B050">
              <a:alpha val="21176"/>
            </a:srgbClr>
          </a:solidFill>
          <a:ln w="1587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hangingPunct="1"/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퇴직급여 </a:t>
            </a:r>
            <a:r>
              <a:rPr lang="en-US" altLang="ko-KR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= </a:t>
            </a:r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적립금 총액 </a:t>
            </a:r>
            <a:r>
              <a:rPr lang="en-US" altLang="ko-KR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± </a:t>
            </a:r>
            <a:r>
              <a:rPr lang="ko-KR" altLang="en-US" sz="1600">
                <a:solidFill>
                  <a:srgbClr val="000000"/>
                </a:solidFill>
                <a:latin typeface="-윤고딕340" pitchFamily="18" charset="-127"/>
                <a:ea typeface="-윤고딕340" pitchFamily="18" charset="-127"/>
              </a:rPr>
              <a:t>운용수익</a:t>
            </a:r>
            <a:endParaRPr lang="en-US" altLang="ko-KR" sz="1600">
              <a:solidFill>
                <a:srgbClr val="000000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674267" y="4595738"/>
            <a:ext cx="10144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입사</a:t>
            </a: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algn="ctr" eaLnBrk="1" hangingPunct="1">
              <a:buSzPct val="80000"/>
            </a:pPr>
            <a:endParaRPr lang="en-US" altLang="ko-KR" sz="130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771230" y="4595738"/>
            <a:ext cx="76676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</a:p>
          <a:p>
            <a:pPr algn="ctr" eaLnBrk="1" hangingPunct="1">
              <a:buSzPct val="80000"/>
            </a:pPr>
            <a:endParaRPr lang="en-US" altLang="ko-KR" sz="130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620542" y="4595738"/>
            <a:ext cx="9461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퇴사</a:t>
            </a: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713955" y="3890888"/>
            <a:ext cx="947737" cy="700088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Arial" pitchFamily="34" charset="0"/>
              <a:ea typeface="HY헤드라인M" pitchFamily="18" charset="-127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2660105" y="3503538"/>
            <a:ext cx="946150" cy="1087438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601492" y="2973313"/>
            <a:ext cx="947738" cy="1617663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6" name="직사각형 95"/>
          <p:cNvSpPr>
            <a:spLocks noChangeArrowheads="1"/>
          </p:cNvSpPr>
          <p:nvPr/>
        </p:nvSpPr>
        <p:spPr bwMode="auto">
          <a:xfrm>
            <a:off x="1715542" y="2973313"/>
            <a:ext cx="2838450" cy="1616075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ko-KR" altLang="en-US" sz="18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027192" y="4595738"/>
            <a:ext cx="1014413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1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입사</a:t>
            </a: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  <a:p>
            <a:pPr algn="ctr" eaLnBrk="1" hangingPunct="1">
              <a:buSzPct val="80000"/>
            </a:pPr>
            <a:endParaRPr lang="en-US" altLang="ko-KR" sz="130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7124155" y="4595738"/>
            <a:ext cx="7651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2</a:t>
            </a:r>
            <a:r>
              <a:rPr lang="ko-KR" altLang="en-US" sz="1300">
                <a:solidFill>
                  <a:srgbClr val="000000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</a:p>
          <a:p>
            <a:pPr algn="ctr" eaLnBrk="1" hangingPunct="1">
              <a:buSzPct val="80000"/>
            </a:pPr>
            <a:endParaRPr lang="en-US" altLang="ko-KR" sz="1300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973467" y="4595738"/>
            <a:ext cx="9461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1" hangingPunct="1">
              <a:buSzPct val="80000"/>
            </a:pP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3</a:t>
            </a:r>
            <a:r>
              <a:rPr lang="ko-KR" altLang="en-US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년</a:t>
            </a: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(</a:t>
            </a:r>
            <a:r>
              <a:rPr lang="ko-KR" altLang="en-US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퇴사</a:t>
            </a:r>
            <a:r>
              <a:rPr lang="en-US" altLang="ko-KR" sz="1300">
                <a:solidFill>
                  <a:schemeClr val="tx1"/>
                </a:solidFill>
                <a:latin typeface="-윤고딕330" pitchFamily="18" charset="-127"/>
                <a:ea typeface="-윤고딕330" pitchFamily="18" charset="-127"/>
              </a:rPr>
              <a:t>)</a:t>
            </a: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6068467" y="3892476"/>
            <a:ext cx="946150" cy="700087"/>
          </a:xfrm>
          <a:prstGeom prst="rect">
            <a:avLst/>
          </a:prstGeom>
          <a:solidFill>
            <a:srgbClr val="7CC288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7011442" y="3503538"/>
            <a:ext cx="947738" cy="1089025"/>
          </a:xfrm>
          <a:prstGeom prst="rect">
            <a:avLst/>
          </a:prstGeom>
          <a:solidFill>
            <a:srgbClr val="7CC288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7954417" y="2973313"/>
            <a:ext cx="947738" cy="1619250"/>
          </a:xfrm>
          <a:prstGeom prst="rect">
            <a:avLst/>
          </a:prstGeom>
          <a:solidFill>
            <a:srgbClr val="7CC288"/>
          </a:solidFill>
          <a:ln w="12700" algn="ctr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endParaRPr lang="ko-KR" altLang="en-US" sz="1800" b="1">
              <a:solidFill>
                <a:srgbClr val="000000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3" name="직사각형 95"/>
          <p:cNvSpPr>
            <a:spLocks noChangeArrowheads="1"/>
          </p:cNvSpPr>
          <p:nvPr/>
        </p:nvSpPr>
        <p:spPr bwMode="auto">
          <a:xfrm>
            <a:off x="6014492" y="2973313"/>
            <a:ext cx="2892425" cy="1647825"/>
          </a:xfrm>
          <a:custGeom>
            <a:avLst/>
            <a:gdLst>
              <a:gd name="T0" fmla="*/ 1005591 w 2891562"/>
              <a:gd name="T1" fmla="*/ 927832 h 1647063"/>
              <a:gd name="T2" fmla="*/ 999519 w 2891562"/>
              <a:gd name="T3" fmla="*/ 541838 h 1647063"/>
              <a:gd name="T4" fmla="*/ 1943249 w 2891562"/>
              <a:gd name="T5" fmla="*/ 516485 h 1647063"/>
              <a:gd name="T6" fmla="*/ 1957384 w 2891562"/>
              <a:gd name="T7" fmla="*/ 0 h 1647063"/>
              <a:gd name="T8" fmla="*/ 2906261 w 2891562"/>
              <a:gd name="T9" fmla="*/ 833 h 1647063"/>
              <a:gd name="T10" fmla="*/ 2906261 w 2891562"/>
              <a:gd name="T11" fmla="*/ 1628551 h 1647063"/>
              <a:gd name="T12" fmla="*/ 53384 w 2891562"/>
              <a:gd name="T13" fmla="*/ 1628551 h 1647063"/>
              <a:gd name="T14" fmla="*/ 52279 w 2891562"/>
              <a:gd name="T15" fmla="*/ 940818 h 1647063"/>
              <a:gd name="T16" fmla="*/ 1005591 w 2891562"/>
              <a:gd name="T17" fmla="*/ 927832 h 16470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1562"/>
              <a:gd name="T28" fmla="*/ 0 h 1647063"/>
              <a:gd name="T29" fmla="*/ 2891562 w 2891562"/>
              <a:gd name="T30" fmla="*/ 1647063 h 16470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1562" h="1647063">
                <a:moveTo>
                  <a:pt x="1000503" y="920566"/>
                </a:moveTo>
                <a:cubicBezTo>
                  <a:pt x="989243" y="825838"/>
                  <a:pt x="1012576" y="708930"/>
                  <a:pt x="994462" y="537593"/>
                </a:cubicBezTo>
                <a:cubicBezTo>
                  <a:pt x="1305983" y="519674"/>
                  <a:pt x="1763817" y="549400"/>
                  <a:pt x="1933419" y="512441"/>
                </a:cubicBezTo>
                <a:cubicBezTo>
                  <a:pt x="1928025" y="393949"/>
                  <a:pt x="1935046" y="95930"/>
                  <a:pt x="1947483" y="0"/>
                </a:cubicBezTo>
                <a:cubicBezTo>
                  <a:pt x="2172019" y="14345"/>
                  <a:pt x="2697307" y="4510"/>
                  <a:pt x="2891562" y="833"/>
                </a:cubicBezTo>
                <a:cubicBezTo>
                  <a:pt x="2885892" y="267081"/>
                  <a:pt x="2870727" y="1301689"/>
                  <a:pt x="2891562" y="1615795"/>
                </a:cubicBezTo>
                <a:cubicBezTo>
                  <a:pt x="2466112" y="1618255"/>
                  <a:pt x="0" y="1647063"/>
                  <a:pt x="53112" y="1615795"/>
                </a:cubicBezTo>
                <a:cubicBezTo>
                  <a:pt x="52744" y="1388347"/>
                  <a:pt x="51738" y="1160898"/>
                  <a:pt x="52007" y="933450"/>
                </a:cubicBezTo>
                <a:lnTo>
                  <a:pt x="1000503" y="920566"/>
                </a:lnTo>
                <a:close/>
              </a:path>
            </a:pathLst>
          </a:custGeom>
          <a:noFill/>
          <a:ln w="28575" algn="ctr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" name="위쪽/아래쪽 화살표 23"/>
          <p:cNvSpPr/>
          <p:nvPr/>
        </p:nvSpPr>
        <p:spPr bwMode="auto">
          <a:xfrm>
            <a:off x="7748042" y="2973313"/>
            <a:ext cx="171450" cy="512763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" name="위쪽/아래쪽 화살표 24"/>
          <p:cNvSpPr/>
          <p:nvPr/>
        </p:nvSpPr>
        <p:spPr bwMode="auto">
          <a:xfrm>
            <a:off x="6817767" y="3487663"/>
            <a:ext cx="169863" cy="400050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46744" y="3094780"/>
            <a:ext cx="1107183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buSzPct val="80000"/>
              <a:defRPr/>
            </a:pPr>
            <a:r>
              <a:rPr lang="ko-KR" altLang="en-US" sz="1200" b="1">
                <a:ln w="6350">
                  <a:solidFill>
                    <a:prstClr val="white">
                      <a:alpha val="50000"/>
                    </a:prst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prstClr val="white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운용수익</a:t>
            </a:r>
            <a:endParaRPr lang="en-US" altLang="ko-KR" sz="1200" b="1" dirty="0">
              <a:ln w="6350">
                <a:solidFill>
                  <a:prstClr val="white">
                    <a:alpha val="50000"/>
                  </a:prst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prstClr val="white"/>
                </a:outerShdw>
              </a:effectLst>
              <a:latin typeface="-윤고딕350" pitchFamily="18" charset="-127"/>
              <a:ea typeface="-윤고딕350" pitchFamily="18" charset="-127"/>
              <a:cs typeface="Tahoma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804911" y="3546682"/>
            <a:ext cx="1107183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ts val="0"/>
              </a:spcBef>
              <a:buSzPct val="80000"/>
              <a:defRPr/>
            </a:pPr>
            <a:r>
              <a:rPr lang="ko-KR" altLang="en-US" sz="1200" b="1">
                <a:ln w="6350">
                  <a:solidFill>
                    <a:prstClr val="white">
                      <a:alpha val="50000"/>
                    </a:prst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prstClr val="white"/>
                  </a:outerShdw>
                </a:effectLst>
                <a:latin typeface="-윤고딕350" pitchFamily="18" charset="-127"/>
                <a:ea typeface="-윤고딕350" pitchFamily="18" charset="-127"/>
                <a:cs typeface="Tahoma" pitchFamily="34" charset="0"/>
              </a:rPr>
              <a:t>운용수익</a:t>
            </a:r>
            <a:endParaRPr lang="en-US" altLang="ko-KR" sz="1200" b="1" dirty="0">
              <a:ln w="6350">
                <a:solidFill>
                  <a:prstClr val="white">
                    <a:alpha val="50000"/>
                  </a:prst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prstClr val="white"/>
                </a:outerShdw>
              </a:effectLst>
              <a:latin typeface="-윤고딕350" pitchFamily="18" charset="-127"/>
              <a:ea typeface="-윤고딕350" pitchFamily="18" charset="-127"/>
              <a:cs typeface="Tahoma" pitchFamily="34" charset="0"/>
            </a:endParaRPr>
          </a:p>
        </p:txBody>
      </p:sp>
      <p:sp>
        <p:nvSpPr>
          <p:cNvPr id="28" name="Text Box 98"/>
          <p:cNvSpPr txBox="1">
            <a:spLocks noChangeArrowheads="1"/>
          </p:cNvSpPr>
          <p:nvPr/>
        </p:nvSpPr>
        <p:spPr bwMode="auto">
          <a:xfrm>
            <a:off x="1720305" y="4194101"/>
            <a:ext cx="10080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300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sp>
        <p:nvSpPr>
          <p:cNvPr id="29" name="Text Box 99"/>
          <p:cNvSpPr txBox="1">
            <a:spLocks noChangeArrowheads="1"/>
          </p:cNvSpPr>
          <p:nvPr/>
        </p:nvSpPr>
        <p:spPr bwMode="auto">
          <a:xfrm>
            <a:off x="2655342" y="4206801"/>
            <a:ext cx="10080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315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sp>
        <p:nvSpPr>
          <p:cNvPr id="30" name="Text Box 100"/>
          <p:cNvSpPr txBox="1">
            <a:spLocks noChangeArrowheads="1"/>
          </p:cNvSpPr>
          <p:nvPr/>
        </p:nvSpPr>
        <p:spPr bwMode="auto">
          <a:xfrm>
            <a:off x="3612605" y="4208388"/>
            <a:ext cx="10080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330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sp>
        <p:nvSpPr>
          <p:cNvPr id="31" name="Text Box 101"/>
          <p:cNvSpPr txBox="1">
            <a:spLocks noChangeArrowheads="1"/>
          </p:cNvSpPr>
          <p:nvPr/>
        </p:nvSpPr>
        <p:spPr bwMode="auto">
          <a:xfrm>
            <a:off x="6087517" y="4168701"/>
            <a:ext cx="10080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300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sp>
        <p:nvSpPr>
          <p:cNvPr id="32" name="Text Box 102"/>
          <p:cNvSpPr txBox="1">
            <a:spLocks noChangeArrowheads="1"/>
          </p:cNvSpPr>
          <p:nvPr/>
        </p:nvSpPr>
        <p:spPr bwMode="auto">
          <a:xfrm>
            <a:off x="7022555" y="4181401"/>
            <a:ext cx="1008062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315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sp>
        <p:nvSpPr>
          <p:cNvPr id="33" name="Text Box 103"/>
          <p:cNvSpPr txBox="1">
            <a:spLocks noChangeArrowheads="1"/>
          </p:cNvSpPr>
          <p:nvPr/>
        </p:nvSpPr>
        <p:spPr bwMode="auto">
          <a:xfrm>
            <a:off x="7979817" y="4182988"/>
            <a:ext cx="1008063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500">
                <a:solidFill>
                  <a:schemeClr val="tx1"/>
                </a:solidFill>
              </a:rPr>
              <a:t>330</a:t>
            </a:r>
            <a:r>
              <a:rPr lang="ko-KR" altLang="en-US" sz="1500">
                <a:solidFill>
                  <a:schemeClr val="tx1"/>
                </a:solidFill>
              </a:rPr>
              <a:t>만원</a:t>
            </a:r>
          </a:p>
        </p:txBody>
      </p:sp>
      <p:pic>
        <p:nvPicPr>
          <p:cNvPr id="35" name="Picture 39" descr="그림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0442" y="5210101"/>
            <a:ext cx="3165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0" descr="그림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4792" y="5178351"/>
            <a:ext cx="33083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직사각형 39"/>
          <p:cNvSpPr/>
          <p:nvPr/>
        </p:nvSpPr>
        <p:spPr>
          <a:xfrm>
            <a:off x="1044030" y="179909"/>
            <a:ext cx="842493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DB vs. DC </a:t>
            </a:r>
            <a:r>
              <a:rPr lang="ko-KR" altLang="en-US" sz="32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비교</a:t>
            </a:r>
            <a:endParaRPr lang="ko-KR" altLang="en-US" sz="3200" dirty="0"/>
          </a:p>
        </p:txBody>
      </p:sp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765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7658" name="직사각형 9"/>
          <p:cNvSpPr>
            <a:spLocks noChangeArrowheads="1"/>
          </p:cNvSpPr>
          <p:nvPr/>
        </p:nvSpPr>
        <p:spPr bwMode="auto">
          <a:xfrm>
            <a:off x="369785" y="259687"/>
            <a:ext cx="9701418" cy="5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dirty="0">
                <a:latin typeface="-윤고딕350" pitchFamily="18" charset="-127"/>
                <a:ea typeface="-윤고딕350" pitchFamily="18" charset="-127"/>
              </a:rPr>
              <a:t>“</a:t>
            </a:r>
            <a:r>
              <a:rPr lang="en-US" altLang="ko-KR" sz="3200" dirty="0">
                <a:latin typeface="-윤고딕350" pitchFamily="18" charset="-127"/>
                <a:ea typeface="-윤고딕350" pitchFamily="18" charset="-127"/>
              </a:rPr>
              <a:t>DB? DC?”</a:t>
            </a:r>
            <a:r>
              <a:rPr lang="ko-KR" altLang="en-US" sz="3200" dirty="0">
                <a:latin typeface="-윤고딕350" pitchFamily="18" charset="-127"/>
                <a:ea typeface="-윤고딕350" pitchFamily="18" charset="-127"/>
              </a:rPr>
              <a:t>선택과 </a:t>
            </a:r>
            <a:r>
              <a:rPr lang="ko-KR" altLang="en-US" sz="3200" dirty="0" err="1">
                <a:latin typeface="-윤고딕350" pitchFamily="18" charset="-127"/>
                <a:ea typeface="-윤고딕350" pitchFamily="18" charset="-127"/>
              </a:rPr>
              <a:t>임금인상율과의</a:t>
            </a:r>
            <a:r>
              <a:rPr lang="ko-KR" altLang="en-US" sz="3200" dirty="0">
                <a:latin typeface="-윤고딕350" pitchFamily="18" charset="-127"/>
                <a:ea typeface="-윤고딕350" pitchFamily="18" charset="-127"/>
              </a:rPr>
              <a:t> 관계</a:t>
            </a:r>
            <a:endParaRPr lang="ko-KR" altLang="en-US" dirty="0"/>
          </a:p>
        </p:txBody>
      </p:sp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9889" name="_x81722512" descr="EMB00000ccc03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2" y="1476053"/>
            <a:ext cx="8928992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7826" name="_x77536728" descr="EMB00000cb034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771" y="1188021"/>
            <a:ext cx="9812251" cy="5112568"/>
          </a:xfrm>
          <a:prstGeom prst="rect">
            <a:avLst/>
          </a:prstGeom>
          <a:noFill/>
        </p:spPr>
      </p:pic>
      <p:pic>
        <p:nvPicPr>
          <p:cNvPr id="77825" name="_x77305328" descr="EMB00000cb034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71" y="323925"/>
            <a:ext cx="9812244" cy="636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891301" y="323925"/>
            <a:ext cx="26642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제도비교</a:t>
            </a:r>
            <a:endParaRPr lang="ko-KR" altLang="en-US" sz="32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39974" y="1216680"/>
          <a:ext cx="9577063" cy="5555678"/>
        </p:xfrm>
        <a:graphic>
          <a:graphicData uri="http://schemas.openxmlformats.org/drawingml/2006/table">
            <a:tbl>
              <a:tblPr/>
              <a:tblGrid>
                <a:gridCol w="1872208"/>
                <a:gridCol w="2416279"/>
                <a:gridCol w="2644288"/>
                <a:gridCol w="2644288"/>
              </a:tblGrid>
              <a:tr h="4678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구  분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90266" marR="90266" marT="45133" marB="451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퇴직금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90266" marR="90266" marT="45133" marB="451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>
                          <a:solidFill>
                            <a:srgbClr val="FFFFFF"/>
                          </a:solidFill>
                          <a:latin typeface="-윤고딕350"/>
                        </a:rPr>
                        <a:t>퇴직연금제도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90266" marR="90266" marT="45133" marB="451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35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확정급여</a:t>
                      </a:r>
                      <a:r>
                        <a:rPr lang="en-US" altLang="ko-KR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DB)</a:t>
                      </a: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형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90266" marR="90266" marT="45133" marB="451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확정기여</a:t>
                      </a:r>
                      <a:r>
                        <a:rPr lang="en-US" altLang="ko-KR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DC)</a:t>
                      </a:r>
                      <a:r>
                        <a:rPr lang="ko-KR" altLang="en-US" sz="1800" b="1" dirty="0">
                          <a:solidFill>
                            <a:srgbClr val="FFFFFF"/>
                          </a:solidFill>
                          <a:latin typeface="-윤고딕350"/>
                        </a:rPr>
                        <a:t>형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90266" marR="90266" marT="45133" marB="451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740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적립방법 및 수준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사내적립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예상퇴직금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60%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이상 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-윤고딕34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사외적립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연간 임금총액의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1/12 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latin typeface="-윤고딕34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사외적립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적립금 운용주체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회사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>
                          <a:solidFill>
                            <a:srgbClr val="000000"/>
                          </a:solidFill>
                          <a:latin typeface="-윤고딕340"/>
                        </a:rPr>
                        <a:t>노동자</a:t>
                      </a:r>
                      <a:endParaRPr lang="ko-KR" altLang="en-US" sz="18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중간정산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가능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(2012. 7. 26.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이후 제한</a:t>
                      </a: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latin typeface="-윤고딕340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담보대출 가능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적립금의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50%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내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담보대출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(50%)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과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중도인출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(100%)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가능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smtClean="0">
                          <a:solidFill>
                            <a:schemeClr val="bg2"/>
                          </a:solidFill>
                          <a:latin typeface="-윤고딕340"/>
                        </a:rPr>
                        <a:t>이직 </a:t>
                      </a: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퇴직금합산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불가능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가능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(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개인퇴직계좌  활용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)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85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급여수준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고딕340"/>
                        </a:rPr>
                        <a:t>퇴직전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3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개월 평균임금 </a:t>
                      </a:r>
                      <a:r>
                        <a:rPr lang="en-US" altLang="ko-KR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X </a:t>
                      </a: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근속연수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적립금 운용결과에 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따라 변동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지급형태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고딕340"/>
                        </a:rPr>
                        <a:t>일시금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연금 또는 </a:t>
                      </a:r>
                      <a:r>
                        <a:rPr lang="ko-KR" altLang="en-US" sz="1800" dirty="0" err="1">
                          <a:solidFill>
                            <a:srgbClr val="000000"/>
                          </a:solidFill>
                          <a:latin typeface="-윤고딕340"/>
                        </a:rPr>
                        <a:t>일시금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7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chemeClr val="bg2"/>
                          </a:solidFill>
                          <a:latin typeface="-윤고딕340"/>
                        </a:rPr>
                        <a:t>노동자 추가적립</a:t>
                      </a:r>
                      <a:endParaRPr lang="ko-KR" altLang="en-US" sz="180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불가능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solidFill>
                            <a:srgbClr val="000000"/>
                          </a:solidFill>
                          <a:latin typeface="-윤고딕340"/>
                        </a:rPr>
                        <a:t>가능</a:t>
                      </a:r>
                      <a:endParaRPr lang="ko-KR" altLang="en-US" sz="18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677" marR="17677" marT="17677" marB="1767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0737" name="Rectangle 1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13325" name="직사각형 14"/>
          <p:cNvSpPr>
            <a:spLocks noChangeArrowheads="1"/>
          </p:cNvSpPr>
          <p:nvPr/>
        </p:nvSpPr>
        <p:spPr bwMode="auto">
          <a:xfrm>
            <a:off x="616308" y="259687"/>
            <a:ext cx="9454895" cy="12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000">
                <a:latin typeface="-윤고딕350" pitchFamily="18" charset="-127"/>
                <a:ea typeface="-윤고딕350" pitchFamily="18" charset="-127"/>
              </a:rPr>
              <a:t>퇴직연금제도에서 중간정산은 어떻게</a:t>
            </a:r>
            <a:r>
              <a:rPr lang="en-US" altLang="ko-KR" sz="4000">
                <a:latin typeface="-윤고딕350" pitchFamily="18" charset="-127"/>
                <a:ea typeface="-윤고딕350" pitchFamily="18" charset="-127"/>
              </a:rPr>
              <a:t>? </a:t>
            </a:r>
            <a:endParaRPr lang="ko-KR" altLang="en-US" sz="4000">
              <a:latin typeface="-윤고딕350" pitchFamily="18" charset="-127"/>
              <a:ea typeface="-윤고딕350" pitchFamily="18" charset="-127"/>
            </a:endParaRPr>
          </a:p>
          <a:p>
            <a:r>
              <a:rPr lang="ko-KR" altLang="en-US"/>
              <a:t/>
            </a:r>
            <a:br>
              <a:rPr lang="ko-KR" altLang="en-US"/>
            </a:br>
            <a:endParaRPr lang="ko-KR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2" name="_x81593392" descr="EMB00000ccc03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8246" y="1260029"/>
            <a:ext cx="6336704" cy="715808"/>
          </a:xfrm>
          <a:prstGeom prst="rect">
            <a:avLst/>
          </a:prstGeom>
          <a:noFill/>
        </p:spPr>
      </p:pic>
      <p:pic>
        <p:nvPicPr>
          <p:cNvPr id="7171" name="_x81612936" descr="EMB00000ccc035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014" y="2268141"/>
            <a:ext cx="8856984" cy="1008112"/>
          </a:xfrm>
          <a:prstGeom prst="rect">
            <a:avLst/>
          </a:prstGeom>
          <a:noFill/>
        </p:spPr>
      </p:pic>
      <p:pic>
        <p:nvPicPr>
          <p:cNvPr id="7170" name="_x81623840" descr="EMB00000ccc03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014" y="3708301"/>
            <a:ext cx="8856984" cy="1033495"/>
          </a:xfrm>
          <a:prstGeom prst="rect">
            <a:avLst/>
          </a:prstGeom>
          <a:noFill/>
        </p:spPr>
      </p:pic>
      <p:pic>
        <p:nvPicPr>
          <p:cNvPr id="7169" name="_x81765616" descr="EMB00000ccc03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2062" y="4860429"/>
            <a:ext cx="8784976" cy="864096"/>
          </a:xfrm>
          <a:prstGeom prst="rect">
            <a:avLst/>
          </a:prstGeom>
          <a:noFill/>
        </p:spPr>
      </p:pic>
      <p:sp>
        <p:nvSpPr>
          <p:cNvPr id="19" name="직사각형 13"/>
          <p:cNvSpPr>
            <a:spLocks noChangeArrowheads="1"/>
          </p:cNvSpPr>
          <p:nvPr/>
        </p:nvSpPr>
        <p:spPr bwMode="auto">
          <a:xfrm>
            <a:off x="611982" y="5954407"/>
            <a:ext cx="9357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latinLnBrk="0" hangingPunct="0"/>
            <a:r>
              <a:rPr lang="ko-KR" altLang="ko-KR" sz="2000" dirty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※ 내년 7월 26일이후부터는 기존 퇴직금제도에서도 동일하게 중간정산이 </a:t>
            </a:r>
            <a:r>
              <a:rPr lang="ko-KR" altLang="ko-KR" sz="2000" dirty="0" smtClean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제한</a:t>
            </a:r>
            <a:r>
              <a:rPr lang="ko-KR" altLang="en-US" sz="2000" dirty="0" smtClean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됨</a:t>
            </a:r>
            <a:endParaRPr lang="ko-KR" altLang="ko-KR" sz="1600" dirty="0">
              <a:ea typeface="-윤고딕350" pitchFamily="18" charset="-127"/>
              <a:cs typeface="한컴바탕" pitchFamily="18" charset="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66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15432" name="Rectangle 1"/>
          <p:cNvSpPr>
            <a:spLocks noChangeArrowheads="1"/>
          </p:cNvSpPr>
          <p:nvPr/>
        </p:nvSpPr>
        <p:spPr bwMode="auto">
          <a:xfrm>
            <a:off x="2343785" y="-66505"/>
            <a:ext cx="7645849" cy="12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o-KR" altLang="ko-KR" sz="1000" dirty="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/>
            </a:r>
            <a:br>
              <a:rPr lang="ko-KR" altLang="ko-KR" sz="1000" dirty="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</a:br>
            <a:endParaRPr lang="ko-KR" altLang="ko-KR" sz="900" dirty="0"/>
          </a:p>
          <a:p>
            <a:pPr algn="just" eaLnBrk="0" latinLnBrk="0" hangingPunct="0"/>
            <a:r>
              <a:rPr lang="ko-KR" altLang="ko-KR" sz="3600" dirty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[</a:t>
            </a:r>
            <a:r>
              <a:rPr lang="ko-KR" sz="3600" dirty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퇴직연금 가입 </a:t>
            </a:r>
            <a:r>
              <a:rPr lang="ko-KR" sz="3600" dirty="0" smtClean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현황</a:t>
            </a:r>
            <a:r>
              <a:rPr lang="ko-KR" altLang="ko-KR" sz="3600" dirty="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]</a:t>
            </a:r>
            <a:r>
              <a:rPr lang="ko-KR" altLang="ko-KR" sz="1000" dirty="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/>
            </a:r>
            <a:br>
              <a:rPr lang="ko-KR" altLang="ko-KR" sz="1000" dirty="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</a:br>
            <a:endParaRPr lang="ko-KR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900014" y="1980109"/>
          <a:ext cx="8640960" cy="2880320"/>
        </p:xfrm>
        <a:graphic>
          <a:graphicData uri="http://schemas.openxmlformats.org/drawingml/2006/table">
            <a:tbl>
              <a:tblPr/>
              <a:tblGrid>
                <a:gridCol w="2006307"/>
                <a:gridCol w="1685252"/>
                <a:gridCol w="1712196"/>
                <a:gridCol w="1698866"/>
                <a:gridCol w="1538339"/>
              </a:tblGrid>
              <a:tr h="994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고딕350"/>
                        </a:rPr>
                        <a:t>구 분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고딕350"/>
                        </a:rPr>
                        <a:t>합 계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DB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형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DC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형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IRA 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특례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-윤고딕340"/>
                        </a:rPr>
                        <a:t>노동자수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(%)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2,714,275</a:t>
                      </a:r>
                      <a:endParaRPr 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(100)</a:t>
                      </a:r>
                      <a:endParaRPr 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1,876,165</a:t>
                      </a:r>
                      <a:endParaRPr 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50"/>
                          <a:ea typeface="-윤고딕350"/>
                        </a:rPr>
                        <a:t>(69.1)</a:t>
                      </a:r>
                      <a:endParaRPr 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764,633</a:t>
                      </a:r>
                      <a:endParaRPr 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(28.2)</a:t>
                      </a:r>
                      <a:endParaRPr lang="en-US" sz="200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73,477</a:t>
                      </a:r>
                      <a:endParaRPr 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-윤고딕340"/>
                          <a:ea typeface="-윤고딕340"/>
                        </a:rPr>
                        <a:t>(2.7)</a:t>
                      </a:r>
                      <a:endParaRPr lang="en-US" sz="200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thinThick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900014" y="558225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2011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월말 현재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전체 상용노동자의 </a:t>
            </a:r>
            <a:r>
              <a:rPr lang="en-US" altLang="ko-KR" sz="2000" dirty="0" smtClean="0"/>
              <a:t>29.7%</a:t>
            </a:r>
            <a:r>
              <a:rPr lang="ko-KR" altLang="en-US" sz="2000" dirty="0" smtClean="0"/>
              <a:t>인 총 </a:t>
            </a:r>
            <a:r>
              <a:rPr lang="en-US" altLang="ko-KR" sz="2000" dirty="0" smtClean="0"/>
              <a:t>2,714,275</a:t>
            </a:r>
            <a:r>
              <a:rPr lang="ko-KR" altLang="en-US" sz="2000" dirty="0" smtClean="0"/>
              <a:t>명 가입</a:t>
            </a:r>
            <a:endParaRPr lang="ko-KR" altLang="en-US" sz="2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366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369785" y="1255875"/>
          <a:ext cx="9784372" cy="5332746"/>
        </p:xfrm>
        <a:graphic>
          <a:graphicData uri="http://schemas.openxmlformats.org/drawingml/2006/table">
            <a:tbl>
              <a:tblPr/>
              <a:tblGrid>
                <a:gridCol w="2432405"/>
                <a:gridCol w="1350814"/>
                <a:gridCol w="1439391"/>
                <a:gridCol w="1439391"/>
                <a:gridCol w="1439391"/>
                <a:gridCol w="1682980"/>
              </a:tblGrid>
              <a:tr h="7134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사업장 규모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DB</a:t>
                      </a:r>
                      <a:endParaRPr 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단독 도입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DB, DC</a:t>
                      </a:r>
                      <a:endParaRPr 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동시 도입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DC</a:t>
                      </a:r>
                      <a:endParaRPr 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단독 도입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기업형</a:t>
                      </a:r>
                      <a:r>
                        <a:rPr 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IRA</a:t>
                      </a:r>
                      <a:endParaRPr 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도입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합 계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인 미만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14,235 (24.5)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313 (0.5)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40"/>
                        </a:rPr>
                        <a:t>19,138 (33.0)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24,362 (42.0)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58,048 (100.0)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인</a:t>
                      </a: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~29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인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13,548 (44.3)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650 (2.1)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40"/>
                        </a:rPr>
                        <a:t>16,375 (53.6)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도입 불가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30,573 (100.0)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30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인</a:t>
                      </a: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~99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인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7,593 (55.1)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562 (4.1)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40"/>
                        </a:rPr>
                        <a:t>5,614 (40.8)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13,769 (100.0)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100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인</a:t>
                      </a: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~299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인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50"/>
                        </a:rPr>
                        <a:t>2,388 (66.1)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301 (8.3)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926 (25.6) 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3,615 (100.0)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300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인</a:t>
                      </a: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~499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인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50"/>
                        </a:rPr>
                        <a:t>390 (68.1)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74 (13.0)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108 (18.9)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572 (100.0)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36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500</a:t>
                      </a: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50"/>
                        </a:rPr>
                        <a:t>인 이상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chemeClr val="bg2"/>
                          </a:solidFill>
                          <a:latin typeface="-윤고딕350"/>
                        </a:rPr>
                        <a:t>452 (64.0)</a:t>
                      </a:r>
                      <a:endParaRPr lang="ko-KR" altLang="en-US" sz="1800" b="0" i="0" spc="-160" dirty="0">
                        <a:solidFill>
                          <a:schemeClr val="bg2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157 (22.2)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97 (13.7)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706 (100.0)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676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합 계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38,606 (36.0)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2,057 (1.9)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42,258 (39.4)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24,362 (22.7)</a:t>
                      </a:r>
                      <a:endParaRPr lang="ko-KR" altLang="en-US" sz="18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107,283 (100.0)</a:t>
                      </a:r>
                      <a:endParaRPr lang="ko-KR" altLang="en-US" sz="18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20302" marR="20302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432" name="Rectangle 1"/>
          <p:cNvSpPr>
            <a:spLocks noChangeArrowheads="1"/>
          </p:cNvSpPr>
          <p:nvPr/>
        </p:nvSpPr>
        <p:spPr bwMode="auto">
          <a:xfrm>
            <a:off x="2343785" y="-66505"/>
            <a:ext cx="7645849" cy="121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/>
            </a:r>
            <a:b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</a:br>
            <a:endParaRPr lang="ko-KR" altLang="ko-KR" sz="900"/>
          </a:p>
          <a:p>
            <a:pPr algn="just" eaLnBrk="0" latinLnBrk="0" hangingPunct="0"/>
            <a:r>
              <a:rPr lang="ko-KR" altLang="ko-KR" sz="36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[</a:t>
            </a:r>
            <a:r>
              <a:rPr lang="ko-KR" sz="36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퇴직연금 가입 사업장 현황</a:t>
            </a:r>
            <a:r>
              <a:rPr lang="ko-KR" altLang="ko-KR" sz="36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]</a:t>
            </a:r>
            <a: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/>
            </a:r>
            <a:b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</a:br>
            <a:endParaRPr lang="ko-KR" altLang="ko-K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17418" name="직사각형 9"/>
          <p:cNvSpPr>
            <a:spLocks noChangeArrowheads="1"/>
          </p:cNvSpPr>
          <p:nvPr/>
        </p:nvSpPr>
        <p:spPr bwMode="auto">
          <a:xfrm>
            <a:off x="451356" y="188432"/>
            <a:ext cx="9703230" cy="5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근로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자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 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입장에서 퇴직연금제 </a:t>
            </a:r>
            <a:r>
              <a:rPr lang="ko-KR" altLang="en-US" sz="3200" b="1" u="sng" dirty="0" err="1">
                <a:latin typeface="-윤고딕350" pitchFamily="18" charset="-127"/>
                <a:ea typeface="-윤고딕350" pitchFamily="18" charset="-127"/>
              </a:rPr>
              <a:t>도입시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 좋은 점</a:t>
            </a: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539974" y="1260029"/>
          <a:ext cx="95050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17418" name="직사각형 9"/>
          <p:cNvSpPr>
            <a:spLocks noChangeArrowheads="1"/>
          </p:cNvSpPr>
          <p:nvPr/>
        </p:nvSpPr>
        <p:spPr bwMode="auto">
          <a:xfrm>
            <a:off x="451356" y="188432"/>
            <a:ext cx="9703230" cy="5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근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로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자 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입장에서 퇴직연금제 </a:t>
            </a:r>
            <a:r>
              <a:rPr lang="ko-KR" altLang="en-US" sz="3200" b="1" u="sng" dirty="0" err="1">
                <a:latin typeface="-윤고딕350" pitchFamily="18" charset="-127"/>
                <a:ea typeface="-윤고딕350" pitchFamily="18" charset="-127"/>
              </a:rPr>
              <a:t>도입시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 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나쁜 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점</a:t>
            </a:r>
          </a:p>
        </p:txBody>
      </p:sp>
      <p:graphicFrame>
        <p:nvGraphicFramePr>
          <p:cNvPr id="12" name="다이어그램 11"/>
          <p:cNvGraphicFramePr/>
          <p:nvPr/>
        </p:nvGraphicFramePr>
        <p:xfrm>
          <a:off x="539974" y="1260029"/>
          <a:ext cx="95050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00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pic>
        <p:nvPicPr>
          <p:cNvPr id="8201" name="Picture 2" descr="C:\DOCUME~1\snuh\LOCALS~1\Temp\Hnc\BinData\EMB0000058c4dc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0588" y="5071816"/>
            <a:ext cx="2055570" cy="14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04833" y="-91840"/>
          <a:ext cx="9948818" cy="6286923"/>
        </p:xfrm>
        <a:graphic>
          <a:graphicData uri="http://schemas.openxmlformats.org/drawingml/2006/table">
            <a:tbl>
              <a:tblPr/>
              <a:tblGrid>
                <a:gridCol w="9948818"/>
              </a:tblGrid>
              <a:tr h="271362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40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퇴직연금제 도입에 대하여</a:t>
                      </a:r>
                      <a:r>
                        <a:rPr lang="en-US" altLang="ko-KR" sz="40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&gt;&gt;&gt;</a:t>
                      </a: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6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1</a:t>
                      </a: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. </a:t>
                      </a:r>
                      <a:r>
                        <a:rPr lang="ko-KR" altLang="en-US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왜 이러한 퇴직연금제도를 만들었을까요</a:t>
                      </a: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?  </a:t>
                      </a:r>
                      <a:endParaRPr lang="ko-KR" altLang="en-US" sz="3600" b="0" i="0" spc="0" dirty="0">
                        <a:solidFill>
                          <a:srgbClr val="000000"/>
                        </a:solidFill>
                        <a:latin typeface="HY나무B" pitchFamily="18" charset="-127"/>
                        <a:ea typeface="HY나무B" pitchFamily="18" charset="-127"/>
                      </a:endParaRPr>
                    </a:p>
                  </a:txBody>
                  <a:tcPr marL="20302" marR="20302" marT="17735" marB="177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6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2. </a:t>
                      </a:r>
                      <a:r>
                        <a:rPr lang="ko-KR" altLang="en-US" sz="36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왜 </a:t>
                      </a:r>
                      <a:r>
                        <a:rPr lang="ko-KR" altLang="en-US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갑자기 퇴직연금제도를 도입하려 할까요</a:t>
                      </a: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?</a:t>
                      </a:r>
                      <a:endParaRPr lang="ko-KR" altLang="en-US" sz="3600" b="0" i="0" spc="0" dirty="0">
                        <a:solidFill>
                          <a:srgbClr val="000000"/>
                        </a:solidFill>
                        <a:latin typeface="HY나무B" pitchFamily="18" charset="-127"/>
                        <a:ea typeface="HY나무B" pitchFamily="18" charset="-127"/>
                      </a:endParaRPr>
                    </a:p>
                  </a:txBody>
                  <a:tcPr marL="20302" marR="20302" marT="17735" marB="177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64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3. </a:t>
                      </a:r>
                      <a:r>
                        <a:rPr lang="ko-KR" altLang="en-US" sz="36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근로자의 </a:t>
                      </a:r>
                      <a:r>
                        <a:rPr lang="ko-KR" altLang="en-US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퇴직연금제에 대한 입장은 </a:t>
                      </a:r>
                      <a:endParaRPr lang="en-US" altLang="ko-KR" sz="3600" b="1" i="0" spc="-130" dirty="0" smtClean="0">
                        <a:solidFill>
                          <a:srgbClr val="000000"/>
                        </a:solidFill>
                        <a:latin typeface="HY나무B" pitchFamily="18" charset="-127"/>
                        <a:ea typeface="HY나무B" pitchFamily="18" charset="-127"/>
                      </a:endParaRPr>
                    </a:p>
                    <a:p>
                      <a:pPr marL="0" marR="0" indent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600" b="1" i="0" spc="-130" dirty="0" smtClean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무엇일까요</a:t>
                      </a:r>
                      <a:r>
                        <a:rPr lang="en-US" altLang="ko-KR" sz="3600" b="1" i="0" spc="-130" dirty="0">
                          <a:solidFill>
                            <a:srgbClr val="000000"/>
                          </a:solidFill>
                          <a:latin typeface="HY나무B" pitchFamily="18" charset="-127"/>
                          <a:ea typeface="HY나무B" pitchFamily="18" charset="-127"/>
                        </a:rPr>
                        <a:t>?</a:t>
                      </a:r>
                      <a:endParaRPr lang="ko-KR" altLang="en-US" sz="3600" b="0" i="0" spc="0" dirty="0">
                        <a:solidFill>
                          <a:srgbClr val="000000"/>
                        </a:solidFill>
                        <a:latin typeface="HY나무B" pitchFamily="18" charset="-127"/>
                        <a:ea typeface="HY나무B" pitchFamily="18" charset="-127"/>
                      </a:endParaRPr>
                    </a:p>
                  </a:txBody>
                  <a:tcPr marL="20302" marR="20302" marT="17735" marB="177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206" name="Rectangle 3"/>
          <p:cNvSpPr>
            <a:spLocks noChangeArrowheads="1"/>
          </p:cNvSpPr>
          <p:nvPr/>
        </p:nvSpPr>
        <p:spPr bwMode="auto">
          <a:xfrm>
            <a:off x="0" y="433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~1\snuh\LOCALS~1\Temp\UNI0000092005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62" y="1548061"/>
            <a:ext cx="7345363" cy="396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4140350" y="1692522"/>
          <a:ext cx="1944216" cy="1539443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1539443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야호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! </a:t>
                      </a: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높은 수익률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^^ </a:t>
                      </a: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적립금 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1</a:t>
                      </a: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억 </a:t>
                      </a:r>
                      <a:r>
                        <a:rPr lang="ko-KR" altLang="en-US" sz="2000" b="0" i="0" spc="-160" dirty="0" smtClean="0">
                          <a:solidFill>
                            <a:srgbClr val="000000"/>
                          </a:solidFill>
                          <a:latin typeface="HY바다L"/>
                        </a:rPr>
                        <a:t>돌파</a:t>
                      </a:r>
                      <a:r>
                        <a:rPr lang="en-US" altLang="ko-KR" sz="2000" b="0" i="0" spc="-160" dirty="0" smtClean="0">
                          <a:solidFill>
                            <a:srgbClr val="000000"/>
                          </a:solidFill>
                          <a:latin typeface="HY바다L"/>
                        </a:rPr>
                        <a:t>^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8172600" y="1403597"/>
          <a:ext cx="1368152" cy="3762169"/>
        </p:xfrm>
        <a:graphic>
          <a:graphicData uri="http://schemas.openxmlformats.org/drawingml/2006/table">
            <a:tbl>
              <a:tblPr/>
              <a:tblGrid>
                <a:gridCol w="1368152"/>
              </a:tblGrid>
              <a:tr h="3762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 err="1">
                          <a:solidFill>
                            <a:srgbClr val="000000"/>
                          </a:solidFill>
                          <a:latin typeface="HY바다L"/>
                        </a:rPr>
                        <a:t>에궁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~ 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 err="1">
                          <a:solidFill>
                            <a:srgbClr val="000000"/>
                          </a:solidFill>
                          <a:latin typeface="HY바다L"/>
                        </a:rPr>
                        <a:t>쪽박찼네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TT 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 err="1">
                          <a:solidFill>
                            <a:srgbClr val="000000"/>
                          </a:solidFill>
                          <a:latin typeface="HY바다L"/>
                        </a:rPr>
                        <a:t>열받는다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. 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쟤랑은 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안 놀아야지</a:t>
                      </a:r>
                      <a:r>
                        <a:rPr lang="en-US" altLang="ko-KR" sz="2000" b="0" i="0" spc="-160" dirty="0">
                          <a:solidFill>
                            <a:srgbClr val="000000"/>
                          </a:solidFill>
                          <a:latin typeface="HY바다L"/>
                        </a:rPr>
                        <a:t>.</a:t>
                      </a:r>
                      <a:endParaRPr lang="ko-KR" altLang="en-US" sz="20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64770" marR="6477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직사각형 17"/>
          <p:cNvSpPr>
            <a:spLocks noChangeArrowheads="1"/>
          </p:cNvSpPr>
          <p:nvPr/>
        </p:nvSpPr>
        <p:spPr bwMode="auto">
          <a:xfrm>
            <a:off x="1691431" y="5828471"/>
            <a:ext cx="7129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000" dirty="0">
                <a:latin typeface="-윤고딕340" pitchFamily="18" charset="-127"/>
                <a:ea typeface="-윤고딕340" pitchFamily="18" charset="-127"/>
              </a:rPr>
              <a:t>입사시기가 같은 노동자들이 </a:t>
            </a:r>
            <a:r>
              <a:rPr lang="en-US" altLang="ko-KR" sz="2000" dirty="0">
                <a:latin typeface="-윤고딕340" pitchFamily="18" charset="-127"/>
                <a:ea typeface="-윤고딕340" pitchFamily="18" charset="-127"/>
              </a:rPr>
              <a:t>DC</a:t>
            </a:r>
            <a:r>
              <a:rPr lang="ko-KR" altLang="en-US" sz="2000" dirty="0">
                <a:latin typeface="-윤고딕340" pitchFamily="18" charset="-127"/>
                <a:ea typeface="-윤고딕340" pitchFamily="18" charset="-127"/>
              </a:rPr>
              <a:t>형 퇴직연금을 가입한 후 </a:t>
            </a:r>
            <a:r>
              <a:rPr lang="en-US" altLang="ko-KR" sz="2000" dirty="0">
                <a:latin typeface="-윤고딕340" pitchFamily="18" charset="-127"/>
                <a:ea typeface="-윤고딕340" pitchFamily="18" charset="-127"/>
              </a:rPr>
              <a:t>10</a:t>
            </a:r>
            <a:r>
              <a:rPr lang="ko-KR" altLang="en-US" sz="2000" dirty="0">
                <a:latin typeface="-윤고딕340" pitchFamily="18" charset="-127"/>
                <a:ea typeface="-윤고딕340" pitchFamily="18" charset="-127"/>
              </a:rPr>
              <a:t>년 뒤 </a:t>
            </a:r>
          </a:p>
        </p:txBody>
      </p:sp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0486" name="직사각형 9"/>
          <p:cNvSpPr>
            <a:spLocks noChangeArrowheads="1"/>
          </p:cNvSpPr>
          <p:nvPr/>
        </p:nvSpPr>
        <p:spPr bwMode="auto">
          <a:xfrm>
            <a:off x="781262" y="332526"/>
            <a:ext cx="9373324" cy="5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퇴직연금제 </a:t>
            </a:r>
            <a:r>
              <a:rPr lang="ko-KR" altLang="en-US" sz="3200" b="1" u="sng" dirty="0" err="1">
                <a:latin typeface="-윤고딕350" pitchFamily="18" charset="-127"/>
                <a:ea typeface="-윤고딕350" pitchFamily="18" charset="-127"/>
              </a:rPr>
              <a:t>도입시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 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회사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는</a:t>
            </a:r>
            <a:r>
              <a:rPr lang="ko-KR" altLang="en-US" sz="3200" b="1" u="sng" dirty="0" smtClean="0">
                <a:latin typeface="-윤고딕350" pitchFamily="18" charset="-127"/>
                <a:ea typeface="-윤고딕350" pitchFamily="18" charset="-127"/>
              </a:rPr>
              <a:t> </a:t>
            </a:r>
            <a:r>
              <a:rPr lang="ko-KR" altLang="en-US" sz="3200" b="1" u="sng" dirty="0">
                <a:latin typeface="-윤고딕350" pitchFamily="18" charset="-127"/>
                <a:ea typeface="-윤고딕350" pitchFamily="18" charset="-127"/>
              </a:rPr>
              <a:t>무엇이 유리한가요</a:t>
            </a:r>
            <a:r>
              <a:rPr lang="en-US" altLang="ko-KR" sz="3200" b="1" u="sng" dirty="0">
                <a:latin typeface="-윤고딕350" pitchFamily="18" charset="-127"/>
                <a:ea typeface="-윤고딕350" pitchFamily="18" charset="-127"/>
              </a:rPr>
              <a:t>?</a:t>
            </a:r>
            <a:endParaRPr lang="ko-KR" altLang="en-US" b="1" u="sng" dirty="0"/>
          </a:p>
        </p:txBody>
      </p:sp>
      <p:sp>
        <p:nvSpPr>
          <p:cNvPr id="20487" name="직사각형 10"/>
          <p:cNvSpPr>
            <a:spLocks noChangeArrowheads="1"/>
          </p:cNvSpPr>
          <p:nvPr/>
        </p:nvSpPr>
        <p:spPr bwMode="auto">
          <a:xfrm>
            <a:off x="534739" y="978577"/>
            <a:ext cx="9538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>
                <a:latin typeface="-윤고딕340" pitchFamily="18" charset="-127"/>
                <a:ea typeface="-윤고딕340" pitchFamily="18" charset="-127"/>
              </a:rPr>
              <a:t>첫째</a:t>
            </a:r>
            <a:r>
              <a:rPr lang="en-US" altLang="ko-KR" sz="2400"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2400">
                <a:latin typeface="-윤고딕340" pitchFamily="18" charset="-127"/>
                <a:ea typeface="-윤고딕340" pitchFamily="18" charset="-127"/>
              </a:rPr>
              <a:t>회사입장에서는 법인세를 절감하여 이윤을 늘릴 수 있습니다</a:t>
            </a:r>
            <a:r>
              <a:rPr lang="en-US" altLang="ko-KR" sz="2400">
                <a:latin typeface="-윤고딕340" pitchFamily="18" charset="-127"/>
                <a:ea typeface="-윤고딕340" pitchFamily="18" charset="-127"/>
              </a:rPr>
              <a:t>.</a:t>
            </a:r>
            <a:endParaRPr lang="ko-KR" altLang="en-US"/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0" y="433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20489" name="Picture 17" descr="C:\DOCUME~1\snuh\LOCALS~1\Temp\UNI0000058c4de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832" y="2693463"/>
            <a:ext cx="9291754" cy="38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직사각형 15"/>
          <p:cNvSpPr>
            <a:spLocks noChangeArrowheads="1"/>
          </p:cNvSpPr>
          <p:nvPr/>
        </p:nvSpPr>
        <p:spPr bwMode="auto">
          <a:xfrm>
            <a:off x="697879" y="2055329"/>
            <a:ext cx="9126801" cy="4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latin typeface="-윤고딕340" pitchFamily="18" charset="-127"/>
                <a:ea typeface="-윤고딕340" pitchFamily="18" charset="-127"/>
              </a:rPr>
              <a:t>[2011</a:t>
            </a:r>
            <a:r>
              <a:rPr lang="ko-KR" altLang="en-US" sz="2400">
                <a:latin typeface="-윤고딕340" pitchFamily="18" charset="-127"/>
                <a:ea typeface="-윤고딕340" pitchFamily="18" charset="-127"/>
              </a:rPr>
              <a:t>년 </a:t>
            </a:r>
            <a:r>
              <a:rPr lang="en-US" altLang="ko-KR" sz="2400">
                <a:latin typeface="-윤고딕340" pitchFamily="18" charset="-127"/>
                <a:ea typeface="-윤고딕340" pitchFamily="18" charset="-127"/>
              </a:rPr>
              <a:t>10</a:t>
            </a:r>
            <a:r>
              <a:rPr lang="ko-KR" altLang="en-US" sz="2400">
                <a:latin typeface="-윤고딕340" pitchFamily="18" charset="-127"/>
                <a:ea typeface="-윤고딕340" pitchFamily="18" charset="-127"/>
              </a:rPr>
              <a:t>억원을 퇴직적립금을 충당해야 하는 사업장 예시</a:t>
            </a:r>
            <a:r>
              <a:rPr lang="en-US" altLang="ko-KR" sz="2400">
                <a:latin typeface="-윤고딕340" pitchFamily="18" charset="-127"/>
                <a:ea typeface="-윤고딕340" pitchFamily="18" charset="-127"/>
              </a:rPr>
              <a:t>]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511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1512" name="직사각형 9"/>
          <p:cNvSpPr>
            <a:spLocks noChangeArrowheads="1"/>
          </p:cNvSpPr>
          <p:nvPr/>
        </p:nvSpPr>
        <p:spPr bwMode="auto">
          <a:xfrm>
            <a:off x="451356" y="259688"/>
            <a:ext cx="9619847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>
                <a:latin typeface="-윤고딕340" pitchFamily="18" charset="-127"/>
                <a:ea typeface="-윤고딕340" pitchFamily="18" charset="-127"/>
              </a:rPr>
              <a:t>둘째</a:t>
            </a:r>
            <a:r>
              <a:rPr lang="en-US" altLang="ko-KR" sz="3200">
                <a:latin typeface="-윤고딕340" pitchFamily="18" charset="-127"/>
                <a:ea typeface="-윤고딕340" pitchFamily="18" charset="-127"/>
              </a:rPr>
              <a:t>, DC</a:t>
            </a:r>
            <a:r>
              <a:rPr lang="ko-KR" altLang="en-US" sz="3200">
                <a:latin typeface="-윤고딕340" pitchFamily="18" charset="-127"/>
                <a:ea typeface="-윤고딕340" pitchFamily="18" charset="-127"/>
              </a:rPr>
              <a:t>형 제도를 도입할 경우 임금관리의 유연성을 높이고</a:t>
            </a:r>
            <a:r>
              <a:rPr lang="en-US" altLang="ko-KR" sz="3200"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3200">
                <a:latin typeface="-윤고딕340" pitchFamily="18" charset="-127"/>
                <a:ea typeface="-윤고딕340" pitchFamily="18" charset="-127"/>
              </a:rPr>
              <a:t>퇴직금에 대한 관리비용을 줄일 수 있습니다</a:t>
            </a:r>
            <a:r>
              <a:rPr lang="en-US" altLang="ko-KR" sz="3200">
                <a:latin typeface="-윤고딕340" pitchFamily="18" charset="-127"/>
                <a:ea typeface="-윤고딕340" pitchFamily="18" charset="-127"/>
              </a:rPr>
              <a:t>.</a:t>
            </a:r>
            <a:endParaRPr lang="ko-KR" altLang="en-US" sz="3200">
              <a:latin typeface="-윤고딕340" pitchFamily="18" charset="-127"/>
              <a:ea typeface="-윤고딕340" pitchFamily="18" charset="-127"/>
            </a:endParaRPr>
          </a:p>
          <a:p>
            <a:endParaRPr lang="ko-KR" altLang="en-US">
              <a:latin typeface="-윤고딕340" pitchFamily="18" charset="-127"/>
              <a:ea typeface="-윤고딕340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781262" y="2199424"/>
          <a:ext cx="3453309" cy="2442038"/>
        </p:xfrm>
        <a:graphic>
          <a:graphicData uri="http://schemas.openxmlformats.org/drawingml/2006/table">
            <a:tbl>
              <a:tblPr/>
              <a:tblGrid>
                <a:gridCol w="3453309"/>
              </a:tblGrid>
              <a:tr h="244203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연봉의 </a:t>
                      </a:r>
                      <a:r>
                        <a:rPr lang="en-US" altLang="ko-KR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1/12</a:t>
                      </a:r>
                      <a:r>
                        <a:rPr lang="ko-KR" altLang="en-US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을 납부했으니 내 책임을 다했어</a:t>
                      </a:r>
                      <a:r>
                        <a:rPr lang="en-US" altLang="ko-KR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! </a:t>
                      </a:r>
                      <a:endParaRPr lang="en-US" altLang="ko-KR" sz="2400" b="0" i="0" spc="-160" dirty="0" smtClean="0">
                        <a:solidFill>
                          <a:srgbClr val="000000"/>
                        </a:solidFill>
                        <a:latin typeface="-윤고딕340" pitchFamily="18" charset="-127"/>
                        <a:ea typeface="-윤고딕340" pitchFamily="18" charset="-127"/>
                      </a:endParaRPr>
                    </a:p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i="0" spc="-160" dirty="0" smtClean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이번 </a:t>
                      </a:r>
                      <a:r>
                        <a:rPr lang="ko-KR" altLang="en-US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기회에   연봉제도 </a:t>
                      </a:r>
                      <a:r>
                        <a:rPr lang="ko-KR" altLang="en-US" sz="2400" b="0" i="0" spc="-160" dirty="0" smtClean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도입할 </a:t>
                      </a:r>
                      <a:r>
                        <a:rPr lang="ko-KR" altLang="en-US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까</a:t>
                      </a:r>
                      <a:r>
                        <a:rPr lang="en-US" altLang="ko-KR" sz="2400" b="0" i="0" spc="-160" dirty="0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.... </a:t>
                      </a:r>
                      <a:r>
                        <a:rPr lang="ko-KR" altLang="en-US" sz="2400" b="0" i="0" spc="-160" dirty="0" err="1">
                          <a:solidFill>
                            <a:srgbClr val="000000"/>
                          </a:solidFill>
                          <a:latin typeface="-윤고딕340" pitchFamily="18" charset="-127"/>
                          <a:ea typeface="-윤고딕340" pitchFamily="18" charset="-127"/>
                        </a:rPr>
                        <a:t>ㅋㅋ</a:t>
                      </a:r>
                      <a:endParaRPr lang="ko-KR" altLang="en-US" sz="2400" b="0" i="0" spc="-160" dirty="0">
                        <a:solidFill>
                          <a:srgbClr val="000000"/>
                        </a:solidFill>
                        <a:latin typeface="-윤고딕340" pitchFamily="18" charset="-127"/>
                        <a:ea typeface="-윤고딕340" pitchFamily="18" charset="-127"/>
                      </a:endParaRPr>
                    </a:p>
                  </a:txBody>
                  <a:tcPr marL="73957" marR="73957" marT="17735" marB="177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15" name="Picture 2" descr="C:\DOCUME~1\snuh\LOCALS~1\Temp\Hnc\BinData\EMB000009200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401" y="2128168"/>
            <a:ext cx="3453139" cy="351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직사각형 13"/>
          <p:cNvSpPr>
            <a:spLocks noChangeArrowheads="1"/>
          </p:cNvSpPr>
          <p:nvPr/>
        </p:nvSpPr>
        <p:spPr bwMode="auto">
          <a:xfrm>
            <a:off x="7687540" y="2402106"/>
            <a:ext cx="2218710" cy="4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>
                <a:latin typeface="-윤고딕350" pitchFamily="18" charset="-127"/>
                <a:ea typeface="-윤고딕350" pitchFamily="18" charset="-127"/>
              </a:rPr>
              <a:t>나는 사용자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6833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2536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2537" name="직사각형 9"/>
          <p:cNvSpPr>
            <a:spLocks noChangeArrowheads="1"/>
          </p:cNvSpPr>
          <p:nvPr/>
        </p:nvSpPr>
        <p:spPr bwMode="auto">
          <a:xfrm>
            <a:off x="369785" y="1199049"/>
            <a:ext cx="98663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  <a:p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셋째</a:t>
            </a:r>
            <a:r>
              <a:rPr lang="en-US" altLang="ko-KR" sz="2800" dirty="0"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퇴직연금 계약 체결로 회사는 퇴직연금사업자로부터 </a:t>
            </a:r>
            <a:r>
              <a:rPr lang="ko-KR" altLang="en-US" sz="2800" dirty="0" err="1">
                <a:latin typeface="-윤고딕340" pitchFamily="18" charset="-127"/>
                <a:ea typeface="-윤고딕340" pitchFamily="18" charset="-127"/>
              </a:rPr>
              <a:t>유무형의</a:t>
            </a:r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 이익을 얻을 수 있습니다</a:t>
            </a:r>
            <a:r>
              <a:rPr lang="en-US" altLang="ko-KR" sz="2800" dirty="0">
                <a:latin typeface="-윤고딕340" pitchFamily="18" charset="-127"/>
                <a:ea typeface="-윤고딕340" pitchFamily="18" charset="-127"/>
              </a:rPr>
              <a:t>. </a:t>
            </a:r>
            <a:endParaRPr lang="ko-KR" altLang="en-US" sz="2800" dirty="0"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 </a:t>
            </a:r>
          </a:p>
          <a:p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 </a:t>
            </a:r>
          </a:p>
          <a:p>
            <a:r>
              <a:rPr lang="ko-KR" altLang="en-US" sz="2800" dirty="0" smtClean="0">
                <a:latin typeface="-윤고딕340" pitchFamily="18" charset="-127"/>
                <a:ea typeface="-윤고딕340" pitchFamily="18" charset="-127"/>
              </a:rPr>
              <a:t>넷</a:t>
            </a:r>
            <a:r>
              <a:rPr lang="ko-KR" altLang="en-US" sz="2800" dirty="0" smtClean="0">
                <a:latin typeface="-윤고딕340" pitchFamily="18" charset="-127"/>
                <a:ea typeface="-윤고딕340" pitchFamily="18" charset="-127"/>
              </a:rPr>
              <a:t>째</a:t>
            </a:r>
            <a:r>
              <a:rPr lang="en-US" altLang="ko-KR" sz="2800" dirty="0">
                <a:latin typeface="-윤고딕340" pitchFamily="18" charset="-127"/>
                <a:ea typeface="-윤고딕340" pitchFamily="18" charset="-127"/>
              </a:rPr>
              <a:t>, </a:t>
            </a:r>
            <a:r>
              <a:rPr lang="ko-KR" altLang="en-US" sz="2800" dirty="0">
                <a:latin typeface="-윤고딕340" pitchFamily="18" charset="-127"/>
                <a:ea typeface="-윤고딕340" pitchFamily="18" charset="-127"/>
              </a:rPr>
              <a:t>퇴직연금에 적립된 기금은 금융시장으로 유입되어 회사가 자본을 확충하는데 유리한 시장환경이 조성되게 됩니다</a:t>
            </a:r>
            <a:r>
              <a:rPr lang="en-US" altLang="ko-KR" sz="2800" dirty="0">
                <a:latin typeface="-윤고딕340" pitchFamily="18" charset="-127"/>
                <a:ea typeface="-윤고딕340" pitchFamily="18" charset="-127"/>
              </a:rPr>
              <a:t>.</a:t>
            </a:r>
            <a:endParaRPr lang="ko-KR" altLang="en-US" sz="2800" dirty="0">
              <a:latin typeface="-윤고딕340" pitchFamily="18" charset="-127"/>
              <a:ea typeface="-윤고딕340" pitchFamily="18" charset="-127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4584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287196" y="1337195"/>
          <a:ext cx="9989349" cy="2376334"/>
        </p:xfrm>
        <a:graphic>
          <a:graphicData uri="http://schemas.openxmlformats.org/drawingml/2006/table">
            <a:tbl>
              <a:tblPr/>
              <a:tblGrid>
                <a:gridCol w="1185078"/>
                <a:gridCol w="338593"/>
                <a:gridCol w="2285505"/>
                <a:gridCol w="253945"/>
                <a:gridCol w="2116208"/>
                <a:gridCol w="214972"/>
                <a:gridCol w="1956370"/>
                <a:gridCol w="182138"/>
                <a:gridCol w="1456540"/>
              </a:tblGrid>
              <a:tr h="1142110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노사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교섭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노사합의</a:t>
                      </a:r>
                      <a:endParaRPr lang="ko-KR" altLang="en-US" sz="3200" b="0" i="0" spc="-11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퇴직연금</a:t>
                      </a:r>
                      <a:endParaRPr lang="ko-KR" altLang="en-US" sz="3200" b="0" i="0" spc="-11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도입결정</a:t>
                      </a:r>
                      <a:endParaRPr lang="ko-KR" altLang="en-US" sz="3200" b="0" i="0" spc="-11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 smtClean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퇴직연금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규약작성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(</a:t>
                      </a:r>
                      <a:r>
                        <a:rPr lang="ko-KR" altLang="en-US" sz="3200" b="0" i="0" spc="50" dirty="0" smtClean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노동부</a:t>
                      </a:r>
                      <a:endParaRPr lang="en-US" altLang="ko-KR" sz="3200" b="0" i="0" spc="50" dirty="0" smtClean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 smtClean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신고</a:t>
                      </a:r>
                      <a:r>
                        <a:rPr lang="en-US" altLang="ko-KR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)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퇴직연금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 smtClean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사업자</a:t>
                      </a:r>
                      <a:endParaRPr lang="en-US" altLang="ko-KR" sz="3200" b="0" i="0" spc="50" dirty="0" smtClean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 smtClean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선정</a:t>
                      </a:r>
                      <a:endParaRPr lang="ko-KR" altLang="en-US" sz="3200" b="0" i="0" spc="-11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기존 퇴직금 </a:t>
                      </a:r>
                      <a:r>
                        <a:rPr lang="en-US" altLang="ko-KR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/</a:t>
                      </a: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보험처리</a:t>
                      </a:r>
                      <a:endParaRPr lang="ko-KR" altLang="en-US" sz="3200" b="0" i="0" spc="-11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8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0" i="0" spc="50" dirty="0">
                          <a:solidFill>
                            <a:srgbClr val="000000"/>
                          </a:solidFill>
                          <a:latin typeface="-윤고딕350" pitchFamily="18" charset="-127"/>
                          <a:ea typeface="-윤고딕350" pitchFamily="18" charset="-127"/>
                        </a:rPr>
                        <a:t> </a:t>
                      </a:r>
                      <a:endParaRPr lang="ko-KR" altLang="en-US" sz="3200" b="0" i="0" spc="-160" dirty="0">
                        <a:solidFill>
                          <a:srgbClr val="000000"/>
                        </a:solidFill>
                        <a:latin typeface="-윤고딕350" pitchFamily="18" charset="-127"/>
                        <a:ea typeface="-윤고딕350" pitchFamily="18" charset="-127"/>
                      </a:endParaRP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23" name="Rectangle 1"/>
          <p:cNvSpPr>
            <a:spLocks noChangeArrowheads="1"/>
          </p:cNvSpPr>
          <p:nvPr/>
        </p:nvSpPr>
        <p:spPr bwMode="auto">
          <a:xfrm>
            <a:off x="286402" y="259688"/>
            <a:ext cx="9868184" cy="70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o-KR" sz="4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</a:rPr>
              <a:t>퇴직연금제 도입절차는 어떻게 되나요</a:t>
            </a:r>
            <a:r>
              <a:rPr lang="ko-KR" altLang="ko-KR" sz="4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</a:rPr>
              <a:t>?</a:t>
            </a:r>
            <a:r>
              <a:rPr lang="en-US" altLang="ko-KR" sz="4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  </a:t>
            </a:r>
            <a:endParaRPr lang="ko-KR" altLang="ko-KR" sz="4000">
              <a:latin typeface="-윤고딕350" pitchFamily="18" charset="-127"/>
              <a:ea typeface="-윤고딕350" pitchFamily="18" charset="-127"/>
            </a:endParaRPr>
          </a:p>
        </p:txBody>
      </p:sp>
      <p:sp>
        <p:nvSpPr>
          <p:cNvPr id="24624" name="직사각형 10"/>
          <p:cNvSpPr>
            <a:spLocks noChangeArrowheads="1"/>
          </p:cNvSpPr>
          <p:nvPr/>
        </p:nvSpPr>
        <p:spPr bwMode="auto">
          <a:xfrm>
            <a:off x="697879" y="3995065"/>
            <a:ext cx="7214433" cy="4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 dirty="0">
                <a:latin typeface="-윤고딕340" pitchFamily="18" charset="-127"/>
                <a:ea typeface="-윤고딕340" pitchFamily="18" charset="-127"/>
              </a:rPr>
              <a:t>퇴직연금제 </a:t>
            </a:r>
            <a:r>
              <a:rPr lang="ko-KR" altLang="en-US" sz="2400" dirty="0" err="1">
                <a:latin typeface="-윤고딕340" pitchFamily="18" charset="-127"/>
                <a:ea typeface="-윤고딕340" pitchFamily="18" charset="-127"/>
              </a:rPr>
              <a:t>도입시</a:t>
            </a:r>
            <a:r>
              <a:rPr lang="ko-KR" altLang="en-US" sz="2400" dirty="0">
                <a:latin typeface="-윤고딕340" pitchFamily="18" charset="-127"/>
                <a:ea typeface="-윤고딕340" pitchFamily="18" charset="-127"/>
              </a:rPr>
              <a:t> 반드시 노사합의가 필요함</a:t>
            </a:r>
          </a:p>
        </p:txBody>
      </p:sp>
      <p:sp>
        <p:nvSpPr>
          <p:cNvPr id="24625" name="직사각형 11"/>
          <p:cNvSpPr>
            <a:spLocks noChangeArrowheads="1"/>
          </p:cNvSpPr>
          <p:nvPr/>
        </p:nvSpPr>
        <p:spPr bwMode="auto">
          <a:xfrm>
            <a:off x="1798936" y="5004445"/>
            <a:ext cx="7021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400" dirty="0">
                <a:latin typeface="-윤고딕340" pitchFamily="18" charset="-127"/>
                <a:ea typeface="-윤고딕340" pitchFamily="18" charset="-127"/>
              </a:rPr>
              <a:t>퇴직연금 </a:t>
            </a:r>
            <a:r>
              <a:rPr lang="ko-KR" altLang="en-US" sz="2400" dirty="0" smtClean="0">
                <a:latin typeface="-윤고딕340" pitchFamily="18" charset="-127"/>
                <a:ea typeface="-윤고딕340" pitchFamily="18" charset="-127"/>
              </a:rPr>
              <a:t>규약으로 반드시 정하여야 하는 사항</a:t>
            </a:r>
            <a:endParaRPr lang="ko-KR" altLang="en-US" sz="2400" dirty="0">
              <a:latin typeface="-윤고딕340" pitchFamily="18" charset="-127"/>
              <a:ea typeface="-윤고딕340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84260" y="5004445"/>
          <a:ext cx="9644746" cy="1656184"/>
        </p:xfrm>
        <a:graphic>
          <a:graphicData uri="http://schemas.openxmlformats.org/drawingml/2006/table">
            <a:tbl>
              <a:tblPr/>
              <a:tblGrid>
                <a:gridCol w="9644746"/>
              </a:tblGrid>
              <a:tr h="1656184">
                <a:tc>
                  <a:txBody>
                    <a:bodyPr/>
                    <a:lstStyle/>
                    <a:p>
                      <a:pPr marL="914400" marR="0" lvl="2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i="0" spc="-110" dirty="0" smtClean="0">
                          <a:solidFill>
                            <a:srgbClr val="000000"/>
                          </a:solidFill>
                          <a:latin typeface="한컴돋움"/>
                        </a:rPr>
                        <a:t>퇴직연금 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사업자 선정과 계약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, 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가입자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(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노동자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)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와 가입기간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, 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급여수준과 종류 및 수급자격과 지급절차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, 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지급능력 확보</a:t>
                      </a:r>
                      <a:r>
                        <a:rPr lang="en-US" altLang="ko-KR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,  </a:t>
                      </a:r>
                      <a:r>
                        <a:rPr lang="ko-KR" altLang="en-US" sz="1800" b="0" i="0" spc="-110" dirty="0">
                          <a:solidFill>
                            <a:srgbClr val="000000"/>
                          </a:solidFill>
                          <a:latin typeface="한컴돋움"/>
                        </a:rPr>
                        <a:t>운용현황 통지 등 퇴직연금제도 운영에 관한 중요한 사항</a:t>
                      </a:r>
                    </a:p>
                  </a:txBody>
                  <a:tcPr marL="73957" marR="73957" marT="17735" marB="17735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32" name="Rectangle 48"/>
          <p:cNvSpPr>
            <a:spLocks noChangeArrowheads="1"/>
          </p:cNvSpPr>
          <p:nvPr/>
        </p:nvSpPr>
        <p:spPr bwMode="auto">
          <a:xfrm>
            <a:off x="0" y="433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1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1152859" y="-123510"/>
            <a:ext cx="8709887" cy="93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  <a:t/>
            </a:r>
            <a:br>
              <a:rPr lang="ko-KR" altLang="ko-KR" sz="1000">
                <a:solidFill>
                  <a:srgbClr val="000000"/>
                </a:solidFill>
                <a:latin typeface="한컴바탕" pitchFamily="18" charset="2"/>
                <a:ea typeface="한컴바탕" pitchFamily="18" charset="2"/>
                <a:cs typeface="한컴바탕" pitchFamily="18" charset="2"/>
              </a:rPr>
            </a:br>
            <a:endParaRPr lang="ko-KR" altLang="ko-KR" sz="900"/>
          </a:p>
          <a:p>
            <a:pPr algn="just" eaLnBrk="0" latinLnBrk="0" hangingPunct="0"/>
            <a:r>
              <a:rPr lang="ko-KR" sz="36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퇴직연금 도입시 기존 퇴직금 처리방안</a:t>
            </a:r>
            <a:r>
              <a:rPr lang="en-US" altLang="ko-KR" sz="900"/>
              <a:t> </a:t>
            </a:r>
            <a:endParaRPr lang="ko-KR" sz="8800">
              <a:solidFill>
                <a:srgbClr val="000000"/>
              </a:solidFill>
              <a:latin typeface="한컴바탕" pitchFamily="18" charset="2"/>
              <a:ea typeface="한컴바탕" pitchFamily="18" charset="2"/>
              <a:cs typeface="한컴바탕" pitchFamily="18" charset="2"/>
            </a:endParaRPr>
          </a:p>
        </p:txBody>
      </p:sp>
      <p:pic>
        <p:nvPicPr>
          <p:cNvPr id="25610" name="Picture 2" descr="C:\DOCUME~1\snuh\LOCALS~1\Temp\UNI00000920059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308" y="1624628"/>
            <a:ext cx="7482708" cy="13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3" descr="C:\DOCUME~1\snuh\LOCALS~1\Temp\UNI0000092005a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879" y="3491525"/>
            <a:ext cx="7647661" cy="12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4" descr="C:\DOCUME~1\snuh\LOCALS~1\Temp\UNI0000092005a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6308" y="5215911"/>
            <a:ext cx="7810802" cy="13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직사각형 13"/>
          <p:cNvSpPr>
            <a:spLocks noChangeArrowheads="1"/>
          </p:cNvSpPr>
          <p:nvPr/>
        </p:nvSpPr>
        <p:spPr bwMode="auto">
          <a:xfrm>
            <a:off x="451356" y="2989569"/>
            <a:ext cx="7810801" cy="3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퇴직연금 도입시점에 기존의 퇴직금을 중간정산 하는 방식</a:t>
            </a:r>
            <a:endParaRPr lang="ko-KR" altLang="en-US" sz="2000">
              <a:latin typeface="-윤고딕350" pitchFamily="18" charset="-127"/>
              <a:ea typeface="-윤고딕350" pitchFamily="18" charset="-127"/>
              <a:cs typeface="한컴바탕" pitchFamily="18" charset="2"/>
            </a:endParaRPr>
          </a:p>
        </p:txBody>
      </p:sp>
      <p:sp>
        <p:nvSpPr>
          <p:cNvPr id="25614" name="직사각형 14"/>
          <p:cNvSpPr>
            <a:spLocks noChangeArrowheads="1"/>
          </p:cNvSpPr>
          <p:nvPr/>
        </p:nvSpPr>
        <p:spPr bwMode="auto">
          <a:xfrm>
            <a:off x="697879" y="4856466"/>
            <a:ext cx="9208371" cy="3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/>
            <a:r>
              <a:rPr lang="ko-KR" altLang="en-US" sz="2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기존 근속기간 퇴직금은 남겨두고 도입시점부터 퇴직연금가입하는 방식 </a:t>
            </a:r>
          </a:p>
        </p:txBody>
      </p:sp>
      <p:sp>
        <p:nvSpPr>
          <p:cNvPr id="25615" name="직사각형 15"/>
          <p:cNvSpPr>
            <a:spLocks noChangeArrowheads="1"/>
          </p:cNvSpPr>
          <p:nvPr/>
        </p:nvSpPr>
        <p:spPr bwMode="auto">
          <a:xfrm>
            <a:off x="616309" y="1193927"/>
            <a:ext cx="6494803" cy="39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/>
            <a:r>
              <a:rPr lang="ko-KR" altLang="en-US" sz="2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전체 근속기간을 통산하여 퇴직연금 가입하는 방식</a:t>
            </a:r>
            <a:r>
              <a:rPr lang="en-US" altLang="ko-KR" sz="2000">
                <a:solidFill>
                  <a:srgbClr val="000000"/>
                </a:solidFill>
                <a:latin typeface="-윤고딕350" pitchFamily="18" charset="-127"/>
                <a:ea typeface="-윤고딕350" pitchFamily="18" charset="-127"/>
                <a:cs typeface="한컴바탕" pitchFamily="18" charset="2"/>
              </a:rPr>
              <a:t> </a:t>
            </a:r>
            <a:endParaRPr lang="ko-KR" altLang="en-US" sz="2000">
              <a:solidFill>
                <a:srgbClr val="000000"/>
              </a:solidFill>
              <a:latin typeface="-윤고딕350" pitchFamily="18" charset="-127"/>
              <a:ea typeface="-윤고딕350" pitchFamily="18" charset="-127"/>
              <a:cs typeface="한컴바탕" pitchFamily="18" charset="2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868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8682" name="직사각형 9"/>
          <p:cNvSpPr>
            <a:spLocks noChangeArrowheads="1"/>
          </p:cNvSpPr>
          <p:nvPr/>
        </p:nvSpPr>
        <p:spPr bwMode="auto">
          <a:xfrm>
            <a:off x="781263" y="188433"/>
            <a:ext cx="9289941" cy="107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200">
                <a:latin typeface="-윤고딕350" pitchFamily="18" charset="-127"/>
                <a:ea typeface="-윤고딕350" pitchFamily="18" charset="-127"/>
              </a:rPr>
              <a:t>그렇다면</a:t>
            </a:r>
            <a:r>
              <a:rPr lang="en-US" altLang="ko-KR" sz="3200">
                <a:latin typeface="-윤고딕350" pitchFamily="18" charset="-127"/>
                <a:ea typeface="-윤고딕350" pitchFamily="18" charset="-127"/>
              </a:rPr>
              <a:t>, DC</a:t>
            </a:r>
            <a:r>
              <a:rPr lang="ko-KR" altLang="en-US" sz="3200">
                <a:latin typeface="-윤고딕350" pitchFamily="18" charset="-127"/>
                <a:ea typeface="-윤고딕350" pitchFamily="18" charset="-127"/>
              </a:rPr>
              <a:t>형 특히 실적배당형 상품 </a:t>
            </a:r>
            <a:endParaRPr lang="en-US" altLang="ko-KR" sz="3200">
              <a:latin typeface="-윤고딕350" pitchFamily="18" charset="-127"/>
              <a:ea typeface="-윤고딕350" pitchFamily="18" charset="-127"/>
            </a:endParaRPr>
          </a:p>
          <a:p>
            <a:r>
              <a:rPr lang="ko-KR" altLang="en-US" sz="3200">
                <a:latin typeface="-윤고딕350" pitchFamily="18" charset="-127"/>
                <a:ea typeface="-윤고딕350" pitchFamily="18" charset="-127"/>
              </a:rPr>
              <a:t>과연 안전한가</a:t>
            </a:r>
            <a:r>
              <a:rPr lang="en-US" altLang="ko-KR" sz="3200">
                <a:latin typeface="-윤고딕350" pitchFamily="18" charset="-127"/>
                <a:ea typeface="-윤고딕350" pitchFamily="18" charset="-127"/>
              </a:rPr>
              <a:t>?</a:t>
            </a:r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580534" y="760408"/>
          <a:ext cx="3960440" cy="6044237"/>
        </p:xfrm>
        <a:graphic>
          <a:graphicData uri="http://schemas.openxmlformats.org/drawingml/2006/table">
            <a:tbl>
              <a:tblPr/>
              <a:tblGrid>
                <a:gridCol w="1946214"/>
                <a:gridCol w="2014226"/>
              </a:tblGrid>
              <a:tr h="363777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국가</a:t>
                      </a:r>
                      <a:endParaRPr lang="ko-KR" altLang="en-US" sz="16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i="0" spc="-160" dirty="0">
                          <a:solidFill>
                            <a:srgbClr val="FFFFFF"/>
                          </a:solidFill>
                          <a:latin typeface="-윤고딕350"/>
                        </a:rPr>
                        <a:t>증감</a:t>
                      </a:r>
                      <a:endParaRPr lang="ko-KR" altLang="en-US" sz="16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0" marR="0" marT="0" marB="0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미국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-25,870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일본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-2,420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영국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-8,970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네덜란드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-1,260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캐나다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-3,040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호주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-2,160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스위스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-860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독일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150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프랑스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-160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>
                          <a:solidFill>
                            <a:srgbClr val="000000"/>
                          </a:solidFill>
                          <a:latin typeface="-윤고딕340"/>
                        </a:rPr>
                        <a:t>아일랜드</a:t>
                      </a:r>
                      <a:endParaRPr lang="ko-KR" altLang="en-US" sz="1400" b="0" i="0" spc="-16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-370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3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홍콩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i="0" spc="-160" dirty="0">
                          <a:solidFill>
                            <a:srgbClr val="000000"/>
                          </a:solidFill>
                          <a:latin typeface="-윤고딕340"/>
                        </a:rPr>
                        <a:t>-160</a:t>
                      </a:r>
                      <a:endParaRPr lang="ko-KR" altLang="en-US" sz="1400" b="0" i="0" spc="-160" dirty="0">
                        <a:solidFill>
                          <a:srgbClr val="000000"/>
                        </a:solidFill>
                        <a:latin typeface="한컴바탕"/>
                      </a:endParaRPr>
                    </a:p>
                  </a:txBody>
                  <a:tcPr marL="16624" marR="16624" marT="14522" marB="14522" anchor="ctr">
                    <a:lnL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53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altLang="ko-KR" sz="1400" dirty="0"/>
                        <a:t>2008</a:t>
                      </a:r>
                      <a:r>
                        <a:rPr lang="ko-KR" altLang="en-US" sz="1400" dirty="0"/>
                        <a:t>년 주요국 연금자산 </a:t>
                      </a:r>
                      <a:r>
                        <a:rPr lang="ko-KR" altLang="en-US" sz="1400" dirty="0" smtClean="0"/>
                        <a:t>변</a:t>
                      </a:r>
                      <a:r>
                        <a:rPr lang="ko-KR" altLang="en-US" sz="1400" dirty="0"/>
                        <a:t> </a:t>
                      </a:r>
                      <a:r>
                        <a:rPr lang="en-US" altLang="ko-KR" sz="1400" dirty="0" smtClean="0"/>
                        <a:t>(</a:t>
                      </a:r>
                      <a:r>
                        <a:rPr lang="ko-KR" altLang="en-US" sz="1400" dirty="0"/>
                        <a:t>단위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 err="1"/>
                        <a:t>억달러</a:t>
                      </a:r>
                      <a:r>
                        <a:rPr lang="en-US" altLang="ko-KR" sz="1400" dirty="0"/>
                        <a:t>)  </a:t>
                      </a:r>
                    </a:p>
                  </a:txBody>
                  <a:tcPr marL="0" marR="0" marT="0" marB="0" anchor="ctr">
                    <a:lnT w="50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28" name="Rectangle 1"/>
          <p:cNvSpPr>
            <a:spLocks noChangeArrowheads="1"/>
          </p:cNvSpPr>
          <p:nvPr/>
        </p:nvSpPr>
        <p:spPr bwMode="auto">
          <a:xfrm>
            <a:off x="0" y="4335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8729" name="직사각형 12"/>
          <p:cNvSpPr>
            <a:spLocks noChangeArrowheads="1"/>
          </p:cNvSpPr>
          <p:nvPr/>
        </p:nvSpPr>
        <p:spPr bwMode="auto">
          <a:xfrm>
            <a:off x="286402" y="1911234"/>
            <a:ext cx="3947999" cy="181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>
                <a:latin typeface="-윤고딕340" pitchFamily="18" charset="-127"/>
                <a:ea typeface="-윤고딕340" pitchFamily="18" charset="-127"/>
              </a:rPr>
              <a:t>확정기여</a:t>
            </a:r>
            <a:r>
              <a:rPr lang="en-US" altLang="ko-KR" sz="2800">
                <a:latin typeface="-윤고딕340" pitchFamily="18" charset="-127"/>
                <a:ea typeface="-윤고딕340" pitchFamily="18" charset="-127"/>
              </a:rPr>
              <a:t>(DC)</a:t>
            </a:r>
            <a:r>
              <a:rPr lang="ko-KR" altLang="en-US" sz="2800">
                <a:latin typeface="-윤고딕340" pitchFamily="18" charset="-127"/>
                <a:ea typeface="-윤고딕340" pitchFamily="18" charset="-127"/>
              </a:rPr>
              <a:t>형은 </a:t>
            </a:r>
            <a:endParaRPr lang="en-US" altLang="ko-KR" sz="2800"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2800">
                <a:latin typeface="-윤고딕340" pitchFamily="18" charset="-127"/>
                <a:ea typeface="-윤고딕340" pitchFamily="18" charset="-127"/>
              </a:rPr>
              <a:t>노동자가 투자손실의 위험을 전적으로 부담해야 합니다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8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9704" name="직사각형 9"/>
          <p:cNvSpPr>
            <a:spLocks noChangeArrowheads="1"/>
          </p:cNvSpPr>
          <p:nvPr/>
        </p:nvSpPr>
        <p:spPr bwMode="auto">
          <a:xfrm rot="10800000" flipV="1">
            <a:off x="643498" y="105360"/>
            <a:ext cx="63051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4400" smtClean="0">
                <a:latin typeface="-불탄고딕B" pitchFamily="18" charset="-127"/>
                <a:ea typeface="-불탄고딕B" pitchFamily="18" charset="-127"/>
              </a:rPr>
              <a:t>노동조합</a:t>
            </a:r>
            <a:r>
              <a:rPr lang="en-US" altLang="ko-KR" sz="4400" dirty="0" smtClean="0">
                <a:latin typeface="-불탄고딕B" pitchFamily="18" charset="-127"/>
                <a:ea typeface="-불탄고딕B" pitchFamily="18" charset="-127"/>
              </a:rPr>
              <a:t>/</a:t>
            </a:r>
            <a:r>
              <a:rPr lang="ko-KR" altLang="en-US" sz="4400" dirty="0" smtClean="0">
                <a:latin typeface="-불탄고딕B" pitchFamily="18" charset="-127"/>
                <a:ea typeface="-불탄고딕B" pitchFamily="18" charset="-127"/>
              </a:rPr>
              <a:t>근로자의 </a:t>
            </a:r>
            <a:r>
              <a:rPr lang="ko-KR" altLang="en-US" sz="4400" dirty="0">
                <a:latin typeface="-불탄고딕B" pitchFamily="18" charset="-127"/>
                <a:ea typeface="-불탄고딕B" pitchFamily="18" charset="-127"/>
              </a:rPr>
              <a:t>대응</a:t>
            </a: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467966" y="1100049"/>
          <a:ext cx="9649072" cy="548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54369" cy="11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8" descr="C:\Slide1.6\ClipArt\화살표\CB0259_5.emf"/>
          <p:cNvPicPr>
            <a:picLocks noChangeAspect="1" noChangeArrowheads="1"/>
          </p:cNvPicPr>
          <p:nvPr/>
        </p:nvPicPr>
        <p:blipFill>
          <a:blip r:embed="rId7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7796301" y="2493947"/>
            <a:ext cx="1339564" cy="14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241681" y="2137668"/>
            <a:ext cx="7970316" cy="193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8000" b="1">
                <a:latin typeface="휴먼둥근헤드라인" pitchFamily="18" charset="-127"/>
                <a:ea typeface="휴먼둥근헤드라인" pitchFamily="18" charset="-127"/>
              </a:rPr>
              <a:t>Q &amp; A</a:t>
            </a:r>
            <a:r>
              <a:rPr lang="ko-KR" altLang="en-US" sz="8000" b="1">
                <a:latin typeface="휴먼둥근헤드라인" pitchFamily="18" charset="-127"/>
                <a:ea typeface="휴먼둥근헤드라인" pitchFamily="18" charset="-127"/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6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8" descr="C:\Slide1.6\ClipArt\화살표\CB0259_5.emf"/>
          <p:cNvPicPr>
            <a:picLocks noChangeAspect="1" noChangeArrowheads="1"/>
          </p:cNvPicPr>
          <p:nvPr/>
        </p:nvPicPr>
        <p:blipFill>
          <a:blip r:embed="rId3" cstate="print">
            <a:lum bright="18000" contrast="-24000"/>
          </a:blip>
          <a:srcRect/>
          <a:stretch>
            <a:fillRect/>
          </a:stretch>
        </p:blipFill>
        <p:spPr bwMode="auto">
          <a:xfrm>
            <a:off x="7903248" y="2598455"/>
            <a:ext cx="705130" cy="75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pic>
        <p:nvPicPr>
          <p:cNvPr id="10251" name="Picture 2" descr="C:\DOCUME~1\snuh\LOCALS~1\Temp\UNI0000092004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356" y="259687"/>
            <a:ext cx="9291754" cy="632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>
          <a:xfrm>
            <a:off x="522050" y="273939"/>
            <a:ext cx="9396889" cy="775894"/>
          </a:xfrm>
        </p:spPr>
        <p:txBody>
          <a:bodyPr/>
          <a:lstStyle/>
          <a:p>
            <a:pPr eaLnBrk="1" hangingPunct="1"/>
            <a:r>
              <a:rPr lang="ko-KR" altLang="en-US" sz="3600" b="1" dirty="0" smtClean="0">
                <a:solidFill>
                  <a:schemeClr val="accent1"/>
                </a:solidFill>
              </a:rPr>
              <a:t>연금제도에 대한 이해</a:t>
            </a:r>
          </a:p>
        </p:txBody>
      </p:sp>
      <p:sp>
        <p:nvSpPr>
          <p:cNvPr id="15362" name="내용 개체 틀 2"/>
          <p:cNvSpPr>
            <a:spLocks noGrp="1"/>
          </p:cNvSpPr>
          <p:nvPr>
            <p:ph idx="1"/>
          </p:nvPr>
        </p:nvSpPr>
        <p:spPr>
          <a:xfrm>
            <a:off x="534739" y="1409278"/>
            <a:ext cx="9396889" cy="50274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ko-KR" altLang="en-US" sz="1800" b="1" dirty="0" smtClean="0">
                <a:solidFill>
                  <a:schemeClr val="accent1"/>
                </a:solidFill>
              </a:rPr>
              <a:t>○ ‘노동자’도 늙는다</a:t>
            </a:r>
            <a:r>
              <a:rPr lang="en-US" altLang="ko-KR" sz="1800" b="1" dirty="0" smtClean="0">
                <a:solidFill>
                  <a:schemeClr val="accent1"/>
                </a:solidFill>
              </a:rPr>
              <a:t>!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1400" dirty="0" smtClean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노후준비</a:t>
            </a:r>
            <a:r>
              <a:rPr lang="en-US" altLang="ko-KR" sz="1800" dirty="0" smtClean="0"/>
              <a:t>? </a:t>
            </a:r>
            <a:r>
              <a:rPr lang="ko-KR" altLang="en-US" sz="1800" dirty="0" smtClean="0"/>
              <a:t>당장 먹기 살기 막막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그렇다고 자식들에게 기댈 수도 없는 노릇 </a:t>
            </a:r>
            <a:endParaRPr lang="en-US" altLang="ko-KR" sz="1800" dirty="0" smtClean="0"/>
          </a:p>
          <a:p>
            <a:pPr eaLnBrk="1" hangingPunct="1">
              <a:buFont typeface="Arial" charset="0"/>
              <a:buNone/>
            </a:pPr>
            <a:r>
              <a:rPr lang="en-US" altLang="ko-KR" sz="1800" dirty="0" smtClean="0"/>
              <a:t> </a:t>
            </a:r>
            <a:r>
              <a:rPr lang="ko-KR" altLang="en-US" sz="1800" dirty="0" smtClean="0"/>
              <a:t>→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누구나 겪는 노후문제를 개인이 아닌 사회적으로 해결하자는 것이 연금제도</a:t>
            </a:r>
            <a:r>
              <a:rPr lang="en-US" altLang="ko-KR" sz="1800" dirty="0" smtClean="0"/>
              <a:t>.  </a:t>
            </a:r>
          </a:p>
          <a:p>
            <a:pPr eaLnBrk="1" hangingPunct="1">
              <a:buFont typeface="Arial" charset="0"/>
              <a:buNone/>
            </a:pPr>
            <a:endParaRPr lang="en-US" altLang="ko-KR" sz="1200" dirty="0" smtClean="0"/>
          </a:p>
          <a:p>
            <a:pPr eaLnBrk="1" hangingPunct="1">
              <a:buFont typeface="Arial" charset="0"/>
              <a:buNone/>
            </a:pPr>
            <a:r>
              <a:rPr lang="ko-KR" altLang="en-US" sz="1800" b="1" dirty="0" smtClean="0">
                <a:solidFill>
                  <a:schemeClr val="accent1"/>
                </a:solidFill>
              </a:rPr>
              <a:t>○ 노후소득을 보장해주는 다양한 제도</a:t>
            </a:r>
            <a:endParaRPr lang="en-US" altLang="ko-KR" sz="18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smtClean="0"/>
              <a:t>그러나 급여와 대상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작동방식은 천차만별</a:t>
            </a:r>
            <a:r>
              <a:rPr lang="en-US" altLang="ko-KR" sz="1800" dirty="0" smtClean="0"/>
              <a:t>.</a:t>
            </a:r>
            <a:endParaRPr lang="ko-KR" altLang="en-US" sz="1800" dirty="0" smtClean="0"/>
          </a:p>
        </p:txBody>
      </p:sp>
      <p:pic>
        <p:nvPicPr>
          <p:cNvPr id="15363" name="그림 3" descr="1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7449" y="3491525"/>
            <a:ext cx="7154614" cy="251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6308" y="1338023"/>
            <a:ext cx="9396889" cy="5027478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300" b="1" dirty="0" smtClean="0">
                <a:solidFill>
                  <a:schemeClr val="accent1"/>
                </a:solidFill>
                <a:cs typeface="+mn-cs"/>
              </a:rPr>
              <a:t>○ 국민연금개악 → 퇴직연금과 개인연금 활성화</a:t>
            </a:r>
            <a:endParaRPr lang="en-US" altLang="ko-KR" sz="33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300" dirty="0" smtClean="0">
                <a:cs typeface="+mn-cs"/>
              </a:rPr>
              <a:t>: 90</a:t>
            </a:r>
            <a:r>
              <a:rPr lang="ko-KR" altLang="en-US" sz="3300" dirty="0">
                <a:cs typeface="+mn-cs"/>
              </a:rPr>
              <a:t>년대부터 </a:t>
            </a:r>
            <a:r>
              <a:rPr lang="ko-KR" altLang="en-US" sz="3300" dirty="0" smtClean="0">
                <a:cs typeface="+mn-cs"/>
              </a:rPr>
              <a:t>세계적 연금개악 시도 </a:t>
            </a:r>
            <a:r>
              <a:rPr lang="en-US" altLang="ko-KR" sz="3300" dirty="0" smtClean="0">
                <a:cs typeface="+mn-cs"/>
              </a:rPr>
              <a:t>: </a:t>
            </a:r>
            <a:r>
              <a:rPr lang="ko-KR" altLang="en-US" sz="3300" dirty="0" smtClean="0">
                <a:cs typeface="+mn-cs"/>
              </a:rPr>
              <a:t>국민연금 축소 </a:t>
            </a:r>
            <a:r>
              <a:rPr lang="en-US" altLang="ko-KR" sz="3300" dirty="0" smtClean="0">
                <a:cs typeface="+mn-cs"/>
              </a:rPr>
              <a:t>+ </a:t>
            </a:r>
            <a:r>
              <a:rPr lang="ko-KR" altLang="en-US" sz="3300" dirty="0" smtClean="0">
                <a:cs typeface="+mn-cs"/>
              </a:rPr>
              <a:t>기업연금</a:t>
            </a:r>
            <a:r>
              <a:rPr lang="en-US" altLang="ko-KR" sz="3300" dirty="0">
                <a:cs typeface="+mn-cs"/>
              </a:rPr>
              <a:t>(</a:t>
            </a:r>
            <a:r>
              <a:rPr lang="ko-KR" altLang="en-US" sz="3300" dirty="0">
                <a:cs typeface="+mn-cs"/>
              </a:rPr>
              <a:t>퇴직연금</a:t>
            </a:r>
            <a:r>
              <a:rPr lang="en-US" altLang="ko-KR" sz="3300" dirty="0">
                <a:cs typeface="+mn-cs"/>
              </a:rPr>
              <a:t>)</a:t>
            </a:r>
            <a:r>
              <a:rPr lang="ko-KR" altLang="en-US" sz="3300" dirty="0">
                <a:cs typeface="+mn-cs"/>
              </a:rPr>
              <a:t>과 </a:t>
            </a:r>
            <a:r>
              <a:rPr lang="ko-KR" altLang="en-US" sz="3300" dirty="0" smtClean="0">
                <a:cs typeface="+mn-cs"/>
              </a:rPr>
              <a:t>사적연금 활성화</a:t>
            </a:r>
            <a:endParaRPr lang="en-US" altLang="ko-KR" sz="33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300" dirty="0" smtClean="0">
                <a:cs typeface="+mn-cs"/>
              </a:rPr>
              <a:t>: </a:t>
            </a:r>
            <a:r>
              <a:rPr lang="ko-KR" altLang="en-US" sz="3300" dirty="0" smtClean="0">
                <a:cs typeface="+mn-cs"/>
              </a:rPr>
              <a:t>전략적 방향에서 패키지 형태로 추진</a:t>
            </a:r>
            <a:r>
              <a:rPr lang="en-US" altLang="ko-KR" sz="3300" dirty="0" smtClean="0"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3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300" dirty="0" smtClean="0">
                <a:cs typeface="+mn-cs"/>
              </a:rPr>
              <a:t>- 2003</a:t>
            </a:r>
            <a:r>
              <a:rPr lang="ko-KR" altLang="en-US" sz="3300" dirty="0">
                <a:cs typeface="+mn-cs"/>
              </a:rPr>
              <a:t>년 </a:t>
            </a:r>
            <a:r>
              <a:rPr lang="ko-KR" altLang="en-US" sz="3300" dirty="0" smtClean="0">
                <a:cs typeface="+mn-cs"/>
              </a:rPr>
              <a:t>국민연금 개악</a:t>
            </a:r>
            <a:r>
              <a:rPr lang="en-US" altLang="ko-KR" sz="3300" dirty="0" smtClean="0">
                <a:cs typeface="+mn-cs"/>
              </a:rPr>
              <a:t>(</a:t>
            </a:r>
            <a:r>
              <a:rPr lang="ko-KR" altLang="en-US" sz="3300" dirty="0" smtClean="0">
                <a:cs typeface="+mn-cs"/>
              </a:rPr>
              <a:t>급여인하</a:t>
            </a:r>
            <a:r>
              <a:rPr lang="en-US" altLang="ko-KR" sz="3300" dirty="0" smtClean="0">
                <a:cs typeface="+mn-cs"/>
              </a:rPr>
              <a:t>) </a:t>
            </a:r>
            <a:r>
              <a:rPr lang="ko-KR" altLang="en-US" sz="3300" dirty="0" smtClean="0">
                <a:cs typeface="+mn-cs"/>
              </a:rPr>
              <a:t>시</a:t>
            </a:r>
            <a:r>
              <a:rPr lang="ko-KR" altLang="en-US" sz="3300" dirty="0">
                <a:cs typeface="+mn-cs"/>
              </a:rPr>
              <a:t>도</a:t>
            </a:r>
            <a:r>
              <a:rPr lang="ko-KR" altLang="en-US" sz="3300" dirty="0" smtClean="0">
                <a:cs typeface="+mn-cs"/>
              </a:rPr>
              <a:t> </a:t>
            </a:r>
            <a:r>
              <a:rPr lang="ko-KR" altLang="en-US" sz="3300" dirty="0">
                <a:cs typeface="+mn-cs"/>
              </a:rPr>
              <a:t>→ </a:t>
            </a:r>
            <a:r>
              <a:rPr lang="en-US" altLang="ko-KR" sz="3300" dirty="0">
                <a:cs typeface="+mn-cs"/>
              </a:rPr>
              <a:t>2007</a:t>
            </a:r>
            <a:r>
              <a:rPr lang="ko-KR" altLang="en-US" sz="3300" dirty="0">
                <a:cs typeface="+mn-cs"/>
              </a:rPr>
              <a:t>년 개정</a:t>
            </a:r>
            <a:r>
              <a:rPr lang="en-US" altLang="ko-KR" sz="3300" dirty="0" smtClean="0"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300" dirty="0" smtClean="0">
                <a:cs typeface="+mn-cs"/>
              </a:rPr>
              <a:t>- 2002</a:t>
            </a:r>
            <a:r>
              <a:rPr lang="ko-KR" altLang="en-US" sz="3300" dirty="0">
                <a:cs typeface="+mn-cs"/>
              </a:rPr>
              <a:t>년 퇴직연금 </a:t>
            </a:r>
            <a:r>
              <a:rPr lang="ko-KR" altLang="en-US" sz="3300" dirty="0" smtClean="0">
                <a:cs typeface="+mn-cs"/>
              </a:rPr>
              <a:t>도입 시도 </a:t>
            </a:r>
            <a:r>
              <a:rPr lang="ko-KR" altLang="en-US" sz="3300" dirty="0">
                <a:cs typeface="+mn-cs"/>
              </a:rPr>
              <a:t>→ </a:t>
            </a:r>
            <a:r>
              <a:rPr lang="en-US" altLang="ko-KR" sz="3300" dirty="0">
                <a:cs typeface="+mn-cs"/>
              </a:rPr>
              <a:t>2005</a:t>
            </a:r>
            <a:r>
              <a:rPr lang="ko-KR" altLang="en-US" sz="3300" dirty="0">
                <a:cs typeface="+mn-cs"/>
              </a:rPr>
              <a:t>년 제정</a:t>
            </a:r>
            <a:r>
              <a:rPr lang="en-US" altLang="ko-KR" sz="3300" dirty="0" smtClean="0"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14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0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26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ko-KR" sz="3300" b="1" dirty="0" smtClean="0">
              <a:solidFill>
                <a:schemeClr val="accent1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ko-KR" altLang="en-US" sz="3300" b="1" dirty="0" smtClean="0">
                <a:solidFill>
                  <a:schemeClr val="accent1"/>
                </a:solidFill>
                <a:cs typeface="+mn-cs"/>
              </a:rPr>
              <a:t>○ 더욱 불안해지고 있는 노동자의 노후소득</a:t>
            </a:r>
            <a:endParaRPr lang="ko-KR" altLang="en-US" sz="3300" b="1" dirty="0">
              <a:cs typeface="+mn-cs"/>
            </a:endParaRPr>
          </a:p>
        </p:txBody>
      </p:sp>
      <p:pic>
        <p:nvPicPr>
          <p:cNvPr id="16387" name="그림 5" descr="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786" y="2856882"/>
            <a:ext cx="7317754" cy="286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22050" y="273939"/>
            <a:ext cx="9396889" cy="775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연금제도에 대한 이해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내용 개체 틀 2"/>
          <p:cNvSpPr>
            <a:spLocks noGrp="1"/>
          </p:cNvSpPr>
          <p:nvPr>
            <p:ph idx="1"/>
          </p:nvPr>
        </p:nvSpPr>
        <p:spPr>
          <a:xfrm>
            <a:off x="616308" y="1338023"/>
            <a:ext cx="9396889" cy="502747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altLang="ko-KR" sz="14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000" b="1" smtClean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altLang="ko-KR" sz="2600" b="1" smtClean="0">
              <a:solidFill>
                <a:schemeClr val="accent1"/>
              </a:solidFill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22050" y="273939"/>
            <a:ext cx="9396889" cy="34519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accent1"/>
                </a:solidFill>
                <a:cs typeface="+mj-cs"/>
              </a:rPr>
              <a:t>참고 </a:t>
            </a:r>
            <a:r>
              <a:rPr lang="en-US" altLang="ko-KR" sz="3000" b="1" dirty="0" smtClean="0">
                <a:solidFill>
                  <a:schemeClr val="accent1"/>
                </a:solidFill>
                <a:cs typeface="+mj-cs"/>
              </a:rPr>
              <a:t>: </a:t>
            </a:r>
            <a:r>
              <a:rPr lang="ko-KR" altLang="en-US" sz="3000" b="1" dirty="0" smtClean="0">
                <a:solidFill>
                  <a:schemeClr val="accent1"/>
                </a:solidFill>
                <a:cs typeface="+mj-cs"/>
              </a:rPr>
              <a:t>국민연금 개악이 미치는 영향</a:t>
            </a:r>
            <a:endParaRPr lang="ko-KR" altLang="en-US" sz="3000" b="1" dirty="0">
              <a:solidFill>
                <a:schemeClr val="accent1"/>
              </a:solidFill>
              <a:cs typeface="+mj-cs"/>
            </a:endParaRPr>
          </a:p>
        </p:txBody>
      </p:sp>
      <p:pic>
        <p:nvPicPr>
          <p:cNvPr id="18435" name="그림 4" descr="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80" y="1409278"/>
            <a:ext cx="6331661" cy="229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그림 6" descr="4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80" y="4139159"/>
            <a:ext cx="6578184" cy="248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69786" y="1049834"/>
            <a:ext cx="9373325" cy="3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chemeClr val="accent1"/>
                </a:solidFill>
                <a:latin typeface="맑은 고딕" pitchFamily="50" charset="-127"/>
              </a:rPr>
              <a:t>○ 국민연금 개악 이전 급여 비교</a:t>
            </a:r>
            <a:r>
              <a:rPr kumimoji="0" lang="en-US" altLang="ko-KR" b="1">
                <a:solidFill>
                  <a:schemeClr val="accent1"/>
                </a:solidFill>
                <a:latin typeface="맑은 고딕" pitchFamily="50" charset="-127"/>
              </a:rPr>
              <a:t>(30</a:t>
            </a:r>
            <a:r>
              <a:rPr kumimoji="0" lang="ko-KR" altLang="en-US" b="1">
                <a:solidFill>
                  <a:schemeClr val="accent1"/>
                </a:solidFill>
                <a:latin typeface="맑은 고딕" pitchFamily="50" charset="-127"/>
              </a:rPr>
              <a:t>년 가입 기준</a:t>
            </a:r>
            <a:r>
              <a:rPr kumimoji="0" lang="en-US" altLang="ko-KR" b="1">
                <a:solidFill>
                  <a:schemeClr val="accent1"/>
                </a:solidFill>
                <a:latin typeface="맑은 고딕" pitchFamily="50" charset="-127"/>
              </a:rPr>
              <a:t>)</a:t>
            </a:r>
            <a:endParaRPr kumimoji="0" lang="ko-KR" altLang="en-US">
              <a:latin typeface="맑은 고딕" pitchFamily="50" charset="-127"/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86403" y="3779715"/>
            <a:ext cx="9373325" cy="3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b="1">
                <a:solidFill>
                  <a:schemeClr val="accent1"/>
                </a:solidFill>
                <a:latin typeface="맑은 고딕" pitchFamily="50" charset="-127"/>
              </a:rPr>
              <a:t>○ 그럼에도 사적 연금에 비해 여전히 높은 국민연금 수익비</a:t>
            </a:r>
            <a:endParaRPr kumimoji="0" lang="ko-KR" altLang="en-US">
              <a:latin typeface="맑은 고딕" pitchFamily="50" charset="-127"/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7111111" y="5071817"/>
            <a:ext cx="30434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latin typeface="맑은 고딕" pitchFamily="50" charset="-127"/>
              </a:rPr>
              <a:t>※ 30년 가입 기준으로 납부 보험료를 산출하고, 예상연금 총액은 60세부터 평균수명인 78세까지 18년동안 받게 되는 연금액 합산(현재 가치)하여 수익비 산출.</a:t>
            </a:r>
            <a:endParaRPr kumimoji="0" lang="ko-KR" altLang="en-US">
              <a:latin typeface="맑은 고딕" pitchFamily="50" charset="-127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2435" cy="40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65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071"/>
            <a:ext cx="1292435" cy="271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1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430112" cy="50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95623"/>
            <a:ext cx="10430112" cy="5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3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992829"/>
            <a:ext cx="10430112" cy="1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86"/>
          <p:cNvSpPr>
            <a:spLocks noChangeArrowheads="1"/>
          </p:cNvSpPr>
          <p:nvPr/>
        </p:nvSpPr>
        <p:spPr bwMode="auto">
          <a:xfrm>
            <a:off x="1" y="1"/>
            <a:ext cx="1281559" cy="1189177"/>
          </a:xfrm>
          <a:prstGeom prst="rect">
            <a:avLst/>
          </a:prstGeom>
          <a:solidFill>
            <a:srgbClr val="BB97C8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560" name="Rectangle 162"/>
          <p:cNvSpPr>
            <a:spLocks noChangeArrowheads="1"/>
          </p:cNvSpPr>
          <p:nvPr/>
        </p:nvSpPr>
        <p:spPr bwMode="auto">
          <a:xfrm>
            <a:off x="0" y="5016394"/>
            <a:ext cx="10440988" cy="144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>
              <a:lnSpc>
                <a:spcPct val="125000"/>
              </a:lnSpc>
            </a:pPr>
            <a:endParaRPr lang="en-US" altLang="ko-KR" sz="4000">
              <a:latin typeface="-윤체B"/>
              <a:ea typeface="-윤체B"/>
              <a:cs typeface="-윤체B"/>
            </a:endParaRPr>
          </a:p>
          <a:p>
            <a:pPr algn="ctr"/>
            <a:endParaRPr lang="en-US" altLang="ko-KR" sz="1000">
              <a:latin typeface="-윤체B"/>
              <a:ea typeface="-윤체B"/>
              <a:cs typeface="-윤체B"/>
            </a:endParaRPr>
          </a:p>
        </p:txBody>
      </p:sp>
      <p:sp>
        <p:nvSpPr>
          <p:cNvPr id="23561" name="직사각형 11"/>
          <p:cNvSpPr>
            <a:spLocks noChangeArrowheads="1"/>
          </p:cNvSpPr>
          <p:nvPr/>
        </p:nvSpPr>
        <p:spPr bwMode="auto">
          <a:xfrm>
            <a:off x="534739" y="259688"/>
            <a:ext cx="9701418" cy="13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000">
                <a:latin typeface="-윤고딕350" pitchFamily="18" charset="-127"/>
                <a:ea typeface="-윤고딕350" pitchFamily="18" charset="-127"/>
              </a:rPr>
              <a:t>왜 최근 퇴직연금제에 관한 관심이 </a:t>
            </a:r>
            <a:endParaRPr lang="en-US" altLang="ko-KR" sz="4000">
              <a:latin typeface="-윤고딕350" pitchFamily="18" charset="-127"/>
              <a:ea typeface="-윤고딕350" pitchFamily="18" charset="-127"/>
            </a:endParaRPr>
          </a:p>
          <a:p>
            <a:r>
              <a:rPr lang="ko-KR" altLang="en-US" sz="4000">
                <a:latin typeface="-윤고딕350" pitchFamily="18" charset="-127"/>
                <a:ea typeface="-윤고딕350" pitchFamily="18" charset="-127"/>
              </a:rPr>
              <a:t>높아지고 있나요</a:t>
            </a:r>
            <a:r>
              <a:rPr lang="en-US" altLang="ko-KR" sz="4000">
                <a:latin typeface="-윤고딕350" pitchFamily="18" charset="-127"/>
                <a:ea typeface="-윤고딕350" pitchFamily="18" charset="-127"/>
              </a:rPr>
              <a:t>? </a:t>
            </a:r>
            <a:endParaRPr lang="ko-KR" altLang="en-US" sz="4000"/>
          </a:p>
        </p:txBody>
      </p:sp>
      <p:sp>
        <p:nvSpPr>
          <p:cNvPr id="23562" name="직사각형 12"/>
          <p:cNvSpPr>
            <a:spLocks noChangeArrowheads="1"/>
          </p:cNvSpPr>
          <p:nvPr/>
        </p:nvSpPr>
        <p:spPr bwMode="auto">
          <a:xfrm>
            <a:off x="534739" y="1839978"/>
            <a:ext cx="9536464" cy="396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dirty="0"/>
              <a:t> </a:t>
            </a:r>
            <a:r>
              <a:rPr lang="en-US" altLang="ko-KR" sz="3600" dirty="0">
                <a:latin typeface="-윤고딕340" pitchFamily="18" charset="-127"/>
                <a:ea typeface="-윤고딕340" pitchFamily="18" charset="-127"/>
              </a:rPr>
              <a:t>- </a:t>
            </a:r>
            <a:r>
              <a:rPr lang="ko-KR" altLang="en-US" sz="3600" dirty="0">
                <a:latin typeface="-윤고딕340" pitchFamily="18" charset="-127"/>
                <a:ea typeface="-윤고딕340" pitchFamily="18" charset="-127"/>
              </a:rPr>
              <a:t>고령사회에 대한 복지부담을 </a:t>
            </a:r>
            <a:r>
              <a:rPr lang="ko-KR" altLang="en-US" sz="3600" dirty="0" smtClean="0">
                <a:latin typeface="-윤고딕340" pitchFamily="18" charset="-127"/>
                <a:ea typeface="-윤고딕340" pitchFamily="18" charset="-127"/>
              </a:rPr>
              <a:t>근</a:t>
            </a:r>
            <a:r>
              <a:rPr lang="ko-KR" altLang="en-US" sz="3600" dirty="0" smtClean="0">
                <a:latin typeface="-윤고딕340" pitchFamily="18" charset="-127"/>
                <a:ea typeface="-윤고딕340" pitchFamily="18" charset="-127"/>
              </a:rPr>
              <a:t>로</a:t>
            </a:r>
            <a:r>
              <a:rPr lang="ko-KR" altLang="en-US" sz="3600" dirty="0" smtClean="0">
                <a:latin typeface="-윤고딕340" pitchFamily="18" charset="-127"/>
                <a:ea typeface="-윤고딕340" pitchFamily="18" charset="-127"/>
              </a:rPr>
              <a:t>자의 </a:t>
            </a:r>
            <a:endParaRPr lang="en-US" altLang="ko-KR" sz="3600" dirty="0"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3600" dirty="0">
                <a:latin typeface="-윤고딕340" pitchFamily="18" charset="-127"/>
                <a:ea typeface="-윤고딕340" pitchFamily="18" charset="-127"/>
              </a:rPr>
              <a:t>퇴직금으로 전가</a:t>
            </a:r>
          </a:p>
          <a:p>
            <a:r>
              <a:rPr lang="ko-KR" altLang="en-US" sz="3600" dirty="0">
                <a:latin typeface="-윤고딕340" pitchFamily="18" charset="-127"/>
                <a:ea typeface="-윤고딕340" pitchFamily="18" charset="-127"/>
              </a:rPr>
              <a:t> </a:t>
            </a:r>
          </a:p>
          <a:p>
            <a:r>
              <a:rPr lang="en-US" altLang="ko-KR" sz="3600" dirty="0">
                <a:latin typeface="-윤고딕340" pitchFamily="18" charset="-127"/>
                <a:ea typeface="-윤고딕340" pitchFamily="18" charset="-127"/>
              </a:rPr>
              <a:t>- </a:t>
            </a:r>
            <a:r>
              <a:rPr lang="ko-KR" altLang="en-US" sz="3600" dirty="0" smtClean="0">
                <a:latin typeface="-윤고딕340" pitchFamily="18" charset="-127"/>
                <a:ea typeface="-윤고딕340" pitchFamily="18" charset="-127"/>
              </a:rPr>
              <a:t>금융시장의 불안정성과 기</a:t>
            </a:r>
            <a:r>
              <a:rPr lang="ko-KR" altLang="en-US" sz="3600" dirty="0" smtClean="0">
                <a:latin typeface="-윤고딕340" pitchFamily="18" charset="-127"/>
                <a:ea typeface="-윤고딕340" pitchFamily="18" charset="-127"/>
              </a:rPr>
              <a:t>금 부족</a:t>
            </a:r>
            <a:r>
              <a:rPr lang="en-US" altLang="ko-KR" sz="3600" dirty="0" smtClean="0">
                <a:latin typeface="-윤고딕340" pitchFamily="18" charset="-127"/>
                <a:ea typeface="-윤고딕340" pitchFamily="18" charset="-127"/>
              </a:rPr>
              <a:t>, </a:t>
            </a:r>
            <a:endParaRPr lang="en-US" altLang="ko-KR" sz="3600" dirty="0">
              <a:latin typeface="-윤고딕340" pitchFamily="18" charset="-127"/>
              <a:ea typeface="-윤고딕340" pitchFamily="18" charset="-127"/>
            </a:endParaRPr>
          </a:p>
          <a:p>
            <a:r>
              <a:rPr lang="ko-KR" altLang="en-US" sz="3600" dirty="0">
                <a:latin typeface="-윤고딕340" pitchFamily="18" charset="-127"/>
                <a:ea typeface="-윤고딕340" pitchFamily="18" charset="-127"/>
              </a:rPr>
              <a:t>퇴직연금기금</a:t>
            </a:r>
          </a:p>
          <a:p>
            <a:r>
              <a:rPr lang="ko-KR" altLang="en-US" sz="3600" dirty="0">
                <a:latin typeface="-윤고딕340" pitchFamily="18" charset="-127"/>
                <a:ea typeface="-윤고딕340" pitchFamily="18" charset="-127"/>
              </a:rPr>
              <a:t/>
            </a:r>
            <a:br>
              <a:rPr lang="ko-KR" altLang="en-US" sz="3600" dirty="0">
                <a:latin typeface="-윤고딕340" pitchFamily="18" charset="-127"/>
                <a:ea typeface="-윤고딕340" pitchFamily="18" charset="-127"/>
              </a:rPr>
            </a:br>
            <a:endParaRPr lang="ko-KR" altLang="en-US" sz="3600" dirty="0">
              <a:latin typeface="-윤고딕340" pitchFamily="18" charset="-127"/>
              <a:ea typeface="-윤고딕340" pitchFamily="18" charset="-127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_x77303616" descr="EMB00000cb034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74" y="1260029"/>
            <a:ext cx="9223429" cy="4176464"/>
          </a:xfrm>
          <a:prstGeom prst="rect">
            <a:avLst/>
          </a:prstGeom>
          <a:noFill/>
        </p:spPr>
      </p:pic>
      <p:pic>
        <p:nvPicPr>
          <p:cNvPr id="1025" name="_x77303024" descr="EMB00000cb034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974" y="5580509"/>
            <a:ext cx="7416824" cy="79208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891301" y="323925"/>
            <a:ext cx="2664296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/>
              <a:t>퇴직금제도</a:t>
            </a:r>
            <a:endParaRPr lang="ko-KR" altLang="en-US" sz="3200" dirty="0"/>
          </a:p>
        </p:txBody>
      </p:sp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20094" y="323925"/>
            <a:ext cx="7272808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err="1" smtClean="0"/>
              <a:t>확정급여형</a:t>
            </a:r>
            <a:r>
              <a:rPr lang="en-US" altLang="ko-KR" sz="3200" dirty="0" smtClean="0"/>
              <a:t>(Definite Benefit : DB</a:t>
            </a:r>
            <a:r>
              <a:rPr lang="ko-KR" altLang="en-US" sz="3200" dirty="0" smtClean="0"/>
              <a:t>형</a:t>
            </a:r>
            <a:r>
              <a:rPr lang="en-US" altLang="ko-KR" sz="3200" dirty="0" smtClean="0"/>
              <a:t>)</a:t>
            </a:r>
            <a:r>
              <a:rPr lang="ko-KR" altLang="en-US" sz="3200" dirty="0" smtClean="0"/>
              <a:t>은</a:t>
            </a:r>
            <a:r>
              <a:rPr lang="en-US" altLang="ko-KR" sz="3200" dirty="0" smtClean="0"/>
              <a:t>?</a:t>
            </a:r>
            <a:endParaRPr lang="ko-KR" altLang="en-US" sz="3200" dirty="0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1044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8849" name="_x77623080" descr="EMB00000cb034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05" y="1548061"/>
            <a:ext cx="9206307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사용자 지정 1">
      <a:majorFont>
        <a:latin typeface="굴림"/>
        <a:ea typeface="-윤고딕340"/>
        <a:cs typeface="Times New Roman"/>
      </a:majorFont>
      <a:minorFont>
        <a:latin typeface="굴림"/>
        <a:ea typeface="산돌신문제비 M"/>
        <a:cs typeface="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pyright (c) Sanghoon Lee. All Rights Reserved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kern="1200" spc="-15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0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1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4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사용자 지정 1">
      <a:majorFont>
        <a:latin typeface="굴림"/>
        <a:ea typeface="-윤고딕340"/>
        <a:cs typeface="Times New Roman"/>
      </a:majorFont>
      <a:minorFont>
        <a:latin typeface="굴림"/>
        <a:ea typeface="산돌신문제비 M"/>
        <a:cs typeface="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사용자 지정 1">
      <a:majorFont>
        <a:latin typeface="굴림"/>
        <a:ea typeface="-윤고딕340"/>
        <a:cs typeface="Times New Roman"/>
      </a:majorFont>
      <a:minorFont>
        <a:latin typeface="굴림"/>
        <a:ea typeface="산돌신문제비 M"/>
        <a:cs typeface="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3.xml><?xml version="1.0" encoding="utf-8"?>
<a:theme xmlns:a="http://schemas.openxmlformats.org/drawingml/2006/main" name="16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7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8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9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ppt/theme/theme28.xml><?xml version="1.0" encoding="utf-8"?>
<a:theme xmlns:a="http://schemas.openxmlformats.org/drawingml/2006/main" name="20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1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2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3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_녹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녹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6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빨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견고딕, Segoe">
      <a:majorFont>
        <a:latin typeface="Segoe"/>
        <a:ea typeface="HY견고딕"/>
        <a:cs typeface=""/>
      </a:majorFont>
      <a:minorFont>
        <a:latin typeface="Segoe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7013</TotalTime>
  <Words>1052</Words>
  <Application>Microsoft Office PowerPoint</Application>
  <PresentationFormat>사용자 지정</PresentationFormat>
  <Paragraphs>320</Paragraphs>
  <Slides>28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33</vt:i4>
      </vt:variant>
      <vt:variant>
        <vt:lpstr>슬라이드 제목</vt:lpstr>
      </vt:variant>
      <vt:variant>
        <vt:i4>28</vt:i4>
      </vt:variant>
    </vt:vector>
  </HeadingPairs>
  <TitlesOfParts>
    <vt:vector size="61" baseType="lpstr">
      <vt:lpstr>빨강</vt:lpstr>
      <vt:lpstr>1_빨강</vt:lpstr>
      <vt:lpstr>2_빨강</vt:lpstr>
      <vt:lpstr>3_빨강</vt:lpstr>
      <vt:lpstr>녹색</vt:lpstr>
      <vt:lpstr>4_빨강</vt:lpstr>
      <vt:lpstr>5_빨강</vt:lpstr>
      <vt:lpstr>6_빨강</vt:lpstr>
      <vt:lpstr>7_빨강</vt:lpstr>
      <vt:lpstr>Default Design</vt:lpstr>
      <vt:lpstr>8_빨강</vt:lpstr>
      <vt:lpstr>9_빨강</vt:lpstr>
      <vt:lpstr>Copyright (c) Sanghoon Lee. All Rights Reserved.</vt:lpstr>
      <vt:lpstr>10_빨강</vt:lpstr>
      <vt:lpstr>11_빨강</vt:lpstr>
      <vt:lpstr>12_빨강</vt:lpstr>
      <vt:lpstr>13_빨강</vt:lpstr>
      <vt:lpstr>14_빨강</vt:lpstr>
      <vt:lpstr>1_Default Design</vt:lpstr>
      <vt:lpstr>2_Default Design</vt:lpstr>
      <vt:lpstr>15_빨강</vt:lpstr>
      <vt:lpstr>8_Office 테마</vt:lpstr>
      <vt:lpstr>16_빨강</vt:lpstr>
      <vt:lpstr>17_빨강</vt:lpstr>
      <vt:lpstr>18_빨강</vt:lpstr>
      <vt:lpstr>19_빨강</vt:lpstr>
      <vt:lpstr>2_Office 테마</vt:lpstr>
      <vt:lpstr>20_빨강</vt:lpstr>
      <vt:lpstr>21_빨강</vt:lpstr>
      <vt:lpstr>22_빨강</vt:lpstr>
      <vt:lpstr>23_빨강</vt:lpstr>
      <vt:lpstr>24_빨강</vt:lpstr>
      <vt:lpstr>1_녹색</vt:lpstr>
      <vt:lpstr>슬라이드 1</vt:lpstr>
      <vt:lpstr>슬라이드 2</vt:lpstr>
      <vt:lpstr>슬라이드 3</vt:lpstr>
      <vt:lpstr>연금제도에 대한 이해</vt:lpstr>
      <vt:lpstr>슬라이드 5</vt:lpstr>
      <vt:lpstr>참고 : 국민연금 개악이 미치는 영향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Company>spri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2010년 정세전망과 사업계획</dc:title>
  <dc:creator>syn</dc:creator>
  <cp:lastModifiedBy>Windows XP</cp:lastModifiedBy>
  <cp:revision>459</cp:revision>
  <dcterms:created xsi:type="dcterms:W3CDTF">2010-01-14T06:28:02Z</dcterms:created>
  <dcterms:modified xsi:type="dcterms:W3CDTF">2012-05-29T04:49:32Z</dcterms:modified>
</cp:coreProperties>
</file>