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488" r:id="rId2"/>
    <p:sldId id="2057" r:id="rId3"/>
    <p:sldId id="2059" r:id="rId4"/>
    <p:sldId id="2060" r:id="rId5"/>
    <p:sldId id="2085" r:id="rId6"/>
    <p:sldId id="2101" r:id="rId7"/>
    <p:sldId id="2102" r:id="rId8"/>
    <p:sldId id="2090" r:id="rId9"/>
    <p:sldId id="2099" r:id="rId10"/>
    <p:sldId id="2073" r:id="rId11"/>
    <p:sldId id="2079" r:id="rId12"/>
    <p:sldId id="2093" r:id="rId13"/>
    <p:sldId id="2104" r:id="rId14"/>
    <p:sldId id="2105" r:id="rId15"/>
    <p:sldId id="2107" r:id="rId16"/>
    <p:sldId id="2117" r:id="rId17"/>
    <p:sldId id="2103" r:id="rId18"/>
    <p:sldId id="2120" r:id="rId19"/>
    <p:sldId id="2121" r:id="rId20"/>
    <p:sldId id="2122" r:id="rId21"/>
    <p:sldId id="2138" r:id="rId22"/>
    <p:sldId id="2140" r:id="rId23"/>
    <p:sldId id="2061" r:id="rId24"/>
    <p:sldId id="961" r:id="rId25"/>
    <p:sldId id="962" r:id="rId26"/>
    <p:sldId id="963" r:id="rId27"/>
    <p:sldId id="964" r:id="rId28"/>
    <p:sldId id="965" r:id="rId29"/>
    <p:sldId id="966" r:id="rId30"/>
    <p:sldId id="967" r:id="rId31"/>
    <p:sldId id="968" r:id="rId32"/>
    <p:sldId id="969" r:id="rId33"/>
    <p:sldId id="970" r:id="rId34"/>
    <p:sldId id="972" r:id="rId35"/>
    <p:sldId id="973" r:id="rId36"/>
    <p:sldId id="974" r:id="rId37"/>
    <p:sldId id="975" r:id="rId38"/>
    <p:sldId id="976" r:id="rId39"/>
    <p:sldId id="977" r:id="rId40"/>
    <p:sldId id="2224" r:id="rId41"/>
    <p:sldId id="2226" r:id="rId42"/>
    <p:sldId id="2227" r:id="rId43"/>
    <p:sldId id="2225" r:id="rId44"/>
    <p:sldId id="980" r:id="rId45"/>
    <p:sldId id="981" r:id="rId46"/>
    <p:sldId id="982" r:id="rId47"/>
    <p:sldId id="988" r:id="rId48"/>
    <p:sldId id="2206" r:id="rId49"/>
    <p:sldId id="989" r:id="rId50"/>
    <p:sldId id="990" r:id="rId51"/>
    <p:sldId id="991" r:id="rId52"/>
    <p:sldId id="992" r:id="rId53"/>
    <p:sldId id="993" r:id="rId54"/>
    <p:sldId id="994" r:id="rId55"/>
    <p:sldId id="2214" r:id="rId56"/>
    <p:sldId id="2215" r:id="rId57"/>
    <p:sldId id="2216" r:id="rId58"/>
    <p:sldId id="1000" r:id="rId59"/>
    <p:sldId id="1001" r:id="rId60"/>
    <p:sldId id="1002" r:id="rId61"/>
    <p:sldId id="1003" r:id="rId62"/>
    <p:sldId id="2217" r:id="rId63"/>
    <p:sldId id="2218" r:id="rId64"/>
    <p:sldId id="1005" r:id="rId65"/>
    <p:sldId id="1006" r:id="rId66"/>
    <p:sldId id="1007" r:id="rId67"/>
    <p:sldId id="1008" r:id="rId68"/>
    <p:sldId id="1009" r:id="rId69"/>
    <p:sldId id="1010" r:id="rId70"/>
    <p:sldId id="1031" r:id="rId71"/>
    <p:sldId id="1032" r:id="rId72"/>
    <p:sldId id="1034" r:id="rId73"/>
    <p:sldId id="1035" r:id="rId74"/>
    <p:sldId id="1036" r:id="rId75"/>
    <p:sldId id="1037" r:id="rId76"/>
    <p:sldId id="1039" r:id="rId77"/>
    <p:sldId id="1040" r:id="rId78"/>
    <p:sldId id="1041" r:id="rId79"/>
    <p:sldId id="1044" r:id="rId80"/>
    <p:sldId id="1046" r:id="rId81"/>
    <p:sldId id="1047" r:id="rId82"/>
    <p:sldId id="1049" r:id="rId83"/>
    <p:sldId id="1050" r:id="rId84"/>
    <p:sldId id="1059" r:id="rId85"/>
    <p:sldId id="2223" r:id="rId86"/>
    <p:sldId id="2207" r:id="rId87"/>
    <p:sldId id="2208" r:id="rId88"/>
    <p:sldId id="2209" r:id="rId89"/>
    <p:sldId id="2210" r:id="rId90"/>
    <p:sldId id="2211" r:id="rId91"/>
    <p:sldId id="1077" r:id="rId92"/>
    <p:sldId id="1078" r:id="rId9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589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178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67674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3566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79459" algn="l" defTabSz="911785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35352" algn="l" defTabSz="911785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191243" algn="l" defTabSz="911785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47134" algn="l" defTabSz="911785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CC"/>
    <a:srgbClr val="0066FF"/>
    <a:srgbClr val="C5EDFF"/>
    <a:srgbClr val="6415B3"/>
    <a:srgbClr val="808000"/>
    <a:srgbClr val="6666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2" autoAdjust="0"/>
    <p:restoredTop sz="94669" autoAdjust="0"/>
  </p:normalViewPr>
  <p:slideViewPr>
    <p:cSldViewPr>
      <p:cViewPr>
        <p:scale>
          <a:sx n="60" d="100"/>
          <a:sy n="60" d="100"/>
        </p:scale>
        <p:origin x="-1830" y="-66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7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B9776-E7A6-4861-B88B-98C70ABC6DD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14D7558-6A28-4AB1-AB53-E5AEE8AAA06F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동녘B" pitchFamily="18" charset="-127"/>
              <a:ea typeface="HY동녘B" pitchFamily="18" charset="-127"/>
            </a:rPr>
            <a:t>미션</a:t>
          </a:r>
          <a:endParaRPr lang="ko-KR" altLang="en-US" sz="1800" dirty="0">
            <a:latin typeface="HY동녘B" pitchFamily="18" charset="-127"/>
            <a:ea typeface="HY동녘B" pitchFamily="18" charset="-127"/>
          </a:endParaRPr>
        </a:p>
      </dgm:t>
    </dgm:pt>
    <dgm:pt modelId="{B72F1FDA-8380-4667-A1A9-C2AF7E55B2B1}" type="parTrans" cxnId="{BA2C30EC-6D9E-4BCE-B988-FB5835C39079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9B9AD189-4F61-4BFA-BD31-3D82AB48DD74}" type="sibTrans" cxnId="{BA2C30EC-6D9E-4BCE-B988-FB5835C39079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E7AB400F-600A-4E94-825D-EFC39C4B6F49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동녘B" pitchFamily="18" charset="-127"/>
              <a:ea typeface="HY동녘B" pitchFamily="18" charset="-127"/>
            </a:rPr>
            <a:t>비전</a:t>
          </a:r>
          <a:endParaRPr lang="ko-KR" altLang="en-US" sz="1800" dirty="0">
            <a:latin typeface="HY동녘B" pitchFamily="18" charset="-127"/>
            <a:ea typeface="HY동녘B" pitchFamily="18" charset="-127"/>
          </a:endParaRPr>
        </a:p>
      </dgm:t>
    </dgm:pt>
    <dgm:pt modelId="{56E4C296-7E62-4406-A07C-BE62816FA849}" type="parTrans" cxnId="{EC51C645-5067-4DA0-9CF9-8CBDC468C08F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9A2FD767-57D4-47D0-9626-1CEDF1AF7AE0}" type="sibTrans" cxnId="{EC51C645-5067-4DA0-9CF9-8CBDC468C08F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F5214DF7-B87E-41B2-826D-AAE3D5892494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동녘B" pitchFamily="18" charset="-127"/>
              <a:ea typeface="HY동녘B" pitchFamily="18" charset="-127"/>
            </a:rPr>
            <a:t>관점</a:t>
          </a:r>
          <a:endParaRPr lang="ko-KR" altLang="en-US" sz="1800" dirty="0">
            <a:latin typeface="HY동녘B" pitchFamily="18" charset="-127"/>
            <a:ea typeface="HY동녘B" pitchFamily="18" charset="-127"/>
          </a:endParaRPr>
        </a:p>
      </dgm:t>
    </dgm:pt>
    <dgm:pt modelId="{27EEC09F-3B81-4349-939F-77A2228900FF}" type="parTrans" cxnId="{535E54C8-D599-49DD-A12E-F66AF4CD8792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44696806-6B89-47AC-B318-65D1100750B8}" type="sibTrans" cxnId="{535E54C8-D599-49DD-A12E-F66AF4CD8792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F2D35ABF-0DA0-4783-931C-0C78757254F9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동녘B" pitchFamily="18" charset="-127"/>
              <a:ea typeface="HY동녘B" pitchFamily="18" charset="-127"/>
            </a:rPr>
            <a:t>이행과제</a:t>
          </a:r>
          <a:endParaRPr lang="ko-KR" altLang="en-US" sz="1800" dirty="0">
            <a:latin typeface="HY동녘B" pitchFamily="18" charset="-127"/>
            <a:ea typeface="HY동녘B" pitchFamily="18" charset="-127"/>
          </a:endParaRPr>
        </a:p>
      </dgm:t>
    </dgm:pt>
    <dgm:pt modelId="{3D472D41-8658-4413-8D97-08B920119C92}" type="parTrans" cxnId="{2D4AF769-FBCA-40AB-B359-6FC9BB80C06B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54479AC2-3191-474A-8814-778078CE4153}" type="sibTrans" cxnId="{2D4AF769-FBCA-40AB-B359-6FC9BB80C06B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7F06746A-03C2-49B4-8CB4-B99B33C49252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동녘B" pitchFamily="18" charset="-127"/>
              <a:ea typeface="HY동녘B" pitchFamily="18" charset="-127"/>
            </a:rPr>
            <a:t>전략목표</a:t>
          </a:r>
          <a:endParaRPr lang="ko-KR" altLang="en-US" sz="1800" dirty="0">
            <a:latin typeface="HY동녘B" pitchFamily="18" charset="-127"/>
            <a:ea typeface="HY동녘B" pitchFamily="18" charset="-127"/>
          </a:endParaRPr>
        </a:p>
      </dgm:t>
    </dgm:pt>
    <dgm:pt modelId="{46C9B486-F452-4A24-AD2B-C97D83CF2BEF}" type="parTrans" cxnId="{04C0467E-C4C0-4388-A6EF-A22EFF346B3C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2C1CC325-D44D-4C4C-8C85-33490E314A42}" type="sibTrans" cxnId="{04C0467E-C4C0-4388-A6EF-A22EFF346B3C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EC83AA01-C120-4261-B9C9-9848EE3A82EB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동녘B" pitchFamily="18" charset="-127"/>
              <a:ea typeface="HY동녘B" pitchFamily="18" charset="-127"/>
            </a:rPr>
            <a:t>성과목표</a:t>
          </a:r>
          <a:endParaRPr lang="ko-KR" altLang="en-US" sz="1800" dirty="0">
            <a:latin typeface="HY동녘B" pitchFamily="18" charset="-127"/>
            <a:ea typeface="HY동녘B" pitchFamily="18" charset="-127"/>
          </a:endParaRPr>
        </a:p>
      </dgm:t>
    </dgm:pt>
    <dgm:pt modelId="{D9024463-100B-4BFA-8B61-108AF3BD8F09}" type="parTrans" cxnId="{0E8DD44E-7F64-4AB1-B56B-D8104611A062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5D391F38-3D26-4851-A2E3-C7AA3CA14226}" type="sibTrans" cxnId="{0E8DD44E-7F64-4AB1-B56B-D8104611A062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8BA05DF7-4881-4052-9A2C-4E4E38D7A3FA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동녘B" pitchFamily="18" charset="-127"/>
              <a:ea typeface="HY동녘B" pitchFamily="18" charset="-127"/>
            </a:rPr>
            <a:t>성과지표</a:t>
          </a:r>
          <a:endParaRPr lang="ko-KR" altLang="en-US" sz="1800" dirty="0">
            <a:latin typeface="HY동녘B" pitchFamily="18" charset="-127"/>
            <a:ea typeface="HY동녘B" pitchFamily="18" charset="-127"/>
          </a:endParaRPr>
        </a:p>
      </dgm:t>
    </dgm:pt>
    <dgm:pt modelId="{911A8247-8B2F-40D5-8F1B-C7CAB7732E96}" type="parTrans" cxnId="{DFE5036F-AB10-4474-BED1-4C974BC77F3F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39D5DF9B-303F-403F-B5D1-1D6A966F6214}" type="sibTrans" cxnId="{DFE5036F-AB10-4474-BED1-4C974BC77F3F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C282696D-0FC7-4208-B75B-2BC7C794CCD7}" type="pres">
      <dgm:prSet presAssocID="{C4CB9776-E7A6-4861-B88B-98C70ABC6DDC}" presName="Name0" presStyleCnt="0">
        <dgm:presLayoutVars>
          <dgm:dir/>
          <dgm:animLvl val="lvl"/>
          <dgm:resizeHandles val="exact"/>
        </dgm:presLayoutVars>
      </dgm:prSet>
      <dgm:spPr/>
    </dgm:pt>
    <dgm:pt modelId="{24688FDE-C8BF-4ECC-AEE9-5945E9AFFCAD}" type="pres">
      <dgm:prSet presAssocID="{614D7558-6A28-4AB1-AB53-E5AEE8AAA06F}" presName="Name8" presStyleCnt="0"/>
      <dgm:spPr/>
    </dgm:pt>
    <dgm:pt modelId="{CB12A70E-B425-4865-9E60-AF7EECBDB0A3}" type="pres">
      <dgm:prSet presAssocID="{614D7558-6A28-4AB1-AB53-E5AEE8AAA06F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B64F57-BEE6-4C7B-A003-91E27E14D76B}" type="pres">
      <dgm:prSet presAssocID="{614D7558-6A28-4AB1-AB53-E5AEE8AAA0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39AAA8-D062-48D8-9EA0-39772E49D2D9}" type="pres">
      <dgm:prSet presAssocID="{E7AB400F-600A-4E94-825D-EFC39C4B6F49}" presName="Name8" presStyleCnt="0"/>
      <dgm:spPr/>
    </dgm:pt>
    <dgm:pt modelId="{9D7E8BE2-9196-4790-B75F-6DF5FF78F4DF}" type="pres">
      <dgm:prSet presAssocID="{E7AB400F-600A-4E94-825D-EFC39C4B6F49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B47C3C-0251-4430-84D9-C0121E4B9DE0}" type="pres">
      <dgm:prSet presAssocID="{E7AB400F-600A-4E94-825D-EFC39C4B6F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6F9CCA-4F28-457B-BD89-987EF6E7B871}" type="pres">
      <dgm:prSet presAssocID="{F5214DF7-B87E-41B2-826D-AAE3D5892494}" presName="Name8" presStyleCnt="0"/>
      <dgm:spPr/>
    </dgm:pt>
    <dgm:pt modelId="{EB1186E6-0B64-41EB-871D-F9585367C143}" type="pres">
      <dgm:prSet presAssocID="{F5214DF7-B87E-41B2-826D-AAE3D5892494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B98F83-2512-4129-91F5-8F8DBCAE2156}" type="pres">
      <dgm:prSet presAssocID="{F5214DF7-B87E-41B2-826D-AAE3D58924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BDCA5E-1082-4EC8-A727-9071FDBC553E}" type="pres">
      <dgm:prSet presAssocID="{7F06746A-03C2-49B4-8CB4-B99B33C49252}" presName="Name8" presStyleCnt="0"/>
      <dgm:spPr/>
    </dgm:pt>
    <dgm:pt modelId="{D2AC9F3A-DE6F-4C53-B124-E9E7C0EB9CCB}" type="pres">
      <dgm:prSet presAssocID="{7F06746A-03C2-49B4-8CB4-B99B33C49252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68DDD8-C11F-48FF-B9F6-6BF332C7710F}" type="pres">
      <dgm:prSet presAssocID="{7F06746A-03C2-49B4-8CB4-B99B33C492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9128C2-6FAB-467B-A4A8-690D54C070D0}" type="pres">
      <dgm:prSet presAssocID="{EC83AA01-C120-4261-B9C9-9848EE3A82EB}" presName="Name8" presStyleCnt="0"/>
      <dgm:spPr/>
    </dgm:pt>
    <dgm:pt modelId="{52EC3181-F9C5-430B-ADAA-CD0655E2BD8A}" type="pres">
      <dgm:prSet presAssocID="{EC83AA01-C120-4261-B9C9-9848EE3A82EB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A77812-6494-44DA-ABA8-70EAEF80321B}" type="pres">
      <dgm:prSet presAssocID="{EC83AA01-C120-4261-B9C9-9848EE3A82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51F38C-4E42-418F-8133-153F3A5FC478}" type="pres">
      <dgm:prSet presAssocID="{8BA05DF7-4881-4052-9A2C-4E4E38D7A3FA}" presName="Name8" presStyleCnt="0"/>
      <dgm:spPr/>
    </dgm:pt>
    <dgm:pt modelId="{4D649517-A879-4F89-AB58-E2E21D52725F}" type="pres">
      <dgm:prSet presAssocID="{8BA05DF7-4881-4052-9A2C-4E4E38D7A3FA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E3EF90-576A-4A99-8D99-4060A2DF5232}" type="pres">
      <dgm:prSet presAssocID="{8BA05DF7-4881-4052-9A2C-4E4E38D7A3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691BFD-3B0B-4275-9EB1-089B818110A1}" type="pres">
      <dgm:prSet presAssocID="{F2D35ABF-0DA0-4783-931C-0C78757254F9}" presName="Name8" presStyleCnt="0"/>
      <dgm:spPr/>
    </dgm:pt>
    <dgm:pt modelId="{BAA2D372-76A5-49AD-8134-4A5F62BCED57}" type="pres">
      <dgm:prSet presAssocID="{F2D35ABF-0DA0-4783-931C-0C78757254F9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7AEF7E-090F-44FD-A18B-394091776508}" type="pres">
      <dgm:prSet presAssocID="{F2D35ABF-0DA0-4783-931C-0C78757254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289500A-7ED3-4214-9312-7678A472BF5D}" type="presOf" srcId="{E7AB400F-600A-4E94-825D-EFC39C4B6F49}" destId="{9FB47C3C-0251-4430-84D9-C0121E4B9DE0}" srcOrd="1" destOrd="0" presId="urn:microsoft.com/office/officeart/2005/8/layout/pyramid1"/>
    <dgm:cxn modelId="{B1EC4725-236E-46E0-851D-D62EC55D5C7D}" type="presOf" srcId="{F5214DF7-B87E-41B2-826D-AAE3D5892494}" destId="{EB1186E6-0B64-41EB-871D-F9585367C143}" srcOrd="0" destOrd="0" presId="urn:microsoft.com/office/officeart/2005/8/layout/pyramid1"/>
    <dgm:cxn modelId="{EC51C645-5067-4DA0-9CF9-8CBDC468C08F}" srcId="{C4CB9776-E7A6-4861-B88B-98C70ABC6DDC}" destId="{E7AB400F-600A-4E94-825D-EFC39C4B6F49}" srcOrd="1" destOrd="0" parTransId="{56E4C296-7E62-4406-A07C-BE62816FA849}" sibTransId="{9A2FD767-57D4-47D0-9626-1CEDF1AF7AE0}"/>
    <dgm:cxn modelId="{4056BB43-ABE5-49E4-9595-1F6112C2160F}" type="presOf" srcId="{EC83AA01-C120-4261-B9C9-9848EE3A82EB}" destId="{47A77812-6494-44DA-ABA8-70EAEF80321B}" srcOrd="1" destOrd="0" presId="urn:microsoft.com/office/officeart/2005/8/layout/pyramid1"/>
    <dgm:cxn modelId="{BA2C30EC-6D9E-4BCE-B988-FB5835C39079}" srcId="{C4CB9776-E7A6-4861-B88B-98C70ABC6DDC}" destId="{614D7558-6A28-4AB1-AB53-E5AEE8AAA06F}" srcOrd="0" destOrd="0" parTransId="{B72F1FDA-8380-4667-A1A9-C2AF7E55B2B1}" sibTransId="{9B9AD189-4F61-4BFA-BD31-3D82AB48DD74}"/>
    <dgm:cxn modelId="{DFE5036F-AB10-4474-BED1-4C974BC77F3F}" srcId="{C4CB9776-E7A6-4861-B88B-98C70ABC6DDC}" destId="{8BA05DF7-4881-4052-9A2C-4E4E38D7A3FA}" srcOrd="5" destOrd="0" parTransId="{911A8247-8B2F-40D5-8F1B-C7CAB7732E96}" sibTransId="{39D5DF9B-303F-403F-B5D1-1D6A966F6214}"/>
    <dgm:cxn modelId="{D08E72ED-902C-4684-909E-92AC438FBBA7}" type="presOf" srcId="{F5214DF7-B87E-41B2-826D-AAE3D5892494}" destId="{21B98F83-2512-4129-91F5-8F8DBCAE2156}" srcOrd="1" destOrd="0" presId="urn:microsoft.com/office/officeart/2005/8/layout/pyramid1"/>
    <dgm:cxn modelId="{863B03B5-CEF0-4E5D-ACAC-9D24B2209145}" type="presOf" srcId="{C4CB9776-E7A6-4861-B88B-98C70ABC6DDC}" destId="{C282696D-0FC7-4208-B75B-2BC7C794CCD7}" srcOrd="0" destOrd="0" presId="urn:microsoft.com/office/officeart/2005/8/layout/pyramid1"/>
    <dgm:cxn modelId="{E1B618A3-3CA6-4FB8-A703-62F0F42C18A7}" type="presOf" srcId="{F2D35ABF-0DA0-4783-931C-0C78757254F9}" destId="{C37AEF7E-090F-44FD-A18B-394091776508}" srcOrd="1" destOrd="0" presId="urn:microsoft.com/office/officeart/2005/8/layout/pyramid1"/>
    <dgm:cxn modelId="{7A9EE3B9-7F02-4CAC-8490-6DDD31F8016E}" type="presOf" srcId="{EC83AA01-C120-4261-B9C9-9848EE3A82EB}" destId="{52EC3181-F9C5-430B-ADAA-CD0655E2BD8A}" srcOrd="0" destOrd="0" presId="urn:microsoft.com/office/officeart/2005/8/layout/pyramid1"/>
    <dgm:cxn modelId="{535E54C8-D599-49DD-A12E-F66AF4CD8792}" srcId="{C4CB9776-E7A6-4861-B88B-98C70ABC6DDC}" destId="{F5214DF7-B87E-41B2-826D-AAE3D5892494}" srcOrd="2" destOrd="0" parTransId="{27EEC09F-3B81-4349-939F-77A2228900FF}" sibTransId="{44696806-6B89-47AC-B318-65D1100750B8}"/>
    <dgm:cxn modelId="{04C0467E-C4C0-4388-A6EF-A22EFF346B3C}" srcId="{C4CB9776-E7A6-4861-B88B-98C70ABC6DDC}" destId="{7F06746A-03C2-49B4-8CB4-B99B33C49252}" srcOrd="3" destOrd="0" parTransId="{46C9B486-F452-4A24-AD2B-C97D83CF2BEF}" sibTransId="{2C1CC325-D44D-4C4C-8C85-33490E314A42}"/>
    <dgm:cxn modelId="{F3434A26-122F-4D59-BD2C-1F5E7A048ED4}" type="presOf" srcId="{8BA05DF7-4881-4052-9A2C-4E4E38D7A3FA}" destId="{4D649517-A879-4F89-AB58-E2E21D52725F}" srcOrd="0" destOrd="0" presId="urn:microsoft.com/office/officeart/2005/8/layout/pyramid1"/>
    <dgm:cxn modelId="{29E526B9-90FC-49A3-870A-5B0BCFD2C99E}" type="presOf" srcId="{7F06746A-03C2-49B4-8CB4-B99B33C49252}" destId="{D2AC9F3A-DE6F-4C53-B124-E9E7C0EB9CCB}" srcOrd="0" destOrd="0" presId="urn:microsoft.com/office/officeart/2005/8/layout/pyramid1"/>
    <dgm:cxn modelId="{7D583BA1-8F95-4D15-983F-19D638322F68}" type="presOf" srcId="{F2D35ABF-0DA0-4783-931C-0C78757254F9}" destId="{BAA2D372-76A5-49AD-8134-4A5F62BCED57}" srcOrd="0" destOrd="0" presId="urn:microsoft.com/office/officeart/2005/8/layout/pyramid1"/>
    <dgm:cxn modelId="{2444325B-E69F-4152-B488-7A0B2190E64E}" type="presOf" srcId="{7F06746A-03C2-49B4-8CB4-B99B33C49252}" destId="{1268DDD8-C11F-48FF-B9F6-6BF332C7710F}" srcOrd="1" destOrd="0" presId="urn:microsoft.com/office/officeart/2005/8/layout/pyramid1"/>
    <dgm:cxn modelId="{0E8DD44E-7F64-4AB1-B56B-D8104611A062}" srcId="{C4CB9776-E7A6-4861-B88B-98C70ABC6DDC}" destId="{EC83AA01-C120-4261-B9C9-9848EE3A82EB}" srcOrd="4" destOrd="0" parTransId="{D9024463-100B-4BFA-8B61-108AF3BD8F09}" sibTransId="{5D391F38-3D26-4851-A2E3-C7AA3CA14226}"/>
    <dgm:cxn modelId="{12CD2B6A-3DEE-49FE-80C9-6FED6C251ADB}" type="presOf" srcId="{614D7558-6A28-4AB1-AB53-E5AEE8AAA06F}" destId="{5DB64F57-BEE6-4C7B-A003-91E27E14D76B}" srcOrd="1" destOrd="0" presId="urn:microsoft.com/office/officeart/2005/8/layout/pyramid1"/>
    <dgm:cxn modelId="{36B12E21-B59A-4DB3-A596-2FF1CFBF4788}" type="presOf" srcId="{614D7558-6A28-4AB1-AB53-E5AEE8AAA06F}" destId="{CB12A70E-B425-4865-9E60-AF7EECBDB0A3}" srcOrd="0" destOrd="0" presId="urn:microsoft.com/office/officeart/2005/8/layout/pyramid1"/>
    <dgm:cxn modelId="{2D4AF769-FBCA-40AB-B359-6FC9BB80C06B}" srcId="{C4CB9776-E7A6-4861-B88B-98C70ABC6DDC}" destId="{F2D35ABF-0DA0-4783-931C-0C78757254F9}" srcOrd="6" destOrd="0" parTransId="{3D472D41-8658-4413-8D97-08B920119C92}" sibTransId="{54479AC2-3191-474A-8814-778078CE4153}"/>
    <dgm:cxn modelId="{3EB3831E-ECB2-4237-8C61-74CE31F376CE}" type="presOf" srcId="{8BA05DF7-4881-4052-9A2C-4E4E38D7A3FA}" destId="{CCE3EF90-576A-4A99-8D99-4060A2DF5232}" srcOrd="1" destOrd="0" presId="urn:microsoft.com/office/officeart/2005/8/layout/pyramid1"/>
    <dgm:cxn modelId="{F3FF4922-3034-4B20-A4F5-558126E3D6FA}" type="presOf" srcId="{E7AB400F-600A-4E94-825D-EFC39C4B6F49}" destId="{9D7E8BE2-9196-4790-B75F-6DF5FF78F4DF}" srcOrd="0" destOrd="0" presId="urn:microsoft.com/office/officeart/2005/8/layout/pyramid1"/>
    <dgm:cxn modelId="{C444F4AC-03C2-443E-AF8F-57E09A91640A}" type="presParOf" srcId="{C282696D-0FC7-4208-B75B-2BC7C794CCD7}" destId="{24688FDE-C8BF-4ECC-AEE9-5945E9AFFCAD}" srcOrd="0" destOrd="0" presId="urn:microsoft.com/office/officeart/2005/8/layout/pyramid1"/>
    <dgm:cxn modelId="{4D66BF09-7B28-4029-8E26-73DC2AB559A5}" type="presParOf" srcId="{24688FDE-C8BF-4ECC-AEE9-5945E9AFFCAD}" destId="{CB12A70E-B425-4865-9E60-AF7EECBDB0A3}" srcOrd="0" destOrd="0" presId="urn:microsoft.com/office/officeart/2005/8/layout/pyramid1"/>
    <dgm:cxn modelId="{EFCBF8BF-C8DA-4243-99B8-451F6FD4EB91}" type="presParOf" srcId="{24688FDE-C8BF-4ECC-AEE9-5945E9AFFCAD}" destId="{5DB64F57-BEE6-4C7B-A003-91E27E14D76B}" srcOrd="1" destOrd="0" presId="urn:microsoft.com/office/officeart/2005/8/layout/pyramid1"/>
    <dgm:cxn modelId="{018E9D7C-C75E-4671-A01E-9F1296DCE0CF}" type="presParOf" srcId="{C282696D-0FC7-4208-B75B-2BC7C794CCD7}" destId="{4639AAA8-D062-48D8-9EA0-39772E49D2D9}" srcOrd="1" destOrd="0" presId="urn:microsoft.com/office/officeart/2005/8/layout/pyramid1"/>
    <dgm:cxn modelId="{D75EE015-8FA1-40E0-8AEC-F133DBB357F8}" type="presParOf" srcId="{4639AAA8-D062-48D8-9EA0-39772E49D2D9}" destId="{9D7E8BE2-9196-4790-B75F-6DF5FF78F4DF}" srcOrd="0" destOrd="0" presId="urn:microsoft.com/office/officeart/2005/8/layout/pyramid1"/>
    <dgm:cxn modelId="{4F3FEB13-FE3C-4ABF-8C27-423217838CE2}" type="presParOf" srcId="{4639AAA8-D062-48D8-9EA0-39772E49D2D9}" destId="{9FB47C3C-0251-4430-84D9-C0121E4B9DE0}" srcOrd="1" destOrd="0" presId="urn:microsoft.com/office/officeart/2005/8/layout/pyramid1"/>
    <dgm:cxn modelId="{D603DE20-F7C7-45E7-BD98-AD92EF58E445}" type="presParOf" srcId="{C282696D-0FC7-4208-B75B-2BC7C794CCD7}" destId="{E76F9CCA-4F28-457B-BD89-987EF6E7B871}" srcOrd="2" destOrd="0" presId="urn:microsoft.com/office/officeart/2005/8/layout/pyramid1"/>
    <dgm:cxn modelId="{B3FF6EBF-229A-4A0C-8B95-21A48B5B9C5C}" type="presParOf" srcId="{E76F9CCA-4F28-457B-BD89-987EF6E7B871}" destId="{EB1186E6-0B64-41EB-871D-F9585367C143}" srcOrd="0" destOrd="0" presId="urn:microsoft.com/office/officeart/2005/8/layout/pyramid1"/>
    <dgm:cxn modelId="{7FE8459F-E05A-4801-BE80-430EBEFD2F0E}" type="presParOf" srcId="{E76F9CCA-4F28-457B-BD89-987EF6E7B871}" destId="{21B98F83-2512-4129-91F5-8F8DBCAE2156}" srcOrd="1" destOrd="0" presId="urn:microsoft.com/office/officeart/2005/8/layout/pyramid1"/>
    <dgm:cxn modelId="{D89BCC2E-0F86-4246-81B5-FC0638D2ABB3}" type="presParOf" srcId="{C282696D-0FC7-4208-B75B-2BC7C794CCD7}" destId="{B4BDCA5E-1082-4EC8-A727-9071FDBC553E}" srcOrd="3" destOrd="0" presId="urn:microsoft.com/office/officeart/2005/8/layout/pyramid1"/>
    <dgm:cxn modelId="{6D764E56-798C-4D36-9359-DDD5A376CE40}" type="presParOf" srcId="{B4BDCA5E-1082-4EC8-A727-9071FDBC553E}" destId="{D2AC9F3A-DE6F-4C53-B124-E9E7C0EB9CCB}" srcOrd="0" destOrd="0" presId="urn:microsoft.com/office/officeart/2005/8/layout/pyramid1"/>
    <dgm:cxn modelId="{BDCAD29F-C185-41D4-9DB3-3D4795BF9D0D}" type="presParOf" srcId="{B4BDCA5E-1082-4EC8-A727-9071FDBC553E}" destId="{1268DDD8-C11F-48FF-B9F6-6BF332C7710F}" srcOrd="1" destOrd="0" presId="urn:microsoft.com/office/officeart/2005/8/layout/pyramid1"/>
    <dgm:cxn modelId="{1B350E39-6D57-496B-ADF7-1651637451B1}" type="presParOf" srcId="{C282696D-0FC7-4208-B75B-2BC7C794CCD7}" destId="{E89128C2-6FAB-467B-A4A8-690D54C070D0}" srcOrd="4" destOrd="0" presId="urn:microsoft.com/office/officeart/2005/8/layout/pyramid1"/>
    <dgm:cxn modelId="{9B7B5E0E-11F4-40CC-A572-3A5B3A4D6891}" type="presParOf" srcId="{E89128C2-6FAB-467B-A4A8-690D54C070D0}" destId="{52EC3181-F9C5-430B-ADAA-CD0655E2BD8A}" srcOrd="0" destOrd="0" presId="urn:microsoft.com/office/officeart/2005/8/layout/pyramid1"/>
    <dgm:cxn modelId="{85994B29-4031-47FE-AD56-BBF9BBC7F290}" type="presParOf" srcId="{E89128C2-6FAB-467B-A4A8-690D54C070D0}" destId="{47A77812-6494-44DA-ABA8-70EAEF80321B}" srcOrd="1" destOrd="0" presId="urn:microsoft.com/office/officeart/2005/8/layout/pyramid1"/>
    <dgm:cxn modelId="{B3CF9F47-0371-45FC-A7C4-D551F268D5BB}" type="presParOf" srcId="{C282696D-0FC7-4208-B75B-2BC7C794CCD7}" destId="{4C51F38C-4E42-418F-8133-153F3A5FC478}" srcOrd="5" destOrd="0" presId="urn:microsoft.com/office/officeart/2005/8/layout/pyramid1"/>
    <dgm:cxn modelId="{CE3D1978-BD05-4B5D-9887-148A9F6B59E3}" type="presParOf" srcId="{4C51F38C-4E42-418F-8133-153F3A5FC478}" destId="{4D649517-A879-4F89-AB58-E2E21D52725F}" srcOrd="0" destOrd="0" presId="urn:microsoft.com/office/officeart/2005/8/layout/pyramid1"/>
    <dgm:cxn modelId="{11E07988-EABF-4071-BEB0-AD284CD7039A}" type="presParOf" srcId="{4C51F38C-4E42-418F-8133-153F3A5FC478}" destId="{CCE3EF90-576A-4A99-8D99-4060A2DF5232}" srcOrd="1" destOrd="0" presId="urn:microsoft.com/office/officeart/2005/8/layout/pyramid1"/>
    <dgm:cxn modelId="{246B223B-589D-4504-B293-EED395324132}" type="presParOf" srcId="{C282696D-0FC7-4208-B75B-2BC7C794CCD7}" destId="{32691BFD-3B0B-4275-9EB1-089B818110A1}" srcOrd="6" destOrd="0" presId="urn:microsoft.com/office/officeart/2005/8/layout/pyramid1"/>
    <dgm:cxn modelId="{A64B0305-4FC1-409A-91B8-D7CE2F8BBE14}" type="presParOf" srcId="{32691BFD-3B0B-4275-9EB1-089B818110A1}" destId="{BAA2D372-76A5-49AD-8134-4A5F62BCED57}" srcOrd="0" destOrd="0" presId="urn:microsoft.com/office/officeart/2005/8/layout/pyramid1"/>
    <dgm:cxn modelId="{29B9C568-1A0A-424F-AB33-B0531F4AA36F}" type="presParOf" srcId="{32691BFD-3B0B-4275-9EB1-089B818110A1}" destId="{C37AEF7E-090F-44FD-A18B-39409177650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2A70E-B425-4865-9E60-AF7EECBDB0A3}">
      <dsp:nvSpPr>
        <dsp:cNvPr id="0" name=""/>
        <dsp:cNvSpPr/>
      </dsp:nvSpPr>
      <dsp:spPr>
        <a:xfrm>
          <a:off x="2160239" y="0"/>
          <a:ext cx="720080" cy="576064"/>
        </a:xfrm>
        <a:prstGeom prst="trapezoid">
          <a:avLst>
            <a:gd name="adj" fmla="val 6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동녘B" pitchFamily="18" charset="-127"/>
              <a:ea typeface="HY동녘B" pitchFamily="18" charset="-127"/>
            </a:rPr>
            <a:t>미션</a:t>
          </a:r>
          <a:endParaRPr lang="ko-KR" altLang="en-US" sz="1800" kern="1200" dirty="0">
            <a:latin typeface="HY동녘B" pitchFamily="18" charset="-127"/>
            <a:ea typeface="HY동녘B" pitchFamily="18" charset="-127"/>
          </a:endParaRPr>
        </a:p>
      </dsp:txBody>
      <dsp:txXfrm>
        <a:off x="2160239" y="0"/>
        <a:ext cx="720080" cy="576064"/>
      </dsp:txXfrm>
    </dsp:sp>
    <dsp:sp modelId="{9D7E8BE2-9196-4790-B75F-6DF5FF78F4DF}">
      <dsp:nvSpPr>
        <dsp:cNvPr id="0" name=""/>
        <dsp:cNvSpPr/>
      </dsp:nvSpPr>
      <dsp:spPr>
        <a:xfrm>
          <a:off x="1800200" y="576064"/>
          <a:ext cx="1440160" cy="576064"/>
        </a:xfrm>
        <a:prstGeom prst="trapezoid">
          <a:avLst>
            <a:gd name="adj" fmla="val 6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동녘B" pitchFamily="18" charset="-127"/>
              <a:ea typeface="HY동녘B" pitchFamily="18" charset="-127"/>
            </a:rPr>
            <a:t>비전</a:t>
          </a:r>
          <a:endParaRPr lang="ko-KR" altLang="en-US" sz="1800" kern="1200" dirty="0">
            <a:latin typeface="HY동녘B" pitchFamily="18" charset="-127"/>
            <a:ea typeface="HY동녘B" pitchFamily="18" charset="-127"/>
          </a:endParaRPr>
        </a:p>
      </dsp:txBody>
      <dsp:txXfrm>
        <a:off x="2052228" y="576064"/>
        <a:ext cx="936104" cy="576064"/>
      </dsp:txXfrm>
    </dsp:sp>
    <dsp:sp modelId="{EB1186E6-0B64-41EB-871D-F9585367C143}">
      <dsp:nvSpPr>
        <dsp:cNvPr id="0" name=""/>
        <dsp:cNvSpPr/>
      </dsp:nvSpPr>
      <dsp:spPr>
        <a:xfrm>
          <a:off x="1440159" y="1152128"/>
          <a:ext cx="2160240" cy="576064"/>
        </a:xfrm>
        <a:prstGeom prst="trapezoid">
          <a:avLst>
            <a:gd name="adj" fmla="val 6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동녘B" pitchFamily="18" charset="-127"/>
              <a:ea typeface="HY동녘B" pitchFamily="18" charset="-127"/>
            </a:rPr>
            <a:t>관점</a:t>
          </a:r>
          <a:endParaRPr lang="ko-KR" altLang="en-US" sz="1800" kern="1200" dirty="0">
            <a:latin typeface="HY동녘B" pitchFamily="18" charset="-127"/>
            <a:ea typeface="HY동녘B" pitchFamily="18" charset="-127"/>
          </a:endParaRPr>
        </a:p>
      </dsp:txBody>
      <dsp:txXfrm>
        <a:off x="1818201" y="1152128"/>
        <a:ext cx="1404156" cy="576064"/>
      </dsp:txXfrm>
    </dsp:sp>
    <dsp:sp modelId="{D2AC9F3A-DE6F-4C53-B124-E9E7C0EB9CCB}">
      <dsp:nvSpPr>
        <dsp:cNvPr id="0" name=""/>
        <dsp:cNvSpPr/>
      </dsp:nvSpPr>
      <dsp:spPr>
        <a:xfrm>
          <a:off x="1080119" y="1728192"/>
          <a:ext cx="2880320" cy="576064"/>
        </a:xfrm>
        <a:prstGeom prst="trapezoid">
          <a:avLst>
            <a:gd name="adj" fmla="val 6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동녘B" pitchFamily="18" charset="-127"/>
              <a:ea typeface="HY동녘B" pitchFamily="18" charset="-127"/>
            </a:rPr>
            <a:t>전략목표</a:t>
          </a:r>
          <a:endParaRPr lang="ko-KR" altLang="en-US" sz="1800" kern="1200" dirty="0">
            <a:latin typeface="HY동녘B" pitchFamily="18" charset="-127"/>
            <a:ea typeface="HY동녘B" pitchFamily="18" charset="-127"/>
          </a:endParaRPr>
        </a:p>
      </dsp:txBody>
      <dsp:txXfrm>
        <a:off x="1584175" y="1728192"/>
        <a:ext cx="1872208" cy="576064"/>
      </dsp:txXfrm>
    </dsp:sp>
    <dsp:sp modelId="{52EC3181-F9C5-430B-ADAA-CD0655E2BD8A}">
      <dsp:nvSpPr>
        <dsp:cNvPr id="0" name=""/>
        <dsp:cNvSpPr/>
      </dsp:nvSpPr>
      <dsp:spPr>
        <a:xfrm>
          <a:off x="720079" y="2304255"/>
          <a:ext cx="3600400" cy="576064"/>
        </a:xfrm>
        <a:prstGeom prst="trapezoid">
          <a:avLst>
            <a:gd name="adj" fmla="val 6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동녘B" pitchFamily="18" charset="-127"/>
              <a:ea typeface="HY동녘B" pitchFamily="18" charset="-127"/>
            </a:rPr>
            <a:t>성과목표</a:t>
          </a:r>
          <a:endParaRPr lang="ko-KR" altLang="en-US" sz="1800" kern="1200" dirty="0">
            <a:latin typeface="HY동녘B" pitchFamily="18" charset="-127"/>
            <a:ea typeface="HY동녘B" pitchFamily="18" charset="-127"/>
          </a:endParaRPr>
        </a:p>
      </dsp:txBody>
      <dsp:txXfrm>
        <a:off x="1350149" y="2304255"/>
        <a:ext cx="2340260" cy="576064"/>
      </dsp:txXfrm>
    </dsp:sp>
    <dsp:sp modelId="{4D649517-A879-4F89-AB58-E2E21D52725F}">
      <dsp:nvSpPr>
        <dsp:cNvPr id="0" name=""/>
        <dsp:cNvSpPr/>
      </dsp:nvSpPr>
      <dsp:spPr>
        <a:xfrm>
          <a:off x="360039" y="2880319"/>
          <a:ext cx="4320480" cy="576064"/>
        </a:xfrm>
        <a:prstGeom prst="trapezoid">
          <a:avLst>
            <a:gd name="adj" fmla="val 6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동녘B" pitchFamily="18" charset="-127"/>
              <a:ea typeface="HY동녘B" pitchFamily="18" charset="-127"/>
            </a:rPr>
            <a:t>성과지표</a:t>
          </a:r>
          <a:endParaRPr lang="ko-KR" altLang="en-US" sz="1800" kern="1200" dirty="0">
            <a:latin typeface="HY동녘B" pitchFamily="18" charset="-127"/>
            <a:ea typeface="HY동녘B" pitchFamily="18" charset="-127"/>
          </a:endParaRPr>
        </a:p>
      </dsp:txBody>
      <dsp:txXfrm>
        <a:off x="1116123" y="2880319"/>
        <a:ext cx="2808312" cy="576064"/>
      </dsp:txXfrm>
    </dsp:sp>
    <dsp:sp modelId="{BAA2D372-76A5-49AD-8134-4A5F62BCED57}">
      <dsp:nvSpPr>
        <dsp:cNvPr id="0" name=""/>
        <dsp:cNvSpPr/>
      </dsp:nvSpPr>
      <dsp:spPr>
        <a:xfrm>
          <a:off x="0" y="3456383"/>
          <a:ext cx="5040560" cy="576064"/>
        </a:xfrm>
        <a:prstGeom prst="trapezoid">
          <a:avLst>
            <a:gd name="adj" fmla="val 6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HY동녘B" pitchFamily="18" charset="-127"/>
              <a:ea typeface="HY동녘B" pitchFamily="18" charset="-127"/>
            </a:rPr>
            <a:t>이행과제</a:t>
          </a:r>
          <a:endParaRPr lang="ko-KR" altLang="en-US" sz="1800" kern="1200" dirty="0">
            <a:latin typeface="HY동녘B" pitchFamily="18" charset="-127"/>
            <a:ea typeface="HY동녘B" pitchFamily="18" charset="-127"/>
          </a:endParaRPr>
        </a:p>
      </dsp:txBody>
      <dsp:txXfrm>
        <a:off x="882097" y="3456383"/>
        <a:ext cx="3276364" cy="57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D739C1-F78F-4A0E-B1FE-2B3CDC5C8A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808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B74D9-5E04-4434-A715-11868116F99C}" type="datetimeFigureOut">
              <a:rPr lang="ko-KR" altLang="en-US" smtClean="0"/>
              <a:pPr/>
              <a:t>2012-10-21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800AF-2B02-42FC-B5BB-29F6292254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75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7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890" algn="l" defTabSz="9117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785" algn="l" defTabSz="9117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674" algn="l" defTabSz="9117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566" algn="l" defTabSz="9117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459" algn="l" defTabSz="9117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352" algn="l" defTabSz="9117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243" algn="l" defTabSz="9117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7134" algn="l" defTabSz="9117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A45A7-1483-4ABC-8EBA-6556F5525A2D}" type="slidenum">
              <a:rPr lang="en-US" altLang="ko-KR" smtClean="0"/>
              <a:pPr/>
              <a:t>33</a:t>
            </a:fld>
            <a:endParaRPr lang="en-US" altLang="ko-K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ED329-7961-4F70-966F-21F9F107C398}" type="slidenum">
              <a:rPr lang="en-US" altLang="ko-KR"/>
              <a:pPr/>
              <a:t>91</a:t>
            </a:fld>
            <a:endParaRPr lang="en-US" altLang="ko-KR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68338"/>
            <a:ext cx="4552950" cy="3414712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623" y="6035070"/>
            <a:ext cx="5134691" cy="900800"/>
          </a:xfrm>
        </p:spPr>
        <p:txBody>
          <a:bodyPr/>
          <a:lstStyle/>
          <a:p>
            <a:pPr defTabSz="799553"/>
            <a:endParaRPr lang="ko-KR" altLang="ko-K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AA625-2190-4303-AB79-4672177F385D}" type="slidenum">
              <a:rPr lang="en-US" altLang="ko-KR">
                <a:solidFill>
                  <a:prstClr val="black"/>
                </a:solidFill>
              </a:rPr>
              <a:pPr/>
              <a:t>92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F2A02-0EB8-448C-978A-E04A2A119B8A}" type="slidenum">
              <a:rPr lang="en-US" altLang="ko-KR" smtClean="0"/>
              <a:pPr/>
              <a:t>34</a:t>
            </a:fld>
            <a:endParaRPr lang="en-US" altLang="ko-K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F2A02-0EB8-448C-978A-E04A2A119B8A}" type="slidenum">
              <a:rPr lang="en-US" altLang="ko-KR" smtClean="0"/>
              <a:pPr/>
              <a:t>35</a:t>
            </a:fld>
            <a:endParaRPr lang="en-US" altLang="ko-K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F2A02-0EB8-448C-978A-E04A2A119B8A}" type="slidenum">
              <a:rPr lang="en-US" altLang="ko-KR" smtClean="0"/>
              <a:pPr/>
              <a:t>36</a:t>
            </a:fld>
            <a:endParaRPr lang="en-US" altLang="ko-K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C389B-9A4E-4DB5-9402-A33B83813B7C}" type="slidenum">
              <a:rPr lang="en-US" altLang="ko-KR" smtClean="0"/>
              <a:pPr/>
              <a:t>37</a:t>
            </a:fld>
            <a:endParaRPr lang="en-US" altLang="ko-K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2C015-D34A-4B7B-8D0D-3067141F0429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2C015-D34A-4B7B-8D0D-3067141F0429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2C015-D34A-4B7B-8D0D-3067141F0429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EAC1F-0373-4329-9E44-79B7FED5AF73}" type="slidenum">
              <a:rPr lang="ko-KR" altLang="en-US" smtClean="0"/>
              <a:pPr/>
              <a:t>67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0" name="Picture 78" descr="y_main_0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179" tIns="45590" rIns="91179" bIns="4559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vert="eaVert" lIns="91179" tIns="45590" rIns="91179" bIns="4559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179" tIns="45590" rIns="91179" bIns="4559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179" tIns="45590" rIns="91179" bIns="4559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  <a:prstGeom prst="rect">
            <a:avLst/>
          </a:prstGeom>
        </p:spPr>
        <p:txBody>
          <a:bodyPr lIns="91179" tIns="45590" rIns="91179" bIns="4559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91179" tIns="45590" rIns="91179" bIns="455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179" tIns="45590" rIns="91179" bIns="45590"/>
          <a:lstStyle/>
          <a:p>
            <a:fld id="{C7B6B9D9-AAE8-4660-B469-0EBEF688CD7E}" type="datetimeFigureOut">
              <a:rPr lang="ko-KR" altLang="en-US" smtClean="0"/>
              <a:t>2012-10-21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179" tIns="45590" rIns="91179" bIns="45590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179" tIns="45590" rIns="91179" bIns="45590"/>
          <a:lstStyle/>
          <a:p>
            <a:fld id="{9DAB825F-41B6-422C-9A77-890E50A64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17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179" tIns="45590" rIns="91179" bIns="4559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lIns="91179" tIns="45590" rIns="91179" bIns="4559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179" tIns="45590" rIns="91179" bIns="45590"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179" tIns="45590" rIns="91179" bIns="45590" anchor="b"/>
          <a:lstStyle>
            <a:lvl1pPr marL="0" indent="0">
              <a:buNone/>
              <a:defRPr sz="2000"/>
            </a:lvl1pPr>
            <a:lvl2pPr marL="455890" indent="0">
              <a:buNone/>
              <a:defRPr sz="1800"/>
            </a:lvl2pPr>
            <a:lvl3pPr marL="911785" indent="0">
              <a:buNone/>
              <a:defRPr sz="1600"/>
            </a:lvl3pPr>
            <a:lvl4pPr marL="1367674" indent="0">
              <a:buNone/>
              <a:defRPr sz="1400"/>
            </a:lvl4pPr>
            <a:lvl5pPr marL="1823566" indent="0">
              <a:buNone/>
              <a:defRPr sz="1400"/>
            </a:lvl5pPr>
            <a:lvl6pPr marL="2279459" indent="0">
              <a:buNone/>
              <a:defRPr sz="1400"/>
            </a:lvl6pPr>
            <a:lvl7pPr marL="2735352" indent="0">
              <a:buNone/>
              <a:defRPr sz="1400"/>
            </a:lvl7pPr>
            <a:lvl8pPr marL="3191243" indent="0">
              <a:buNone/>
              <a:defRPr sz="1400"/>
            </a:lvl8pPr>
            <a:lvl9pPr marL="3647134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179" tIns="45590" rIns="91179" bIns="4559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  <a:prstGeom prst="rect">
            <a:avLst/>
          </a:prstGeom>
        </p:spPr>
        <p:txBody>
          <a:bodyPr lIns="91179" tIns="45590" rIns="91179" bIns="455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  <a:prstGeom prst="rect">
            <a:avLst/>
          </a:prstGeom>
        </p:spPr>
        <p:txBody>
          <a:bodyPr lIns="91179" tIns="45590" rIns="91179" bIns="455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179" tIns="45590" rIns="91179" bIns="45590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14" y="1535113"/>
            <a:ext cx="4040188" cy="639762"/>
          </a:xfrm>
          <a:prstGeom prst="rect">
            <a:avLst/>
          </a:prstGeom>
        </p:spPr>
        <p:txBody>
          <a:bodyPr lIns="91179" tIns="45590" rIns="91179" bIns="45590" anchor="b"/>
          <a:lstStyle>
            <a:lvl1pPr marL="0" indent="0">
              <a:buNone/>
              <a:defRPr sz="2400" b="1"/>
            </a:lvl1pPr>
            <a:lvl2pPr marL="455890" indent="0">
              <a:buNone/>
              <a:defRPr sz="2000" b="1"/>
            </a:lvl2pPr>
            <a:lvl3pPr marL="911785" indent="0">
              <a:buNone/>
              <a:defRPr sz="1800" b="1"/>
            </a:lvl3pPr>
            <a:lvl4pPr marL="1367674" indent="0">
              <a:buNone/>
              <a:defRPr sz="1600" b="1"/>
            </a:lvl4pPr>
            <a:lvl5pPr marL="1823566" indent="0">
              <a:buNone/>
              <a:defRPr sz="1600" b="1"/>
            </a:lvl5pPr>
            <a:lvl6pPr marL="2279459" indent="0">
              <a:buNone/>
              <a:defRPr sz="1600" b="1"/>
            </a:lvl6pPr>
            <a:lvl7pPr marL="2735352" indent="0">
              <a:buNone/>
              <a:defRPr sz="1600" b="1"/>
            </a:lvl7pPr>
            <a:lvl8pPr marL="3191243" indent="0">
              <a:buNone/>
              <a:defRPr sz="1600" b="1"/>
            </a:lvl8pPr>
            <a:lvl9pPr marL="3647134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14" y="2174875"/>
            <a:ext cx="4040188" cy="3951288"/>
          </a:xfrm>
          <a:prstGeom prst="rect">
            <a:avLst/>
          </a:prstGeom>
        </p:spPr>
        <p:txBody>
          <a:bodyPr lIns="91179" tIns="45590" rIns="91179" bIns="455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179" tIns="45590" rIns="91179" bIns="45590" anchor="b"/>
          <a:lstStyle>
            <a:lvl1pPr marL="0" indent="0">
              <a:buNone/>
              <a:defRPr sz="2400" b="1"/>
            </a:lvl1pPr>
            <a:lvl2pPr marL="455890" indent="0">
              <a:buNone/>
              <a:defRPr sz="2000" b="1"/>
            </a:lvl2pPr>
            <a:lvl3pPr marL="911785" indent="0">
              <a:buNone/>
              <a:defRPr sz="1800" b="1"/>
            </a:lvl3pPr>
            <a:lvl4pPr marL="1367674" indent="0">
              <a:buNone/>
              <a:defRPr sz="1600" b="1"/>
            </a:lvl4pPr>
            <a:lvl5pPr marL="1823566" indent="0">
              <a:buNone/>
              <a:defRPr sz="1600" b="1"/>
            </a:lvl5pPr>
            <a:lvl6pPr marL="2279459" indent="0">
              <a:buNone/>
              <a:defRPr sz="1600" b="1"/>
            </a:lvl6pPr>
            <a:lvl7pPr marL="2735352" indent="0">
              <a:buNone/>
              <a:defRPr sz="1600" b="1"/>
            </a:lvl7pPr>
            <a:lvl8pPr marL="3191243" indent="0">
              <a:buNone/>
              <a:defRPr sz="1600" b="1"/>
            </a:lvl8pPr>
            <a:lvl9pPr marL="3647134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179" tIns="45590" rIns="91179" bIns="455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179" tIns="45590" rIns="91179" bIns="4559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28" y="273053"/>
            <a:ext cx="3008313" cy="1162050"/>
          </a:xfrm>
          <a:prstGeom prst="rect">
            <a:avLst/>
          </a:prstGeom>
        </p:spPr>
        <p:txBody>
          <a:bodyPr lIns="91179" tIns="45590" rIns="91179" bIns="45590"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  <a:prstGeom prst="rect">
            <a:avLst/>
          </a:prstGeom>
        </p:spPr>
        <p:txBody>
          <a:bodyPr lIns="91179" tIns="45590" rIns="91179" bIns="4559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28" y="1435100"/>
            <a:ext cx="3008313" cy="4691063"/>
          </a:xfrm>
          <a:prstGeom prst="rect">
            <a:avLst/>
          </a:prstGeom>
        </p:spPr>
        <p:txBody>
          <a:bodyPr lIns="91179" tIns="45590" rIns="91179" bIns="45590"/>
          <a:lstStyle>
            <a:lvl1pPr marL="0" indent="0">
              <a:buNone/>
              <a:defRPr sz="1400"/>
            </a:lvl1pPr>
            <a:lvl2pPr marL="455890" indent="0">
              <a:buNone/>
              <a:defRPr sz="1200"/>
            </a:lvl2pPr>
            <a:lvl3pPr marL="911785" indent="0">
              <a:buNone/>
              <a:defRPr sz="1000"/>
            </a:lvl3pPr>
            <a:lvl4pPr marL="1367674" indent="0">
              <a:buNone/>
              <a:defRPr sz="900"/>
            </a:lvl4pPr>
            <a:lvl5pPr marL="1823566" indent="0">
              <a:buNone/>
              <a:defRPr sz="900"/>
            </a:lvl5pPr>
            <a:lvl6pPr marL="2279459" indent="0">
              <a:buNone/>
              <a:defRPr sz="900"/>
            </a:lvl6pPr>
            <a:lvl7pPr marL="2735352" indent="0">
              <a:buNone/>
              <a:defRPr sz="900"/>
            </a:lvl7pPr>
            <a:lvl8pPr marL="3191243" indent="0">
              <a:buNone/>
              <a:defRPr sz="900"/>
            </a:lvl8pPr>
            <a:lvl9pPr marL="3647134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179" tIns="45590" rIns="91179" bIns="45590"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179" tIns="45590" rIns="91179" bIns="45590"/>
          <a:lstStyle>
            <a:lvl1pPr marL="0" indent="0">
              <a:buNone/>
              <a:defRPr sz="3200"/>
            </a:lvl1pPr>
            <a:lvl2pPr marL="455890" indent="0">
              <a:buNone/>
              <a:defRPr sz="2800"/>
            </a:lvl2pPr>
            <a:lvl3pPr marL="911785" indent="0">
              <a:buNone/>
              <a:defRPr sz="2400"/>
            </a:lvl3pPr>
            <a:lvl4pPr marL="1367674" indent="0">
              <a:buNone/>
              <a:defRPr sz="2000"/>
            </a:lvl4pPr>
            <a:lvl5pPr marL="1823566" indent="0">
              <a:buNone/>
              <a:defRPr sz="2000"/>
            </a:lvl5pPr>
            <a:lvl6pPr marL="2279459" indent="0">
              <a:buNone/>
              <a:defRPr sz="2000"/>
            </a:lvl6pPr>
            <a:lvl7pPr marL="2735352" indent="0">
              <a:buNone/>
              <a:defRPr sz="2000"/>
            </a:lvl7pPr>
            <a:lvl8pPr marL="3191243" indent="0">
              <a:buNone/>
              <a:defRPr sz="2000"/>
            </a:lvl8pPr>
            <a:lvl9pPr marL="3647134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179" tIns="45590" rIns="91179" bIns="45590"/>
          <a:lstStyle>
            <a:lvl1pPr marL="0" indent="0">
              <a:buNone/>
              <a:defRPr sz="1400"/>
            </a:lvl1pPr>
            <a:lvl2pPr marL="455890" indent="0">
              <a:buNone/>
              <a:defRPr sz="1200"/>
            </a:lvl2pPr>
            <a:lvl3pPr marL="911785" indent="0">
              <a:buNone/>
              <a:defRPr sz="1000"/>
            </a:lvl3pPr>
            <a:lvl4pPr marL="1367674" indent="0">
              <a:buNone/>
              <a:defRPr sz="900"/>
            </a:lvl4pPr>
            <a:lvl5pPr marL="1823566" indent="0">
              <a:buNone/>
              <a:defRPr sz="900"/>
            </a:lvl5pPr>
            <a:lvl6pPr marL="2279459" indent="0">
              <a:buNone/>
              <a:defRPr sz="900"/>
            </a:lvl6pPr>
            <a:lvl7pPr marL="2735352" indent="0">
              <a:buNone/>
              <a:defRPr sz="900"/>
            </a:lvl7pPr>
            <a:lvl8pPr marL="3191243" indent="0">
              <a:buNone/>
              <a:defRPr sz="900"/>
            </a:lvl8pPr>
            <a:lvl9pPr marL="3647134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Picture 76" descr="y_sub_014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589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1785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67674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3566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1919" indent="-341919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0825" indent="-284933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39730" indent="-227941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5622" indent="-227941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1515" indent="-227941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07405" indent="-227941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3296" indent="-227941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19189" indent="-227941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75081" indent="-227941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17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90" algn="l" defTabSz="9117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85" algn="l" defTabSz="9117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674" algn="l" defTabSz="9117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566" algn="l" defTabSz="9117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459" algn="l" defTabSz="9117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352" algn="l" defTabSz="9117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243" algn="l" defTabSz="9117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134" algn="l" defTabSz="9117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46041;&#54868;&#49345;\&#49345;&#46020;&#27515;%20&#50836;&#50557;.mp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75"/>
          <p:cNvSpPr txBox="1">
            <a:spLocks noChangeArrowheads="1"/>
          </p:cNvSpPr>
          <p:nvPr/>
        </p:nvSpPr>
        <p:spPr bwMode="auto">
          <a:xfrm>
            <a:off x="2041533" y="5493216"/>
            <a:ext cx="7072312" cy="5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9" tIns="45590" rIns="91179" bIns="455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ko-KR" altLang="en-US" sz="3200" dirty="0" smtClean="0">
                <a:latin typeface="HY동녘B" pitchFamily="18" charset="-127"/>
                <a:ea typeface="HY동녘B" pitchFamily="18" charset="-127"/>
              </a:rPr>
              <a:t>재활학과  교수 </a:t>
            </a:r>
            <a:r>
              <a:rPr kumimoji="0" lang="ko-KR" altLang="en-US" sz="3200" dirty="0">
                <a:latin typeface="HY동녘B" pitchFamily="18" charset="-127"/>
                <a:ea typeface="HY동녘B" pitchFamily="18" charset="-127"/>
              </a:rPr>
              <a:t>김동주</a:t>
            </a:r>
            <a:endParaRPr kumimoji="0" lang="en-US" altLang="ko-KR" dirty="0">
              <a:latin typeface="Times New Roman" pitchFamily="18" charset="0"/>
              <a:ea typeface="HY목각파임B" pitchFamily="18" charset="-127"/>
            </a:endParaRPr>
          </a:p>
        </p:txBody>
      </p:sp>
      <p:sp>
        <p:nvSpPr>
          <p:cNvPr id="3075" name="Text Box 375"/>
          <p:cNvSpPr txBox="1">
            <a:spLocks noChangeArrowheads="1"/>
          </p:cNvSpPr>
          <p:nvPr/>
        </p:nvSpPr>
        <p:spPr bwMode="auto">
          <a:xfrm>
            <a:off x="642962" y="1484786"/>
            <a:ext cx="7500937" cy="12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9" tIns="45590" rIns="91179" bIns="4559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ko-KR" altLang="en-US" sz="3600" dirty="0" smtClean="0">
                <a:latin typeface="HY동녘B" pitchFamily="18" charset="-127"/>
                <a:ea typeface="HY동녘B" pitchFamily="18" charset="-127"/>
              </a:rPr>
              <a:t>조직을 혁신하기 위한</a:t>
            </a:r>
            <a:endParaRPr kumimoji="0"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pPr algn="ctr" eaLnBrk="1" hangingPunct="1"/>
            <a:r>
              <a:rPr kumimoji="0" lang="ko-KR" altLang="en-US" sz="3600" dirty="0" smtClean="0">
                <a:latin typeface="HY동녘B" pitchFamily="18" charset="-127"/>
                <a:ea typeface="HY동녘B" pitchFamily="18" charset="-127"/>
              </a:rPr>
              <a:t> 성과 평가 및 관리 시스</a:t>
            </a:r>
            <a:r>
              <a:rPr kumimoji="0" lang="ko-KR" altLang="en-US" sz="3600" dirty="0">
                <a:latin typeface="HY동녘B" pitchFamily="18" charset="-127"/>
                <a:ea typeface="HY동녘B" pitchFamily="18" charset="-127"/>
              </a:rPr>
              <a:t>템</a:t>
            </a:r>
            <a:endParaRPr kumimoji="0" lang="en-US" altLang="ko-KR" sz="24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" name="그림 3" descr="bu-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245852"/>
            <a:ext cx="3024336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2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성공한 조직의 </a:t>
            </a:r>
            <a:r>
              <a:rPr lang="ko-KR" altLang="en-US" sz="3600" b="1" kern="1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리더쉽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84590" y="2875004"/>
            <a:ext cx="7712075" cy="91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69" tIns="45585" rIns="91169" bIns="45585" anchor="ctr"/>
          <a:lstStyle/>
          <a:p>
            <a:pPr algn="ctr" defTabSz="910201"/>
            <a:r>
              <a:rPr lang="en-US" altLang="ko-KR" sz="29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sym typeface="Wingdings 2" pitchFamily="18" charset="2"/>
              </a:rPr>
              <a:t></a:t>
            </a:r>
            <a:r>
              <a:rPr lang="ko-KR" altLang="en-US" sz="29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따르라 하기 전에</a:t>
            </a:r>
            <a:r>
              <a:rPr lang="en-US" altLang="ko-KR" sz="29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9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따르도록 먼저 행동하라</a:t>
            </a: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611560" y="1628800"/>
            <a:ext cx="7545388" cy="915987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801" tIns="45903" rIns="91801" bIns="45903"/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589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1785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67674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3566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marL="835801" indent="-835801"/>
            <a:r>
              <a:rPr lang="en-US" altLang="ko-KR" sz="2800" b="1" smtClean="0">
                <a:solidFill>
                  <a:srgbClr val="00FF00"/>
                </a:solidFill>
                <a:latin typeface="HY헤드라인M" pitchFamily="18" charset="-127"/>
                <a:ea typeface="HY헤드라인M" pitchFamily="18" charset="-127"/>
                <a:sym typeface="Wingdings 2" pitchFamily="18" charset="2"/>
              </a:rPr>
              <a:t></a:t>
            </a:r>
            <a:r>
              <a:rPr lang="ko-KR" altLang="en-US" sz="2800" b="1" smtClean="0">
                <a:solidFill>
                  <a:srgbClr val="00FF00"/>
                </a:solidFill>
                <a:latin typeface="HY헤드라인M" pitchFamily="18" charset="-127"/>
                <a:ea typeface="HY헤드라인M" pitchFamily="18" charset="-127"/>
              </a:rPr>
              <a:t>믿으라 하기 전에</a:t>
            </a:r>
            <a:r>
              <a:rPr lang="en-US" altLang="ko-KR" sz="2800" b="1" smtClean="0">
                <a:solidFill>
                  <a:srgbClr val="00FF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b="1" smtClean="0">
                <a:solidFill>
                  <a:srgbClr val="00FF00"/>
                </a:solidFill>
                <a:latin typeface="HY헤드라인M" pitchFamily="18" charset="-127"/>
                <a:ea typeface="HY헤드라인M" pitchFamily="18" charset="-127"/>
              </a:rPr>
              <a:t>믿도록 먼저 행동하라</a:t>
            </a:r>
            <a:endParaRPr lang="ko-KR" altLang="en-US" sz="2800" b="1" dirty="0">
              <a:solidFill>
                <a:srgbClr val="00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93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변화하는 조직변혁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1338277" y="1276266"/>
            <a:ext cx="6324600" cy="64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79" tIns="45590" rIns="91179" bIns="4559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일을 즐겨라</a:t>
            </a:r>
            <a:endParaRPr lang="en-US" altLang="ko-KR" sz="36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8" name="Picture 3" descr="happiness_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3" b="17672"/>
          <a:stretch/>
        </p:blipFill>
        <p:spPr>
          <a:xfrm>
            <a:off x="899592" y="1922334"/>
            <a:ext cx="7128792" cy="45923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1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변화하는 조직변혁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762022" y="1249364"/>
            <a:ext cx="7764463" cy="2133600"/>
            <a:chOff x="480" y="816"/>
            <a:chExt cx="4890" cy="1344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480" y="821"/>
              <a:ext cx="561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59820" eaLnBrk="0" latinLnBrk="0" hangingPunct="0">
                <a:lnSpc>
                  <a:spcPct val="130000"/>
                </a:lnSpc>
              </a:pPr>
              <a:r>
                <a:rPr kumimoji="0" lang="ko-KR" altLang="en-US" sz="2800" b="1" dirty="0">
                  <a:latin typeface="HY헤드라인M" pitchFamily="18" charset="-127"/>
                  <a:ea typeface="HY헤드라인M" pitchFamily="18" charset="-127"/>
                </a:rPr>
                <a:t>행동</a:t>
              </a:r>
            </a:p>
            <a:p>
              <a:pPr defTabSz="759820" eaLnBrk="0" latinLnBrk="0" hangingPunct="0">
                <a:lnSpc>
                  <a:spcPct val="130000"/>
                </a:lnSpc>
              </a:pPr>
              <a:r>
                <a:rPr kumimoji="0" lang="ko-KR" altLang="en-US" sz="2800" b="1" dirty="0">
                  <a:latin typeface="HY헤드라인M" pitchFamily="18" charset="-127"/>
                  <a:ea typeface="HY헤드라인M" pitchFamily="18" charset="-127"/>
                </a:rPr>
                <a:t>태도</a:t>
              </a:r>
            </a:p>
            <a:p>
              <a:pPr defTabSz="759820" eaLnBrk="0" latinLnBrk="0" hangingPunct="0">
                <a:lnSpc>
                  <a:spcPct val="130000"/>
                </a:lnSpc>
              </a:pPr>
              <a:r>
                <a:rPr kumimoji="0" lang="ko-KR" altLang="en-US" sz="2800" b="1" dirty="0">
                  <a:latin typeface="HY헤드라인M" pitchFamily="18" charset="-127"/>
                  <a:ea typeface="HY헤드라인M" pitchFamily="18" charset="-127"/>
                </a:rPr>
                <a:t>기분</a:t>
              </a:r>
              <a:endParaRPr kumimoji="0" lang="ko-KR" altLang="en-US" sz="28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024" y="1152"/>
              <a:ext cx="1304" cy="5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59820" eaLnBrk="0" latinLnBrk="0" hangingPunct="0"/>
              <a:r>
                <a:rPr kumimoji="0" lang="ko-KR" altLang="en-US" sz="2800" b="1" dirty="0">
                  <a:solidFill>
                    <a:srgbClr val="66FF33"/>
                  </a:solidFill>
                  <a:latin typeface="HY헤드라인M" pitchFamily="18" charset="-127"/>
                  <a:ea typeface="HY헤드라인M" pitchFamily="18" charset="-127"/>
                </a:rPr>
                <a:t>자기자신이</a:t>
              </a:r>
            </a:p>
            <a:p>
              <a:pPr defTabSz="759820" eaLnBrk="0" latinLnBrk="0" hangingPunct="0"/>
              <a:r>
                <a:rPr kumimoji="0" lang="ko-KR" altLang="en-US" sz="2400" b="1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sz="2400" b="1" dirty="0">
                  <a:solidFill>
                    <a:schemeClr val="tx2"/>
                  </a:solidFill>
                  <a:latin typeface="HY헤드라인M" pitchFamily="18" charset="-127"/>
                  <a:ea typeface="HY헤드라인M" pitchFamily="18" charset="-127"/>
                </a:rPr>
                <a:t>선택 </a:t>
              </a:r>
              <a:r>
                <a:rPr kumimoji="0" lang="en-US" altLang="ko-KR" sz="2400" b="1" dirty="0">
                  <a:solidFill>
                    <a:schemeClr val="tx2"/>
                  </a:solidFill>
                  <a:latin typeface="HY헤드라인M" pitchFamily="18" charset="-127"/>
                  <a:ea typeface="HY헤드라인M" pitchFamily="18" charset="-127"/>
                </a:rPr>
                <a:t>(</a:t>
              </a:r>
              <a:r>
                <a:rPr kumimoji="0" lang="ko-KR" altLang="en-US" sz="2400" b="1" dirty="0">
                  <a:solidFill>
                    <a:schemeClr val="tx2"/>
                  </a:solidFill>
                  <a:latin typeface="HY헤드라인M" pitchFamily="18" charset="-127"/>
                  <a:ea typeface="HY헤드라인M" pitchFamily="18" charset="-127"/>
                </a:rPr>
                <a:t>컨트롤</a:t>
              </a:r>
              <a:r>
                <a:rPr kumimoji="0" lang="en-US" altLang="ko-KR" sz="2400" b="1" dirty="0">
                  <a:solidFill>
                    <a:schemeClr val="tx2"/>
                  </a:solidFill>
                  <a:latin typeface="HY헤드라인M" pitchFamily="18" charset="-127"/>
                  <a:ea typeface="HY헤드라인M" pitchFamily="18" charset="-127"/>
                </a:rPr>
                <a:t>)</a:t>
              </a:r>
            </a:p>
          </p:txBody>
        </p:sp>
        <p:sp>
          <p:nvSpPr>
            <p:cNvPr id="21" name="AutoShape 7"/>
            <p:cNvSpPr>
              <a:spLocks/>
            </p:cNvSpPr>
            <p:nvPr/>
          </p:nvSpPr>
          <p:spPr bwMode="auto">
            <a:xfrm>
              <a:off x="1152" y="1056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40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2400" y="1296"/>
              <a:ext cx="576" cy="2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40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graphicFrame>
          <p:nvGraphicFramePr>
            <p:cNvPr id="23" name="Object 9"/>
            <p:cNvGraphicFramePr>
              <a:graphicFrameLocks noChangeAspect="1"/>
            </p:cNvGraphicFramePr>
            <p:nvPr/>
          </p:nvGraphicFramePr>
          <p:xfrm>
            <a:off x="4704" y="816"/>
            <a:ext cx="666" cy="1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0" name="클립" r:id="rId3" imgW="805320" imgH="1624680" progId="MS_ClipArt_Gallery.2">
                    <p:embed/>
                  </p:oleObj>
                </mc:Choice>
                <mc:Fallback>
                  <p:oleObj name="클립" r:id="rId3" imgW="805320" imgH="16246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816"/>
                          <a:ext cx="666" cy="134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10"/>
          <p:cNvGrpSpPr>
            <a:grpSpLocks/>
          </p:cNvGrpSpPr>
          <p:nvPr/>
        </p:nvGrpSpPr>
        <p:grpSpPr bwMode="auto">
          <a:xfrm>
            <a:off x="774700" y="3835428"/>
            <a:ext cx="7988300" cy="2327275"/>
            <a:chOff x="488" y="2439"/>
            <a:chExt cx="5032" cy="1466"/>
          </a:xfrm>
        </p:grpSpPr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488" y="2439"/>
              <a:ext cx="561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59820" eaLnBrk="0" latinLnBrk="0" hangingPunct="0">
                <a:lnSpc>
                  <a:spcPct val="130000"/>
                </a:lnSpc>
              </a:pPr>
              <a:r>
                <a:rPr kumimoji="0" lang="ko-KR" altLang="en-US" sz="2800" b="1" dirty="0">
                  <a:solidFill>
                    <a:srgbClr val="CC00CC"/>
                  </a:solidFill>
                  <a:latin typeface="HY헤드라인M" pitchFamily="18" charset="-127"/>
                  <a:ea typeface="HY헤드라인M" pitchFamily="18" charset="-127"/>
                </a:rPr>
                <a:t>행동</a:t>
              </a:r>
            </a:p>
            <a:p>
              <a:pPr defTabSz="759820" eaLnBrk="0" latinLnBrk="0" hangingPunct="0">
                <a:lnSpc>
                  <a:spcPct val="130000"/>
                </a:lnSpc>
              </a:pPr>
              <a:r>
                <a:rPr kumimoji="0" lang="ko-KR" altLang="en-US" sz="2800" b="1" dirty="0">
                  <a:solidFill>
                    <a:srgbClr val="CC00CC"/>
                  </a:solidFill>
                  <a:latin typeface="HY헤드라인M" pitchFamily="18" charset="-127"/>
                  <a:ea typeface="HY헤드라인M" pitchFamily="18" charset="-127"/>
                </a:rPr>
                <a:t>태도</a:t>
              </a:r>
            </a:p>
            <a:p>
              <a:pPr defTabSz="759820" eaLnBrk="0" latinLnBrk="0" hangingPunct="0">
                <a:lnSpc>
                  <a:spcPct val="130000"/>
                </a:lnSpc>
              </a:pPr>
              <a:r>
                <a:rPr kumimoji="0" lang="ko-KR" altLang="en-US" sz="2800" b="1" dirty="0">
                  <a:solidFill>
                    <a:srgbClr val="CC00CC"/>
                  </a:solidFill>
                  <a:latin typeface="HY헤드라인M" pitchFamily="18" charset="-127"/>
                  <a:ea typeface="HY헤드라인M" pitchFamily="18" charset="-127"/>
                </a:rPr>
                <a:t>기분</a:t>
              </a: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344" y="2841"/>
              <a:ext cx="857" cy="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59820" eaLnBrk="0" latinLnBrk="0" hangingPunct="0"/>
              <a:r>
                <a:rPr kumimoji="0" lang="ko-KR" altLang="en-US" sz="2800" b="1" dirty="0">
                  <a:solidFill>
                    <a:srgbClr val="CC00CC"/>
                  </a:solidFill>
                  <a:latin typeface="HY헤드라인M" pitchFamily="18" charset="-127"/>
                  <a:ea typeface="HY헤드라인M" pitchFamily="18" charset="-127"/>
                </a:rPr>
                <a:t>의 결과</a:t>
              </a: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2976" y="2688"/>
              <a:ext cx="1820" cy="4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59820" eaLnBrk="0" latinLnBrk="0" hangingPunct="0">
                <a:lnSpc>
                  <a:spcPct val="130000"/>
                </a:lnSpc>
              </a:pPr>
              <a:r>
                <a:rPr kumimoji="0" lang="ko-KR" altLang="en-US" sz="2800" b="1" dirty="0" smtClean="0">
                  <a:solidFill>
                    <a:srgbClr val="66FF33"/>
                  </a:solidFill>
                  <a:latin typeface="HY헤드라인M" pitchFamily="18" charset="-127"/>
                  <a:ea typeface="HY헤드라인M" pitchFamily="18" charset="-127"/>
                </a:rPr>
                <a:t>조직에 영향을 줌</a:t>
              </a:r>
              <a:endParaRPr kumimoji="0" lang="ko-KR" altLang="en-US" sz="2400" b="1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" name="AutoShape 14"/>
            <p:cNvSpPr>
              <a:spLocks/>
            </p:cNvSpPr>
            <p:nvPr/>
          </p:nvSpPr>
          <p:spPr bwMode="auto">
            <a:xfrm>
              <a:off x="1160" y="2640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40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9" name="AutoShape 15"/>
            <p:cNvSpPr>
              <a:spLocks noChangeArrowheads="1"/>
            </p:cNvSpPr>
            <p:nvPr/>
          </p:nvSpPr>
          <p:spPr bwMode="auto">
            <a:xfrm>
              <a:off x="2360" y="2880"/>
              <a:ext cx="576" cy="2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40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graphicFrame>
          <p:nvGraphicFramePr>
            <p:cNvPr id="30" name="Object 16"/>
            <p:cNvGraphicFramePr>
              <a:graphicFrameLocks noChangeAspect="1"/>
            </p:cNvGraphicFramePr>
            <p:nvPr/>
          </p:nvGraphicFramePr>
          <p:xfrm>
            <a:off x="4752" y="3168"/>
            <a:ext cx="768" cy="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1" name="클립" r:id="rId5" imgW="720000" imgH="690480" progId="MS_ClipArt_Gallery.2">
                    <p:embed/>
                  </p:oleObj>
                </mc:Choice>
                <mc:Fallback>
                  <p:oleObj name="클립" r:id="rId5" imgW="720000" imgH="6904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3168"/>
                          <a:ext cx="768" cy="73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787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변화하는 조직변혁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35" name="Rectangle 1027"/>
          <p:cNvSpPr>
            <a:spLocks noChangeArrowheads="1"/>
          </p:cNvSpPr>
          <p:nvPr/>
        </p:nvSpPr>
        <p:spPr bwMode="auto">
          <a:xfrm>
            <a:off x="504395" y="1159018"/>
            <a:ext cx="8306542" cy="571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59" tIns="45580" rIns="91159" bIns="45580" anchor="ctr"/>
          <a:lstStyle/>
          <a:p>
            <a:pPr defTabSz="910813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근무 시간이 끝났으니 퇴근한다. 퇴근하려는데 한 잔만 걸치자고 한다.</a:t>
            </a:r>
          </a:p>
          <a:p>
            <a:pPr defTabSz="910813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한 잔 걸치고 집에 와서 밥 먹는다. 밥 먹다 보니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TV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에서 이 프로는 꼭 보라고 </a:t>
            </a:r>
          </a:p>
          <a:p>
            <a:pPr defTabSz="910813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외쳐댄다.</a:t>
            </a:r>
          </a:p>
          <a:p>
            <a:pPr defTabSz="910813"/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TV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를 보고 난 후 이리저리 채널을 돌려 본다. 보고 나니 졸린다.</a:t>
            </a:r>
          </a:p>
          <a:p>
            <a:pPr defTabSz="910813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졸리니 잠잔다. 자다 보니 벌써 출근 시간이다. 허겁지겁 집을 달려 나간다.</a:t>
            </a:r>
          </a:p>
          <a:p>
            <a:pPr defTabSz="910813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그러다 보니 주말이 왔다. 프로 야구, 축구, 농구 얘기가 한창이다.</a:t>
            </a:r>
          </a:p>
          <a:p>
            <a:pPr defTabSz="910813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노래방, 단란주점, 당구,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Go-Stop 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얘기도 한창이다. 집들이, 백일잔치, 송별회, </a:t>
            </a:r>
          </a:p>
          <a:p>
            <a:pPr defTabSz="910813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동창회, 야유회, </a:t>
            </a:r>
            <a:r>
              <a:rPr lang="ko-KR" altLang="en-US" b="1" dirty="0" err="1" smtClean="0">
                <a:latin typeface="HY헤드라인M" pitchFamily="18" charset="-127"/>
                <a:ea typeface="HY헤드라인M" pitchFamily="18" charset="-127"/>
              </a:rPr>
              <a:t>환영식과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dirty="0" err="1" smtClean="0">
                <a:latin typeface="HY헤드라인M" pitchFamily="18" charset="-127"/>
                <a:ea typeface="HY헤드라인M" pitchFamily="18" charset="-127"/>
              </a:rPr>
              <a:t>환송식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 등으로 주말은 평일보다 더 바쁘다.</a:t>
            </a:r>
          </a:p>
          <a:p>
            <a:pPr defTabSz="910813"/>
            <a:endParaRPr lang="ko-KR" altLang="en-US" b="1" dirty="0" smtClean="0">
              <a:latin typeface="HY헤드라인M" pitchFamily="18" charset="-127"/>
              <a:ea typeface="HY헤드라인M" pitchFamily="18" charset="-127"/>
            </a:endParaRPr>
          </a:p>
          <a:p>
            <a:pPr defTabSz="910813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사회생활을 하다 보면 그것이 정상적으로 보이고,</a:t>
            </a:r>
          </a:p>
          <a:p>
            <a:pPr defTabSz="910813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바쁘다고 이야기를 하면서도 그 바쁨을 은근히 즐긴다.</a:t>
            </a:r>
          </a:p>
          <a:p>
            <a:pPr defTabSz="910813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그러다가 아무러면 어떠랴. 때 되면 월급 나오고, 때 되면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Bonus 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나오고, </a:t>
            </a:r>
          </a:p>
          <a:p>
            <a:pPr defTabSz="910813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때 되면 남들과 비슷하게 승진도 되어 간다.</a:t>
            </a:r>
          </a:p>
          <a:p>
            <a:pPr defTabSz="910813"/>
            <a:endParaRPr lang="ko-KR" altLang="en-US" b="1" dirty="0" smtClean="0">
              <a:latin typeface="HY헤드라인M" pitchFamily="18" charset="-127"/>
              <a:ea typeface="HY헤드라인M" pitchFamily="18" charset="-127"/>
            </a:endParaRPr>
          </a:p>
          <a:p>
            <a:pPr defTabSz="910813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상식을 모두 따라야만 하는 생활 속의 관성, 오늘의 나를 절대로 가만 놔두지 않는</a:t>
            </a:r>
          </a:p>
          <a:p>
            <a:pPr defTabSz="910813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일상의 유혹, 땀 흘리기보다는 절대 땀 안 흘리기를 원하는 안일 본능, 이런 것들을</a:t>
            </a:r>
          </a:p>
          <a:p>
            <a:pPr defTabSz="910813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과감하게 시정하고 물리치지 않는 한, 이런 사람은 평생토록   </a:t>
            </a:r>
            <a:r>
              <a:rPr lang="ko-KR" altLang="en-US" sz="2000" b="1" u="sng" dirty="0">
                <a:latin typeface="HY헤드라인M" pitchFamily="18" charset="-127"/>
                <a:ea typeface="HY헤드라인M" pitchFamily="18" charset="-127"/>
              </a:rPr>
              <a:t>전문가 근처에도 </a:t>
            </a:r>
          </a:p>
          <a:p>
            <a:pPr defTabSz="910813"/>
            <a:r>
              <a:rPr lang="ko-KR" altLang="en-US" sz="2000" b="1" u="sng" dirty="0">
                <a:latin typeface="HY헤드라인M" pitchFamily="18" charset="-127"/>
                <a:ea typeface="HY헤드라인M" pitchFamily="18" charset="-127"/>
              </a:rPr>
              <a:t>이르지 못한다.</a:t>
            </a:r>
          </a:p>
        </p:txBody>
      </p:sp>
      <p:sp>
        <p:nvSpPr>
          <p:cNvPr id="36" name="Text Box 1026"/>
          <p:cNvSpPr txBox="1">
            <a:spLocks noChangeArrowheads="1"/>
          </p:cNvSpPr>
          <p:nvPr/>
        </p:nvSpPr>
        <p:spPr bwMode="auto">
          <a:xfrm>
            <a:off x="2448190" y="828299"/>
            <a:ext cx="3293924" cy="6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59" tIns="45580" rIns="91159" bIns="4558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5pPr>
            <a:lvl6pPr marL="22494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6pPr>
            <a:lvl7pPr marL="27066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7pPr>
            <a:lvl8pPr marL="31638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8pPr>
            <a:lvl9pPr marL="36210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9pPr>
          </a:lstStyle>
          <a:p>
            <a:r>
              <a:rPr lang="ko-KR" altLang="en-US" sz="37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어떤 이의 생활</a:t>
            </a:r>
          </a:p>
        </p:txBody>
      </p:sp>
    </p:spTree>
    <p:extLst>
      <p:ext uri="{BB962C8B-B14F-4D97-AF65-F5344CB8AC3E}">
        <p14:creationId xmlns:p14="http://schemas.microsoft.com/office/powerpoint/2010/main" val="40294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변화하는 조직변혁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98765" y="1361336"/>
            <a:ext cx="4120874" cy="132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9" tIns="45580" rIns="91159" bIns="4558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5pPr>
            <a:lvl6pPr marL="22494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6pPr>
            <a:lvl7pPr marL="27066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7pPr>
            <a:lvl8pPr marL="31638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8pPr>
            <a:lvl9pPr marL="36210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9pPr>
          </a:lstStyle>
          <a:p>
            <a:pPr algn="ctr"/>
            <a:r>
              <a:rPr lang="ko-KR" altLang="en-US" sz="4000" b="1" dirty="0">
                <a:latin typeface="HY헤드라인M" pitchFamily="18" charset="-127"/>
                <a:ea typeface="HY헤드라인M" pitchFamily="18" charset="-127"/>
              </a:rPr>
              <a:t>무능한 직원이나</a:t>
            </a:r>
          </a:p>
          <a:p>
            <a:pPr algn="ctr"/>
            <a:r>
              <a:rPr lang="ko-KR" altLang="en-US" sz="4000" b="1" dirty="0">
                <a:latin typeface="HY헤드라인M" pitchFamily="18" charset="-127"/>
                <a:ea typeface="HY헤드라인M" pitchFamily="18" charset="-127"/>
              </a:rPr>
              <a:t>실력 없는 간부</a:t>
            </a:r>
            <a:r>
              <a:rPr lang="ko-KR" altLang="en-US" sz="40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는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00944" y="4898132"/>
            <a:ext cx="5070051" cy="112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59" tIns="45580" rIns="91159" bIns="4558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5pPr>
            <a:lvl6pPr marL="22494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6pPr>
            <a:lvl7pPr marL="27066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7pPr>
            <a:lvl8pPr marL="31638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8pPr>
            <a:lvl9pPr marL="36210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b="1" dirty="0" err="1" smtClean="0">
                <a:latin typeface="HY헤드라인M" pitchFamily="18" charset="-127"/>
                <a:ea typeface="HY헤드라인M" pitchFamily="18" charset="-127"/>
              </a:rPr>
              <a:t>야마가타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dirty="0" err="1" smtClean="0">
                <a:latin typeface="HY헤드라인M" pitchFamily="18" charset="-127"/>
                <a:ea typeface="HY헤드라인M" pitchFamily="18" charset="-127"/>
              </a:rPr>
              <a:t>다쿠야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1" dirty="0" err="1" smtClean="0">
                <a:latin typeface="HY헤드라인M" pitchFamily="18" charset="-127"/>
                <a:ea typeface="HY헤드라인M" pitchFamily="18" charset="-127"/>
              </a:rPr>
              <a:t>山形琢也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) 선생-</a:t>
            </a:r>
          </a:p>
          <a:p>
            <a:pPr algn="ctr">
              <a:lnSpc>
                <a:spcPct val="140000"/>
              </a:lnSpc>
            </a:pP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일본 의식개혁, 행동혁신 최고권위자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09961" y="2819979"/>
            <a:ext cx="6740380" cy="139394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9" tIns="45580" rIns="91159" bIns="45580">
            <a:spAutoFit/>
          </a:bodyPr>
          <a:lstStyle/>
          <a:p>
            <a:pPr algn="ctr" defTabSz="910813">
              <a:lnSpc>
                <a:spcPct val="90000"/>
              </a:lnSpc>
            </a:pPr>
            <a:r>
              <a:rPr lang="ko-KR" altLang="en-US" sz="9400" b="1" i="1">
                <a:solidFill>
                  <a:srgbClr val="FEFB00"/>
                </a:solidFill>
                <a:latin typeface="HY헤드라인M" pitchFamily="18" charset="-127"/>
                <a:ea typeface="HY헤드라인M" pitchFamily="18" charset="-127"/>
              </a:rPr>
              <a:t>항상 바쁘다.</a:t>
            </a:r>
          </a:p>
        </p:txBody>
      </p:sp>
    </p:spTree>
    <p:extLst>
      <p:ext uri="{BB962C8B-B14F-4D97-AF65-F5344CB8AC3E}">
        <p14:creationId xmlns:p14="http://schemas.microsoft.com/office/powerpoint/2010/main" val="359435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변화하는 조직변혁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85205" y="1026368"/>
            <a:ext cx="7721788" cy="5423818"/>
            <a:chOff x="685205" y="498911"/>
            <a:chExt cx="7721788" cy="5423818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685215" y="498911"/>
              <a:ext cx="7046306" cy="984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4053" dir="1857825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159" tIns="45580" rIns="91159" bIns="45580">
              <a:spAutoFit/>
            </a:bodyPr>
            <a:lstStyle>
              <a:lvl1pPr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1pPr>
              <a:lvl2pPr marL="447675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2pPr>
              <a:lvl3pPr marL="895350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3pPr>
              <a:lvl4pPr marL="1344613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5pPr>
              <a:lvl6pPr marL="22494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6pPr>
              <a:lvl7pPr marL="27066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7pPr>
              <a:lvl8pPr marL="31638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8pPr>
              <a:lvl9pPr marL="36210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9pPr>
            </a:lstStyle>
            <a:p>
              <a:r>
                <a:rPr lang="ko-KR" altLang="en-US" sz="2900" b="1" dirty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진정 중요한 것이 무엇인지 모르기에,</a:t>
              </a:r>
            </a:p>
            <a:p>
              <a:r>
                <a:rPr lang="ko-KR" altLang="en-US" sz="2900" b="1" dirty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모든 것이 중요해 보인다.</a:t>
              </a: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685205" y="1605399"/>
              <a:ext cx="4646859" cy="984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4053" dir="1857825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159" tIns="45580" rIns="91159" bIns="45580">
              <a:spAutoFit/>
            </a:bodyPr>
            <a:lstStyle>
              <a:lvl1pPr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1pPr>
              <a:lvl2pPr marL="447675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2pPr>
              <a:lvl3pPr marL="895350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3pPr>
              <a:lvl4pPr marL="1344613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5pPr>
              <a:lvl6pPr marL="22494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6pPr>
              <a:lvl7pPr marL="27066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7pPr>
              <a:lvl8pPr marL="31638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8pPr>
              <a:lvl9pPr marL="36210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9pPr>
            </a:lstStyle>
            <a:p>
              <a:r>
                <a:rPr lang="ko-KR" altLang="en-US" sz="2900" b="1" dirty="0">
                  <a:solidFill>
                    <a:srgbClr val="33CB33"/>
                  </a:solidFill>
                  <a:latin typeface="HY헤드라인M" pitchFamily="18" charset="-127"/>
                  <a:ea typeface="HY헤드라인M" pitchFamily="18" charset="-127"/>
                </a:rPr>
                <a:t>모든 것이 중요해 보이기에,</a:t>
              </a:r>
            </a:p>
            <a:p>
              <a:r>
                <a:rPr lang="ko-KR" altLang="en-US" sz="2900" b="1" dirty="0">
                  <a:solidFill>
                    <a:srgbClr val="33CB33"/>
                  </a:solidFill>
                  <a:latin typeface="HY헤드라인M" pitchFamily="18" charset="-127"/>
                  <a:ea typeface="HY헤드라인M" pitchFamily="18" charset="-127"/>
                </a:rPr>
                <a:t>모든 것을 다해야 한다.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709623" y="2614697"/>
              <a:ext cx="6230626" cy="1877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CCCC"/>
                      </a:gs>
                      <a:gs pos="50000">
                        <a:schemeClr val="bg1"/>
                      </a:gs>
                      <a:gs pos="100000">
                        <a:srgbClr val="33CC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4053" dir="1857825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159" tIns="45580" rIns="91159" bIns="45580">
              <a:spAutoFit/>
            </a:bodyPr>
            <a:lstStyle>
              <a:lvl1pPr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1pPr>
              <a:lvl2pPr marL="447675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2pPr>
              <a:lvl3pPr marL="895350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3pPr>
              <a:lvl4pPr marL="1344613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5pPr>
              <a:lvl6pPr marL="22494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6pPr>
              <a:lvl7pPr marL="27066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7pPr>
              <a:lvl8pPr marL="31638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8pPr>
              <a:lvl9pPr marL="36210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9pPr>
            </a:lstStyle>
            <a:p>
              <a:r>
                <a:rPr lang="ko-KR" altLang="en-US" sz="2900" b="1" u="sng" dirty="0">
                  <a:solidFill>
                    <a:srgbClr val="FEFB00"/>
                  </a:solidFill>
                  <a:latin typeface="HY헤드라인M" pitchFamily="18" charset="-127"/>
                  <a:ea typeface="HY헤드라인M" pitchFamily="18" charset="-127"/>
                </a:rPr>
                <a:t>불행하게도 다른 사람들에게</a:t>
              </a:r>
            </a:p>
            <a:p>
              <a:r>
                <a:rPr lang="ko-KR" altLang="en-US" sz="2900" b="1" u="sng" dirty="0">
                  <a:solidFill>
                    <a:srgbClr val="FEFB00"/>
                  </a:solidFill>
                  <a:latin typeface="HY헤드라인M" pitchFamily="18" charset="-127"/>
                  <a:ea typeface="HY헤드라인M" pitchFamily="18" charset="-127"/>
                </a:rPr>
                <a:t>모든 것을 다하는 사람으로 보이기에,</a:t>
              </a:r>
            </a:p>
            <a:p>
              <a:r>
                <a:rPr lang="ko-KR" altLang="en-US" sz="2900" b="1" u="sng" dirty="0">
                  <a:solidFill>
                    <a:srgbClr val="FEFB00"/>
                  </a:solidFill>
                  <a:latin typeface="HY헤드라인M" pitchFamily="18" charset="-127"/>
                  <a:ea typeface="HY헤드라인M" pitchFamily="18" charset="-127"/>
                </a:rPr>
                <a:t>그들은 우리가 모든 것을</a:t>
              </a:r>
            </a:p>
            <a:p>
              <a:r>
                <a:rPr lang="ko-KR" altLang="en-US" sz="2900" b="1" u="sng" dirty="0">
                  <a:solidFill>
                    <a:srgbClr val="FEFB00"/>
                  </a:solidFill>
                  <a:latin typeface="HY헤드라인M" pitchFamily="18" charset="-127"/>
                  <a:ea typeface="HY헤드라인M" pitchFamily="18" charset="-127"/>
                </a:rPr>
                <a:t>다해 줄 것으로 기대한다.</a:t>
              </a:r>
            </a:p>
          </p:txBody>
        </p:sp>
        <p:graphicFrame>
          <p:nvGraphicFramePr>
            <p:cNvPr id="1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8390021"/>
                </p:ext>
              </p:extLst>
            </p:nvPr>
          </p:nvGraphicFramePr>
          <p:xfrm>
            <a:off x="6842227" y="2601339"/>
            <a:ext cx="1564766" cy="1441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35" name="클립" r:id="rId3" imgW="1337400" imgH="1231560" progId="MS_ClipArt_Gallery.2">
                    <p:embed/>
                  </p:oleObj>
                </mc:Choice>
                <mc:Fallback>
                  <p:oleObj name="클립" r:id="rId3" imgW="1337400" imgH="12315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2227" y="2601339"/>
                          <a:ext cx="1564766" cy="1441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41143" y="4491851"/>
              <a:ext cx="6596110" cy="1430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4053" dir="1857825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159" tIns="45580" rIns="91159" bIns="45580">
              <a:spAutoFit/>
            </a:bodyPr>
            <a:lstStyle>
              <a:lvl1pPr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1pPr>
              <a:lvl2pPr marL="447675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2pPr>
              <a:lvl3pPr marL="895350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3pPr>
              <a:lvl4pPr marL="1344613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5pPr>
              <a:lvl6pPr marL="22494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6pPr>
              <a:lvl7pPr marL="27066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7pPr>
              <a:lvl8pPr marL="31638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8pPr>
              <a:lvl9pPr marL="36210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9pPr>
            </a:lstStyle>
            <a:p>
              <a:r>
                <a:rPr lang="ko-KR" altLang="en-US" sz="2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모든 것을 다하느라고 너무나 바쁘기에,</a:t>
              </a:r>
            </a:p>
            <a:p>
              <a:r>
                <a:rPr lang="ko-KR" altLang="en-US" sz="2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우리에게 진정 중요한 것이 무엇인지</a:t>
              </a:r>
            </a:p>
            <a:p>
              <a:r>
                <a:rPr lang="ko-KR" altLang="en-US" sz="2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생각해 볼 짬조차 없다.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70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변화하는 조직변혁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077" y="1484784"/>
            <a:ext cx="6734203" cy="3157788"/>
          </a:xfrm>
        </p:spPr>
        <p:txBody>
          <a:bodyPr/>
          <a:lstStyle/>
          <a:p>
            <a:r>
              <a:rPr lang="ko-KR" altLang="en-US" sz="28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컴퓨터를 업그레이드하지 않으면 </a:t>
            </a:r>
            <a:br>
              <a:rPr lang="ko-KR" altLang="en-US" sz="28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8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몇 년 후엔 쓸모 없이 될 줄 알면서, </a:t>
            </a:r>
            <a:br>
              <a:rPr lang="ko-KR" altLang="en-US" sz="28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8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ko-KR" altLang="en-US" sz="28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8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자기 자신은 업그레이드 시키지 않고 </a:t>
            </a:r>
            <a:br>
              <a:rPr lang="ko-KR" altLang="en-US" sz="28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8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쓸 만한 사람이라고 자부하는 사람들이</a:t>
            </a:r>
            <a:br>
              <a:rPr lang="ko-KR" altLang="en-US" sz="28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8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많다.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792951"/>
              </p:ext>
            </p:extLst>
          </p:nvPr>
        </p:nvGraphicFramePr>
        <p:xfrm>
          <a:off x="6804248" y="1916832"/>
          <a:ext cx="1901693" cy="1462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8" name="클립" r:id="rId3" imgW="4182480" imgH="3215880" progId="MS_ClipArt_Gallery.2">
                  <p:embed/>
                </p:oleObj>
              </mc:Choice>
              <mc:Fallback>
                <p:oleObj name="클립" r:id="rId3" imgW="4182480" imgH="32158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916832"/>
                        <a:ext cx="1901693" cy="1462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4" y="4384674"/>
          <a:ext cx="1428699" cy="2050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9" name="클립" r:id="rId5" imgW="1126080" imgH="1617480" progId="MS_ClipArt_Gallery.2">
                  <p:embed/>
                </p:oleObj>
              </mc:Choice>
              <mc:Fallback>
                <p:oleObj name="클립" r:id="rId5" imgW="1126080" imgH="16174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" y="4384674"/>
                        <a:ext cx="1428699" cy="2050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88557" y="5053607"/>
            <a:ext cx="7515892" cy="62198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066" tIns="43535" rIns="87066" bIns="43535" anchor="ctr"/>
          <a:lstStyle/>
          <a:p>
            <a:pPr algn="ctr" defTabSz="870904"/>
            <a:r>
              <a:rPr lang="ko-KR" altLang="en-US" sz="33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여러분은 얼마나 </a:t>
            </a:r>
            <a:r>
              <a:rPr lang="en-US" altLang="ko-KR" sz="33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UP-GRADE</a:t>
            </a:r>
            <a:r>
              <a:rPr lang="ko-KR" altLang="en-US" sz="33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하고 계십니까</a:t>
            </a:r>
            <a:r>
              <a:rPr lang="ko-KR" altLang="en-US" sz="33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22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변화하는 조직변혁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247673" y="1269703"/>
            <a:ext cx="8526440" cy="5110488"/>
            <a:chOff x="247673" y="501678"/>
            <a:chExt cx="8526440" cy="5878513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176463" y="760413"/>
              <a:ext cx="6597650" cy="2021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179" tIns="45590" rIns="91179" bIns="45590">
              <a:spAutoFit/>
            </a:bodyPr>
            <a:lstStyle/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kumimoji="0" lang="ko-KR" altLang="en-US" sz="3800" dirty="0">
                  <a:solidFill>
                    <a:srgbClr val="FFFF00"/>
                  </a:solidFill>
                  <a:latin typeface="HY헤드라인M" pitchFamily="18" charset="-127"/>
                  <a:ea typeface="HY헤드라인M" pitchFamily="18" charset="-127"/>
                </a:rPr>
                <a:t>  개인, 조직과 가정은</a:t>
              </a:r>
            </a:p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kumimoji="0" lang="ko-KR" altLang="en-US" sz="3800" dirty="0">
                  <a:solidFill>
                    <a:srgbClr val="FFFF00"/>
                  </a:solidFill>
                  <a:latin typeface="HY헤드라인M" pitchFamily="18" charset="-127"/>
                  <a:ea typeface="HY헤드라인M" pitchFamily="18" charset="-127"/>
                </a:rPr>
                <a:t>   마디 마디를 통해 성장</a:t>
              </a:r>
            </a:p>
          </p:txBody>
        </p:sp>
        <p:grpSp>
          <p:nvGrpSpPr>
            <p:cNvPr id="31" name="Group 3"/>
            <p:cNvGrpSpPr>
              <a:grpSpLocks/>
            </p:cNvGrpSpPr>
            <p:nvPr/>
          </p:nvGrpSpPr>
          <p:grpSpPr bwMode="auto">
            <a:xfrm>
              <a:off x="247673" y="501678"/>
              <a:ext cx="2614613" cy="5878513"/>
              <a:chOff x="156" y="316"/>
              <a:chExt cx="1647" cy="3703"/>
            </a:xfrm>
          </p:grpSpPr>
          <p:sp>
            <p:nvSpPr>
              <p:cNvPr id="34" name="Freeform 4"/>
              <p:cNvSpPr>
                <a:spLocks/>
              </p:cNvSpPr>
              <p:nvPr/>
            </p:nvSpPr>
            <p:spPr bwMode="auto">
              <a:xfrm>
                <a:off x="1015" y="3729"/>
                <a:ext cx="350" cy="290"/>
              </a:xfrm>
              <a:custGeom>
                <a:avLst/>
                <a:gdLst>
                  <a:gd name="T0" fmla="*/ 13 w 379"/>
                  <a:gd name="T1" fmla="*/ 290 h 290"/>
                  <a:gd name="T2" fmla="*/ 26 w 379"/>
                  <a:gd name="T3" fmla="*/ 279 h 290"/>
                  <a:gd name="T4" fmla="*/ 39 w 379"/>
                  <a:gd name="T5" fmla="*/ 269 h 290"/>
                  <a:gd name="T6" fmla="*/ 52 w 379"/>
                  <a:gd name="T7" fmla="*/ 258 h 290"/>
                  <a:gd name="T8" fmla="*/ 66 w 379"/>
                  <a:gd name="T9" fmla="*/ 247 h 290"/>
                  <a:gd name="T10" fmla="*/ 81 w 379"/>
                  <a:gd name="T11" fmla="*/ 238 h 290"/>
                  <a:gd name="T12" fmla="*/ 95 w 379"/>
                  <a:gd name="T13" fmla="*/ 227 h 290"/>
                  <a:gd name="T14" fmla="*/ 109 w 379"/>
                  <a:gd name="T15" fmla="*/ 218 h 290"/>
                  <a:gd name="T16" fmla="*/ 124 w 379"/>
                  <a:gd name="T17" fmla="*/ 209 h 290"/>
                  <a:gd name="T18" fmla="*/ 153 w 379"/>
                  <a:gd name="T19" fmla="*/ 188 h 290"/>
                  <a:gd name="T20" fmla="*/ 184 w 379"/>
                  <a:gd name="T21" fmla="*/ 168 h 290"/>
                  <a:gd name="T22" fmla="*/ 213 w 379"/>
                  <a:gd name="T23" fmla="*/ 147 h 290"/>
                  <a:gd name="T24" fmla="*/ 243 w 379"/>
                  <a:gd name="T25" fmla="*/ 125 h 290"/>
                  <a:gd name="T26" fmla="*/ 274 w 379"/>
                  <a:gd name="T27" fmla="*/ 105 h 290"/>
                  <a:gd name="T28" fmla="*/ 304 w 379"/>
                  <a:gd name="T29" fmla="*/ 86 h 290"/>
                  <a:gd name="T30" fmla="*/ 335 w 379"/>
                  <a:gd name="T31" fmla="*/ 66 h 290"/>
                  <a:gd name="T32" fmla="*/ 365 w 379"/>
                  <a:gd name="T33" fmla="*/ 47 h 290"/>
                  <a:gd name="T34" fmla="*/ 370 w 379"/>
                  <a:gd name="T35" fmla="*/ 43 h 290"/>
                  <a:gd name="T36" fmla="*/ 373 w 379"/>
                  <a:gd name="T37" fmla="*/ 37 h 290"/>
                  <a:gd name="T38" fmla="*/ 377 w 379"/>
                  <a:gd name="T39" fmla="*/ 31 h 290"/>
                  <a:gd name="T40" fmla="*/ 379 w 379"/>
                  <a:gd name="T41" fmla="*/ 23 h 290"/>
                  <a:gd name="T42" fmla="*/ 371 w 379"/>
                  <a:gd name="T43" fmla="*/ 3 h 290"/>
                  <a:gd name="T44" fmla="*/ 352 w 379"/>
                  <a:gd name="T45" fmla="*/ 2 h 290"/>
                  <a:gd name="T46" fmla="*/ 330 w 379"/>
                  <a:gd name="T47" fmla="*/ 0 h 290"/>
                  <a:gd name="T48" fmla="*/ 310 w 379"/>
                  <a:gd name="T49" fmla="*/ 0 h 290"/>
                  <a:gd name="T50" fmla="*/ 289 w 379"/>
                  <a:gd name="T51" fmla="*/ 2 h 290"/>
                  <a:gd name="T52" fmla="*/ 269 w 379"/>
                  <a:gd name="T53" fmla="*/ 3 h 290"/>
                  <a:gd name="T54" fmla="*/ 248 w 379"/>
                  <a:gd name="T55" fmla="*/ 5 h 290"/>
                  <a:gd name="T56" fmla="*/ 226 w 379"/>
                  <a:gd name="T57" fmla="*/ 6 h 290"/>
                  <a:gd name="T58" fmla="*/ 205 w 379"/>
                  <a:gd name="T59" fmla="*/ 8 h 290"/>
                  <a:gd name="T60" fmla="*/ 181 w 379"/>
                  <a:gd name="T61" fmla="*/ 43 h 290"/>
                  <a:gd name="T62" fmla="*/ 155 w 379"/>
                  <a:gd name="T63" fmla="*/ 76 h 290"/>
                  <a:gd name="T64" fmla="*/ 127 w 379"/>
                  <a:gd name="T65" fmla="*/ 108 h 290"/>
                  <a:gd name="T66" fmla="*/ 98 w 379"/>
                  <a:gd name="T67" fmla="*/ 141 h 290"/>
                  <a:gd name="T68" fmla="*/ 71 w 379"/>
                  <a:gd name="T69" fmla="*/ 174 h 290"/>
                  <a:gd name="T70" fmla="*/ 45 w 379"/>
                  <a:gd name="T71" fmla="*/ 209 h 290"/>
                  <a:gd name="T72" fmla="*/ 22 w 379"/>
                  <a:gd name="T73" fmla="*/ 246 h 290"/>
                  <a:gd name="T74" fmla="*/ 0 w 379"/>
                  <a:gd name="T75" fmla="*/ 284 h 290"/>
                  <a:gd name="T76" fmla="*/ 13 w 379"/>
                  <a:gd name="T77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9" h="290">
                    <a:moveTo>
                      <a:pt x="13" y="290"/>
                    </a:moveTo>
                    <a:lnTo>
                      <a:pt x="26" y="279"/>
                    </a:lnTo>
                    <a:lnTo>
                      <a:pt x="39" y="269"/>
                    </a:lnTo>
                    <a:lnTo>
                      <a:pt x="52" y="258"/>
                    </a:lnTo>
                    <a:lnTo>
                      <a:pt x="66" y="247"/>
                    </a:lnTo>
                    <a:lnTo>
                      <a:pt x="81" y="238"/>
                    </a:lnTo>
                    <a:lnTo>
                      <a:pt x="95" y="227"/>
                    </a:lnTo>
                    <a:lnTo>
                      <a:pt x="109" y="218"/>
                    </a:lnTo>
                    <a:lnTo>
                      <a:pt x="124" y="209"/>
                    </a:lnTo>
                    <a:lnTo>
                      <a:pt x="153" y="188"/>
                    </a:lnTo>
                    <a:lnTo>
                      <a:pt x="184" y="168"/>
                    </a:lnTo>
                    <a:lnTo>
                      <a:pt x="213" y="147"/>
                    </a:lnTo>
                    <a:lnTo>
                      <a:pt x="243" y="125"/>
                    </a:lnTo>
                    <a:lnTo>
                      <a:pt x="274" y="105"/>
                    </a:lnTo>
                    <a:lnTo>
                      <a:pt x="304" y="86"/>
                    </a:lnTo>
                    <a:lnTo>
                      <a:pt x="335" y="66"/>
                    </a:lnTo>
                    <a:lnTo>
                      <a:pt x="365" y="47"/>
                    </a:lnTo>
                    <a:lnTo>
                      <a:pt x="370" y="43"/>
                    </a:lnTo>
                    <a:lnTo>
                      <a:pt x="373" y="37"/>
                    </a:lnTo>
                    <a:lnTo>
                      <a:pt x="377" y="31"/>
                    </a:lnTo>
                    <a:lnTo>
                      <a:pt x="379" y="23"/>
                    </a:lnTo>
                    <a:lnTo>
                      <a:pt x="371" y="3"/>
                    </a:lnTo>
                    <a:lnTo>
                      <a:pt x="352" y="2"/>
                    </a:lnTo>
                    <a:lnTo>
                      <a:pt x="330" y="0"/>
                    </a:lnTo>
                    <a:lnTo>
                      <a:pt x="310" y="0"/>
                    </a:lnTo>
                    <a:lnTo>
                      <a:pt x="289" y="2"/>
                    </a:lnTo>
                    <a:lnTo>
                      <a:pt x="269" y="3"/>
                    </a:lnTo>
                    <a:lnTo>
                      <a:pt x="248" y="5"/>
                    </a:lnTo>
                    <a:lnTo>
                      <a:pt x="226" y="6"/>
                    </a:lnTo>
                    <a:lnTo>
                      <a:pt x="205" y="8"/>
                    </a:lnTo>
                    <a:lnTo>
                      <a:pt x="181" y="43"/>
                    </a:lnTo>
                    <a:lnTo>
                      <a:pt x="155" y="76"/>
                    </a:lnTo>
                    <a:lnTo>
                      <a:pt x="127" y="108"/>
                    </a:lnTo>
                    <a:lnTo>
                      <a:pt x="98" y="141"/>
                    </a:lnTo>
                    <a:lnTo>
                      <a:pt x="71" y="174"/>
                    </a:lnTo>
                    <a:lnTo>
                      <a:pt x="45" y="209"/>
                    </a:lnTo>
                    <a:lnTo>
                      <a:pt x="22" y="246"/>
                    </a:lnTo>
                    <a:lnTo>
                      <a:pt x="0" y="284"/>
                    </a:lnTo>
                    <a:lnTo>
                      <a:pt x="13" y="2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643" y="3209"/>
                <a:ext cx="169" cy="786"/>
              </a:xfrm>
              <a:custGeom>
                <a:avLst/>
                <a:gdLst>
                  <a:gd name="T0" fmla="*/ 124 w 183"/>
                  <a:gd name="T1" fmla="*/ 786 h 786"/>
                  <a:gd name="T2" fmla="*/ 147 w 183"/>
                  <a:gd name="T3" fmla="*/ 705 h 786"/>
                  <a:gd name="T4" fmla="*/ 164 w 183"/>
                  <a:gd name="T5" fmla="*/ 622 h 786"/>
                  <a:gd name="T6" fmla="*/ 176 w 183"/>
                  <a:gd name="T7" fmla="*/ 540 h 786"/>
                  <a:gd name="T8" fmla="*/ 182 w 183"/>
                  <a:gd name="T9" fmla="*/ 456 h 786"/>
                  <a:gd name="T10" fmla="*/ 183 w 183"/>
                  <a:gd name="T11" fmla="*/ 374 h 786"/>
                  <a:gd name="T12" fmla="*/ 180 w 183"/>
                  <a:gd name="T13" fmla="*/ 290 h 786"/>
                  <a:gd name="T14" fmla="*/ 176 w 183"/>
                  <a:gd name="T15" fmla="*/ 206 h 786"/>
                  <a:gd name="T16" fmla="*/ 168 w 183"/>
                  <a:gd name="T17" fmla="*/ 124 h 786"/>
                  <a:gd name="T18" fmla="*/ 164 w 183"/>
                  <a:gd name="T19" fmla="*/ 107 h 786"/>
                  <a:gd name="T20" fmla="*/ 159 w 183"/>
                  <a:gd name="T21" fmla="*/ 92 h 786"/>
                  <a:gd name="T22" fmla="*/ 154 w 183"/>
                  <a:gd name="T23" fmla="*/ 76 h 786"/>
                  <a:gd name="T24" fmla="*/ 148 w 183"/>
                  <a:gd name="T25" fmla="*/ 61 h 786"/>
                  <a:gd name="T26" fmla="*/ 142 w 183"/>
                  <a:gd name="T27" fmla="*/ 47 h 786"/>
                  <a:gd name="T28" fmla="*/ 136 w 183"/>
                  <a:gd name="T29" fmla="*/ 34 h 786"/>
                  <a:gd name="T30" fmla="*/ 130 w 183"/>
                  <a:gd name="T31" fmla="*/ 18 h 786"/>
                  <a:gd name="T32" fmla="*/ 122 w 183"/>
                  <a:gd name="T33" fmla="*/ 5 h 786"/>
                  <a:gd name="T34" fmla="*/ 113 w 183"/>
                  <a:gd name="T35" fmla="*/ 0 h 786"/>
                  <a:gd name="T36" fmla="*/ 101 w 183"/>
                  <a:gd name="T37" fmla="*/ 6 h 786"/>
                  <a:gd name="T38" fmla="*/ 95 w 183"/>
                  <a:gd name="T39" fmla="*/ 17 h 786"/>
                  <a:gd name="T40" fmla="*/ 90 w 183"/>
                  <a:gd name="T41" fmla="*/ 27 h 786"/>
                  <a:gd name="T42" fmla="*/ 84 w 183"/>
                  <a:gd name="T43" fmla="*/ 38 h 786"/>
                  <a:gd name="T44" fmla="*/ 77 w 183"/>
                  <a:gd name="T45" fmla="*/ 47 h 786"/>
                  <a:gd name="T46" fmla="*/ 71 w 183"/>
                  <a:gd name="T47" fmla="*/ 58 h 786"/>
                  <a:gd name="T48" fmla="*/ 63 w 183"/>
                  <a:gd name="T49" fmla="*/ 67 h 786"/>
                  <a:gd name="T50" fmla="*/ 55 w 183"/>
                  <a:gd name="T51" fmla="*/ 78 h 786"/>
                  <a:gd name="T52" fmla="*/ 48 w 183"/>
                  <a:gd name="T53" fmla="*/ 90 h 786"/>
                  <a:gd name="T54" fmla="*/ 42 w 183"/>
                  <a:gd name="T55" fmla="*/ 99 h 786"/>
                  <a:gd name="T56" fmla="*/ 35 w 183"/>
                  <a:gd name="T57" fmla="*/ 107 h 786"/>
                  <a:gd name="T58" fmla="*/ 29 w 183"/>
                  <a:gd name="T59" fmla="*/ 114 h 786"/>
                  <a:gd name="T60" fmla="*/ 23 w 183"/>
                  <a:gd name="T61" fmla="*/ 124 h 786"/>
                  <a:gd name="T62" fmla="*/ 17 w 183"/>
                  <a:gd name="T63" fmla="*/ 131 h 786"/>
                  <a:gd name="T64" fmla="*/ 11 w 183"/>
                  <a:gd name="T65" fmla="*/ 140 h 786"/>
                  <a:gd name="T66" fmla="*/ 5 w 183"/>
                  <a:gd name="T67" fmla="*/ 149 h 786"/>
                  <a:gd name="T68" fmla="*/ 0 w 183"/>
                  <a:gd name="T69" fmla="*/ 160 h 786"/>
                  <a:gd name="T70" fmla="*/ 29 w 183"/>
                  <a:gd name="T71" fmla="*/ 233 h 786"/>
                  <a:gd name="T72" fmla="*/ 51 w 183"/>
                  <a:gd name="T73" fmla="*/ 310 h 786"/>
                  <a:gd name="T74" fmla="*/ 66 w 183"/>
                  <a:gd name="T75" fmla="*/ 387 h 786"/>
                  <a:gd name="T76" fmla="*/ 77 w 183"/>
                  <a:gd name="T77" fmla="*/ 467 h 786"/>
                  <a:gd name="T78" fmla="*/ 84 w 183"/>
                  <a:gd name="T79" fmla="*/ 546 h 786"/>
                  <a:gd name="T80" fmla="*/ 93 w 183"/>
                  <a:gd name="T81" fmla="*/ 625 h 786"/>
                  <a:gd name="T82" fmla="*/ 103 w 183"/>
                  <a:gd name="T83" fmla="*/ 705 h 786"/>
                  <a:gd name="T84" fmla="*/ 116 w 183"/>
                  <a:gd name="T85" fmla="*/ 783 h 786"/>
                  <a:gd name="T86" fmla="*/ 124 w 183"/>
                  <a:gd name="T87" fmla="*/ 786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3" h="786">
                    <a:moveTo>
                      <a:pt x="124" y="786"/>
                    </a:moveTo>
                    <a:lnTo>
                      <a:pt x="147" y="705"/>
                    </a:lnTo>
                    <a:lnTo>
                      <a:pt x="164" y="622"/>
                    </a:lnTo>
                    <a:lnTo>
                      <a:pt x="176" y="540"/>
                    </a:lnTo>
                    <a:lnTo>
                      <a:pt x="182" y="456"/>
                    </a:lnTo>
                    <a:lnTo>
                      <a:pt x="183" y="374"/>
                    </a:lnTo>
                    <a:lnTo>
                      <a:pt x="180" y="290"/>
                    </a:lnTo>
                    <a:lnTo>
                      <a:pt x="176" y="206"/>
                    </a:lnTo>
                    <a:lnTo>
                      <a:pt x="168" y="124"/>
                    </a:lnTo>
                    <a:lnTo>
                      <a:pt x="164" y="107"/>
                    </a:lnTo>
                    <a:lnTo>
                      <a:pt x="159" y="92"/>
                    </a:lnTo>
                    <a:lnTo>
                      <a:pt x="154" y="76"/>
                    </a:lnTo>
                    <a:lnTo>
                      <a:pt x="148" y="61"/>
                    </a:lnTo>
                    <a:lnTo>
                      <a:pt x="142" y="47"/>
                    </a:lnTo>
                    <a:lnTo>
                      <a:pt x="136" y="34"/>
                    </a:lnTo>
                    <a:lnTo>
                      <a:pt x="130" y="18"/>
                    </a:lnTo>
                    <a:lnTo>
                      <a:pt x="122" y="5"/>
                    </a:lnTo>
                    <a:lnTo>
                      <a:pt x="113" y="0"/>
                    </a:lnTo>
                    <a:lnTo>
                      <a:pt x="101" y="6"/>
                    </a:lnTo>
                    <a:lnTo>
                      <a:pt x="95" y="17"/>
                    </a:lnTo>
                    <a:lnTo>
                      <a:pt x="90" y="27"/>
                    </a:lnTo>
                    <a:lnTo>
                      <a:pt x="84" y="38"/>
                    </a:lnTo>
                    <a:lnTo>
                      <a:pt x="77" y="47"/>
                    </a:lnTo>
                    <a:lnTo>
                      <a:pt x="71" y="58"/>
                    </a:lnTo>
                    <a:lnTo>
                      <a:pt x="63" y="67"/>
                    </a:lnTo>
                    <a:lnTo>
                      <a:pt x="55" y="78"/>
                    </a:lnTo>
                    <a:lnTo>
                      <a:pt x="48" y="90"/>
                    </a:lnTo>
                    <a:lnTo>
                      <a:pt x="42" y="99"/>
                    </a:lnTo>
                    <a:lnTo>
                      <a:pt x="35" y="107"/>
                    </a:lnTo>
                    <a:lnTo>
                      <a:pt x="29" y="114"/>
                    </a:lnTo>
                    <a:lnTo>
                      <a:pt x="23" y="124"/>
                    </a:lnTo>
                    <a:lnTo>
                      <a:pt x="17" y="131"/>
                    </a:lnTo>
                    <a:lnTo>
                      <a:pt x="11" y="140"/>
                    </a:lnTo>
                    <a:lnTo>
                      <a:pt x="5" y="149"/>
                    </a:lnTo>
                    <a:lnTo>
                      <a:pt x="0" y="160"/>
                    </a:lnTo>
                    <a:lnTo>
                      <a:pt x="29" y="233"/>
                    </a:lnTo>
                    <a:lnTo>
                      <a:pt x="51" y="310"/>
                    </a:lnTo>
                    <a:lnTo>
                      <a:pt x="66" y="387"/>
                    </a:lnTo>
                    <a:lnTo>
                      <a:pt x="77" y="467"/>
                    </a:lnTo>
                    <a:lnTo>
                      <a:pt x="84" y="546"/>
                    </a:lnTo>
                    <a:lnTo>
                      <a:pt x="93" y="625"/>
                    </a:lnTo>
                    <a:lnTo>
                      <a:pt x="103" y="705"/>
                    </a:lnTo>
                    <a:lnTo>
                      <a:pt x="116" y="783"/>
                    </a:lnTo>
                    <a:lnTo>
                      <a:pt x="124" y="7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1355" y="3278"/>
                <a:ext cx="448" cy="668"/>
              </a:xfrm>
              <a:custGeom>
                <a:avLst/>
                <a:gdLst>
                  <a:gd name="T0" fmla="*/ 295 w 486"/>
                  <a:gd name="T1" fmla="*/ 666 h 668"/>
                  <a:gd name="T2" fmla="*/ 342 w 486"/>
                  <a:gd name="T3" fmla="*/ 662 h 668"/>
                  <a:gd name="T4" fmla="*/ 388 w 486"/>
                  <a:gd name="T5" fmla="*/ 653 h 668"/>
                  <a:gd name="T6" fmla="*/ 434 w 486"/>
                  <a:gd name="T7" fmla="*/ 639 h 668"/>
                  <a:gd name="T8" fmla="*/ 463 w 486"/>
                  <a:gd name="T9" fmla="*/ 625 h 668"/>
                  <a:gd name="T10" fmla="*/ 478 w 486"/>
                  <a:gd name="T11" fmla="*/ 610 h 668"/>
                  <a:gd name="T12" fmla="*/ 478 w 486"/>
                  <a:gd name="T13" fmla="*/ 575 h 668"/>
                  <a:gd name="T14" fmla="*/ 461 w 486"/>
                  <a:gd name="T15" fmla="*/ 524 h 668"/>
                  <a:gd name="T16" fmla="*/ 445 w 486"/>
                  <a:gd name="T17" fmla="*/ 474 h 668"/>
                  <a:gd name="T18" fmla="*/ 426 w 486"/>
                  <a:gd name="T19" fmla="*/ 424 h 668"/>
                  <a:gd name="T20" fmla="*/ 413 w 486"/>
                  <a:gd name="T21" fmla="*/ 355 h 668"/>
                  <a:gd name="T22" fmla="*/ 391 w 486"/>
                  <a:gd name="T23" fmla="*/ 273 h 668"/>
                  <a:gd name="T24" fmla="*/ 362 w 486"/>
                  <a:gd name="T25" fmla="*/ 195 h 668"/>
                  <a:gd name="T26" fmla="*/ 329 w 486"/>
                  <a:gd name="T27" fmla="*/ 117 h 668"/>
                  <a:gd name="T28" fmla="*/ 312 w 486"/>
                  <a:gd name="T29" fmla="*/ 67 h 668"/>
                  <a:gd name="T30" fmla="*/ 326 w 486"/>
                  <a:gd name="T31" fmla="*/ 44 h 668"/>
                  <a:gd name="T32" fmla="*/ 329 w 486"/>
                  <a:gd name="T33" fmla="*/ 18 h 668"/>
                  <a:gd name="T34" fmla="*/ 306 w 486"/>
                  <a:gd name="T35" fmla="*/ 6 h 668"/>
                  <a:gd name="T36" fmla="*/ 268 w 486"/>
                  <a:gd name="T37" fmla="*/ 0 h 668"/>
                  <a:gd name="T38" fmla="*/ 231 w 486"/>
                  <a:gd name="T39" fmla="*/ 1 h 668"/>
                  <a:gd name="T40" fmla="*/ 193 w 486"/>
                  <a:gd name="T41" fmla="*/ 9 h 668"/>
                  <a:gd name="T42" fmla="*/ 155 w 486"/>
                  <a:gd name="T43" fmla="*/ 19 h 668"/>
                  <a:gd name="T44" fmla="*/ 118 w 486"/>
                  <a:gd name="T45" fmla="*/ 32 h 668"/>
                  <a:gd name="T46" fmla="*/ 80 w 486"/>
                  <a:gd name="T47" fmla="*/ 42 h 668"/>
                  <a:gd name="T48" fmla="*/ 42 w 486"/>
                  <a:gd name="T49" fmla="*/ 50 h 668"/>
                  <a:gd name="T50" fmla="*/ 17 w 486"/>
                  <a:gd name="T51" fmla="*/ 55 h 668"/>
                  <a:gd name="T52" fmla="*/ 8 w 486"/>
                  <a:gd name="T53" fmla="*/ 62 h 668"/>
                  <a:gd name="T54" fmla="*/ 0 w 486"/>
                  <a:gd name="T55" fmla="*/ 74 h 668"/>
                  <a:gd name="T56" fmla="*/ 2 w 486"/>
                  <a:gd name="T57" fmla="*/ 93 h 668"/>
                  <a:gd name="T58" fmla="*/ 22 w 486"/>
                  <a:gd name="T59" fmla="*/ 113 h 668"/>
                  <a:gd name="T60" fmla="*/ 38 w 486"/>
                  <a:gd name="T61" fmla="*/ 123 h 668"/>
                  <a:gd name="T62" fmla="*/ 63 w 486"/>
                  <a:gd name="T63" fmla="*/ 134 h 668"/>
                  <a:gd name="T64" fmla="*/ 126 w 486"/>
                  <a:gd name="T65" fmla="*/ 250 h 668"/>
                  <a:gd name="T66" fmla="*/ 171 w 486"/>
                  <a:gd name="T67" fmla="*/ 383 h 668"/>
                  <a:gd name="T68" fmla="*/ 209 w 486"/>
                  <a:gd name="T69" fmla="*/ 523 h 668"/>
                  <a:gd name="T70" fmla="*/ 249 w 486"/>
                  <a:gd name="T71" fmla="*/ 659 h 668"/>
                  <a:gd name="T72" fmla="*/ 258 w 486"/>
                  <a:gd name="T73" fmla="*/ 663 h 668"/>
                  <a:gd name="T74" fmla="*/ 272 w 486"/>
                  <a:gd name="T75" fmla="*/ 668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6" h="668">
                    <a:moveTo>
                      <a:pt x="272" y="668"/>
                    </a:moveTo>
                    <a:lnTo>
                      <a:pt x="295" y="666"/>
                    </a:lnTo>
                    <a:lnTo>
                      <a:pt x="318" y="665"/>
                    </a:lnTo>
                    <a:lnTo>
                      <a:pt x="342" y="662"/>
                    </a:lnTo>
                    <a:lnTo>
                      <a:pt x="365" y="657"/>
                    </a:lnTo>
                    <a:lnTo>
                      <a:pt x="388" y="653"/>
                    </a:lnTo>
                    <a:lnTo>
                      <a:pt x="411" y="646"/>
                    </a:lnTo>
                    <a:lnTo>
                      <a:pt x="434" y="639"/>
                    </a:lnTo>
                    <a:lnTo>
                      <a:pt x="455" y="630"/>
                    </a:lnTo>
                    <a:lnTo>
                      <a:pt x="463" y="625"/>
                    </a:lnTo>
                    <a:lnTo>
                      <a:pt x="471" y="617"/>
                    </a:lnTo>
                    <a:lnTo>
                      <a:pt x="478" y="610"/>
                    </a:lnTo>
                    <a:lnTo>
                      <a:pt x="486" y="601"/>
                    </a:lnTo>
                    <a:lnTo>
                      <a:pt x="478" y="575"/>
                    </a:lnTo>
                    <a:lnTo>
                      <a:pt x="471" y="549"/>
                    </a:lnTo>
                    <a:lnTo>
                      <a:pt x="461" y="524"/>
                    </a:lnTo>
                    <a:lnTo>
                      <a:pt x="452" y="500"/>
                    </a:lnTo>
                    <a:lnTo>
                      <a:pt x="445" y="474"/>
                    </a:lnTo>
                    <a:lnTo>
                      <a:pt x="435" y="450"/>
                    </a:lnTo>
                    <a:lnTo>
                      <a:pt x="426" y="424"/>
                    </a:lnTo>
                    <a:lnTo>
                      <a:pt x="419" y="396"/>
                    </a:lnTo>
                    <a:lnTo>
                      <a:pt x="413" y="355"/>
                    </a:lnTo>
                    <a:lnTo>
                      <a:pt x="403" y="314"/>
                    </a:lnTo>
                    <a:lnTo>
                      <a:pt x="391" y="273"/>
                    </a:lnTo>
                    <a:lnTo>
                      <a:pt x="377" y="233"/>
                    </a:lnTo>
                    <a:lnTo>
                      <a:pt x="362" y="195"/>
                    </a:lnTo>
                    <a:lnTo>
                      <a:pt x="345" y="155"/>
                    </a:lnTo>
                    <a:lnTo>
                      <a:pt x="329" y="117"/>
                    </a:lnTo>
                    <a:lnTo>
                      <a:pt x="310" y="79"/>
                    </a:lnTo>
                    <a:lnTo>
                      <a:pt x="312" y="67"/>
                    </a:lnTo>
                    <a:lnTo>
                      <a:pt x="318" y="56"/>
                    </a:lnTo>
                    <a:lnTo>
                      <a:pt x="326" y="44"/>
                    </a:lnTo>
                    <a:lnTo>
                      <a:pt x="332" y="33"/>
                    </a:lnTo>
                    <a:lnTo>
                      <a:pt x="329" y="18"/>
                    </a:lnTo>
                    <a:lnTo>
                      <a:pt x="324" y="12"/>
                    </a:lnTo>
                    <a:lnTo>
                      <a:pt x="306" y="6"/>
                    </a:lnTo>
                    <a:lnTo>
                      <a:pt x="287" y="1"/>
                    </a:lnTo>
                    <a:lnTo>
                      <a:pt x="268" y="0"/>
                    </a:lnTo>
                    <a:lnTo>
                      <a:pt x="249" y="0"/>
                    </a:lnTo>
                    <a:lnTo>
                      <a:pt x="231" y="1"/>
                    </a:lnTo>
                    <a:lnTo>
                      <a:pt x="211" y="6"/>
                    </a:lnTo>
                    <a:lnTo>
                      <a:pt x="193" y="9"/>
                    </a:lnTo>
                    <a:lnTo>
                      <a:pt x="174" y="15"/>
                    </a:lnTo>
                    <a:lnTo>
                      <a:pt x="155" y="19"/>
                    </a:lnTo>
                    <a:lnTo>
                      <a:pt x="136" y="26"/>
                    </a:lnTo>
                    <a:lnTo>
                      <a:pt x="118" y="32"/>
                    </a:lnTo>
                    <a:lnTo>
                      <a:pt x="98" y="38"/>
                    </a:lnTo>
                    <a:lnTo>
                      <a:pt x="80" y="42"/>
                    </a:lnTo>
                    <a:lnTo>
                      <a:pt x="60" y="47"/>
                    </a:lnTo>
                    <a:lnTo>
                      <a:pt x="42" y="50"/>
                    </a:lnTo>
                    <a:lnTo>
                      <a:pt x="22" y="52"/>
                    </a:lnTo>
                    <a:lnTo>
                      <a:pt x="17" y="55"/>
                    </a:lnTo>
                    <a:lnTo>
                      <a:pt x="13" y="58"/>
                    </a:lnTo>
                    <a:lnTo>
                      <a:pt x="8" y="62"/>
                    </a:lnTo>
                    <a:lnTo>
                      <a:pt x="2" y="67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3"/>
                    </a:lnTo>
                    <a:lnTo>
                      <a:pt x="6" y="102"/>
                    </a:lnTo>
                    <a:lnTo>
                      <a:pt x="22" y="113"/>
                    </a:lnTo>
                    <a:lnTo>
                      <a:pt x="29" y="119"/>
                    </a:lnTo>
                    <a:lnTo>
                      <a:pt x="38" y="123"/>
                    </a:lnTo>
                    <a:lnTo>
                      <a:pt x="51" y="129"/>
                    </a:lnTo>
                    <a:lnTo>
                      <a:pt x="63" y="134"/>
                    </a:lnTo>
                    <a:lnTo>
                      <a:pt x="97" y="189"/>
                    </a:lnTo>
                    <a:lnTo>
                      <a:pt x="126" y="250"/>
                    </a:lnTo>
                    <a:lnTo>
                      <a:pt x="150" y="315"/>
                    </a:lnTo>
                    <a:lnTo>
                      <a:pt x="171" y="383"/>
                    </a:lnTo>
                    <a:lnTo>
                      <a:pt x="190" y="453"/>
                    </a:lnTo>
                    <a:lnTo>
                      <a:pt x="209" y="523"/>
                    </a:lnTo>
                    <a:lnTo>
                      <a:pt x="228" y="592"/>
                    </a:lnTo>
                    <a:lnTo>
                      <a:pt x="249" y="659"/>
                    </a:lnTo>
                    <a:lnTo>
                      <a:pt x="252" y="662"/>
                    </a:lnTo>
                    <a:lnTo>
                      <a:pt x="258" y="663"/>
                    </a:lnTo>
                    <a:lnTo>
                      <a:pt x="264" y="666"/>
                    </a:lnTo>
                    <a:lnTo>
                      <a:pt x="272" y="6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1405" y="3674"/>
                <a:ext cx="142" cy="170"/>
              </a:xfrm>
              <a:custGeom>
                <a:avLst/>
                <a:gdLst>
                  <a:gd name="T0" fmla="*/ 148 w 154"/>
                  <a:gd name="T1" fmla="*/ 170 h 170"/>
                  <a:gd name="T2" fmla="*/ 149 w 154"/>
                  <a:gd name="T3" fmla="*/ 163 h 170"/>
                  <a:gd name="T4" fmla="*/ 149 w 154"/>
                  <a:gd name="T5" fmla="*/ 157 h 170"/>
                  <a:gd name="T6" fmla="*/ 151 w 154"/>
                  <a:gd name="T7" fmla="*/ 150 h 170"/>
                  <a:gd name="T8" fmla="*/ 154 w 154"/>
                  <a:gd name="T9" fmla="*/ 142 h 170"/>
                  <a:gd name="T10" fmla="*/ 152 w 154"/>
                  <a:gd name="T11" fmla="*/ 134 h 170"/>
                  <a:gd name="T12" fmla="*/ 149 w 154"/>
                  <a:gd name="T13" fmla="*/ 127 h 170"/>
                  <a:gd name="T14" fmla="*/ 145 w 154"/>
                  <a:gd name="T15" fmla="*/ 121 h 170"/>
                  <a:gd name="T16" fmla="*/ 140 w 154"/>
                  <a:gd name="T17" fmla="*/ 115 h 170"/>
                  <a:gd name="T18" fmla="*/ 125 w 154"/>
                  <a:gd name="T19" fmla="*/ 101 h 170"/>
                  <a:gd name="T20" fmla="*/ 110 w 154"/>
                  <a:gd name="T21" fmla="*/ 86 h 170"/>
                  <a:gd name="T22" fmla="*/ 94 w 154"/>
                  <a:gd name="T23" fmla="*/ 72 h 170"/>
                  <a:gd name="T24" fmla="*/ 79 w 154"/>
                  <a:gd name="T25" fmla="*/ 57 h 170"/>
                  <a:gd name="T26" fmla="*/ 62 w 154"/>
                  <a:gd name="T27" fmla="*/ 43 h 170"/>
                  <a:gd name="T28" fmla="*/ 47 w 154"/>
                  <a:gd name="T29" fmla="*/ 28 h 170"/>
                  <a:gd name="T30" fmla="*/ 30 w 154"/>
                  <a:gd name="T31" fmla="*/ 14 h 170"/>
                  <a:gd name="T32" fmla="*/ 14 w 154"/>
                  <a:gd name="T33" fmla="*/ 0 h 170"/>
                  <a:gd name="T34" fmla="*/ 6 w 154"/>
                  <a:gd name="T35" fmla="*/ 3 h 170"/>
                  <a:gd name="T36" fmla="*/ 3 w 154"/>
                  <a:gd name="T37" fmla="*/ 12 h 170"/>
                  <a:gd name="T38" fmla="*/ 1 w 154"/>
                  <a:gd name="T39" fmla="*/ 25 h 170"/>
                  <a:gd name="T40" fmla="*/ 0 w 154"/>
                  <a:gd name="T41" fmla="*/ 35 h 170"/>
                  <a:gd name="T42" fmla="*/ 0 w 154"/>
                  <a:gd name="T43" fmla="*/ 46 h 170"/>
                  <a:gd name="T44" fmla="*/ 15 w 154"/>
                  <a:gd name="T45" fmla="*/ 61 h 170"/>
                  <a:gd name="T46" fmla="*/ 32 w 154"/>
                  <a:gd name="T47" fmla="*/ 75 h 170"/>
                  <a:gd name="T48" fmla="*/ 49 w 154"/>
                  <a:gd name="T49" fmla="*/ 90 h 170"/>
                  <a:gd name="T50" fmla="*/ 67 w 154"/>
                  <a:gd name="T51" fmla="*/ 106 h 170"/>
                  <a:gd name="T52" fmla="*/ 84 w 154"/>
                  <a:gd name="T53" fmla="*/ 121 h 170"/>
                  <a:gd name="T54" fmla="*/ 102 w 154"/>
                  <a:gd name="T55" fmla="*/ 136 h 170"/>
                  <a:gd name="T56" fmla="*/ 119 w 154"/>
                  <a:gd name="T57" fmla="*/ 153 h 170"/>
                  <a:gd name="T58" fmla="*/ 134 w 154"/>
                  <a:gd name="T59" fmla="*/ 170 h 170"/>
                  <a:gd name="T60" fmla="*/ 148 w 154"/>
                  <a:gd name="T61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4" h="170">
                    <a:moveTo>
                      <a:pt x="148" y="170"/>
                    </a:moveTo>
                    <a:lnTo>
                      <a:pt x="149" y="163"/>
                    </a:lnTo>
                    <a:lnTo>
                      <a:pt x="149" y="157"/>
                    </a:lnTo>
                    <a:lnTo>
                      <a:pt x="151" y="150"/>
                    </a:lnTo>
                    <a:lnTo>
                      <a:pt x="154" y="142"/>
                    </a:lnTo>
                    <a:lnTo>
                      <a:pt x="152" y="134"/>
                    </a:lnTo>
                    <a:lnTo>
                      <a:pt x="149" y="127"/>
                    </a:lnTo>
                    <a:lnTo>
                      <a:pt x="145" y="121"/>
                    </a:lnTo>
                    <a:lnTo>
                      <a:pt x="140" y="115"/>
                    </a:lnTo>
                    <a:lnTo>
                      <a:pt x="125" y="101"/>
                    </a:lnTo>
                    <a:lnTo>
                      <a:pt x="110" y="86"/>
                    </a:lnTo>
                    <a:lnTo>
                      <a:pt x="94" y="72"/>
                    </a:lnTo>
                    <a:lnTo>
                      <a:pt x="79" y="57"/>
                    </a:lnTo>
                    <a:lnTo>
                      <a:pt x="62" y="43"/>
                    </a:lnTo>
                    <a:lnTo>
                      <a:pt x="47" y="28"/>
                    </a:lnTo>
                    <a:lnTo>
                      <a:pt x="30" y="14"/>
                    </a:lnTo>
                    <a:lnTo>
                      <a:pt x="14" y="0"/>
                    </a:lnTo>
                    <a:lnTo>
                      <a:pt x="6" y="3"/>
                    </a:lnTo>
                    <a:lnTo>
                      <a:pt x="3" y="12"/>
                    </a:lnTo>
                    <a:lnTo>
                      <a:pt x="1" y="2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15" y="61"/>
                    </a:lnTo>
                    <a:lnTo>
                      <a:pt x="32" y="75"/>
                    </a:lnTo>
                    <a:lnTo>
                      <a:pt x="49" y="90"/>
                    </a:lnTo>
                    <a:lnTo>
                      <a:pt x="67" y="106"/>
                    </a:lnTo>
                    <a:lnTo>
                      <a:pt x="84" y="121"/>
                    </a:lnTo>
                    <a:lnTo>
                      <a:pt x="102" y="136"/>
                    </a:lnTo>
                    <a:lnTo>
                      <a:pt x="119" y="153"/>
                    </a:lnTo>
                    <a:lnTo>
                      <a:pt x="134" y="170"/>
                    </a:lnTo>
                    <a:lnTo>
                      <a:pt x="148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8" name="Freeform 8"/>
              <p:cNvSpPr>
                <a:spLocks/>
              </p:cNvSpPr>
              <p:nvPr/>
            </p:nvSpPr>
            <p:spPr bwMode="auto">
              <a:xfrm>
                <a:off x="348" y="2794"/>
                <a:ext cx="538" cy="1014"/>
              </a:xfrm>
              <a:custGeom>
                <a:avLst/>
                <a:gdLst>
                  <a:gd name="T0" fmla="*/ 29 w 583"/>
                  <a:gd name="T1" fmla="*/ 1002 h 1014"/>
                  <a:gd name="T2" fmla="*/ 53 w 583"/>
                  <a:gd name="T3" fmla="*/ 979 h 1014"/>
                  <a:gd name="T4" fmla="*/ 74 w 583"/>
                  <a:gd name="T5" fmla="*/ 955 h 1014"/>
                  <a:gd name="T6" fmla="*/ 97 w 583"/>
                  <a:gd name="T7" fmla="*/ 931 h 1014"/>
                  <a:gd name="T8" fmla="*/ 125 w 583"/>
                  <a:gd name="T9" fmla="*/ 891 h 1014"/>
                  <a:gd name="T10" fmla="*/ 158 w 583"/>
                  <a:gd name="T11" fmla="*/ 839 h 1014"/>
                  <a:gd name="T12" fmla="*/ 192 w 583"/>
                  <a:gd name="T13" fmla="*/ 787 h 1014"/>
                  <a:gd name="T14" fmla="*/ 224 w 583"/>
                  <a:gd name="T15" fmla="*/ 732 h 1014"/>
                  <a:gd name="T16" fmla="*/ 242 w 583"/>
                  <a:gd name="T17" fmla="*/ 700 h 1014"/>
                  <a:gd name="T18" fmla="*/ 249 w 583"/>
                  <a:gd name="T19" fmla="*/ 690 h 1014"/>
                  <a:gd name="T20" fmla="*/ 261 w 583"/>
                  <a:gd name="T21" fmla="*/ 676 h 1014"/>
                  <a:gd name="T22" fmla="*/ 270 w 583"/>
                  <a:gd name="T23" fmla="*/ 658 h 1014"/>
                  <a:gd name="T24" fmla="*/ 284 w 583"/>
                  <a:gd name="T25" fmla="*/ 639 h 1014"/>
                  <a:gd name="T26" fmla="*/ 297 w 583"/>
                  <a:gd name="T27" fmla="*/ 618 h 1014"/>
                  <a:gd name="T28" fmla="*/ 302 w 583"/>
                  <a:gd name="T29" fmla="*/ 592 h 1014"/>
                  <a:gd name="T30" fmla="*/ 296 w 583"/>
                  <a:gd name="T31" fmla="*/ 584 h 1014"/>
                  <a:gd name="T32" fmla="*/ 290 w 583"/>
                  <a:gd name="T33" fmla="*/ 572 h 1014"/>
                  <a:gd name="T34" fmla="*/ 313 w 583"/>
                  <a:gd name="T35" fmla="*/ 540 h 1014"/>
                  <a:gd name="T36" fmla="*/ 345 w 583"/>
                  <a:gd name="T37" fmla="*/ 485 h 1014"/>
                  <a:gd name="T38" fmla="*/ 375 w 583"/>
                  <a:gd name="T39" fmla="*/ 429 h 1014"/>
                  <a:gd name="T40" fmla="*/ 404 w 583"/>
                  <a:gd name="T41" fmla="*/ 371 h 1014"/>
                  <a:gd name="T42" fmla="*/ 433 w 583"/>
                  <a:gd name="T43" fmla="*/ 311 h 1014"/>
                  <a:gd name="T44" fmla="*/ 465 w 583"/>
                  <a:gd name="T45" fmla="*/ 255 h 1014"/>
                  <a:gd name="T46" fmla="*/ 502 w 583"/>
                  <a:gd name="T47" fmla="*/ 201 h 1014"/>
                  <a:gd name="T48" fmla="*/ 540 w 583"/>
                  <a:gd name="T49" fmla="*/ 150 h 1014"/>
                  <a:gd name="T50" fmla="*/ 583 w 583"/>
                  <a:gd name="T51" fmla="*/ 99 h 1014"/>
                  <a:gd name="T52" fmla="*/ 571 w 583"/>
                  <a:gd name="T53" fmla="*/ 86 h 1014"/>
                  <a:gd name="T54" fmla="*/ 557 w 583"/>
                  <a:gd name="T55" fmla="*/ 72 h 1014"/>
                  <a:gd name="T56" fmla="*/ 542 w 583"/>
                  <a:gd name="T57" fmla="*/ 58 h 1014"/>
                  <a:gd name="T58" fmla="*/ 528 w 583"/>
                  <a:gd name="T59" fmla="*/ 41 h 1014"/>
                  <a:gd name="T60" fmla="*/ 528 w 583"/>
                  <a:gd name="T61" fmla="*/ 21 h 1014"/>
                  <a:gd name="T62" fmla="*/ 528 w 583"/>
                  <a:gd name="T63" fmla="*/ 0 h 1014"/>
                  <a:gd name="T64" fmla="*/ 514 w 583"/>
                  <a:gd name="T65" fmla="*/ 2 h 1014"/>
                  <a:gd name="T66" fmla="*/ 499 w 583"/>
                  <a:gd name="T67" fmla="*/ 2 h 1014"/>
                  <a:gd name="T68" fmla="*/ 482 w 583"/>
                  <a:gd name="T69" fmla="*/ 5 h 1014"/>
                  <a:gd name="T70" fmla="*/ 467 w 583"/>
                  <a:gd name="T71" fmla="*/ 9 h 1014"/>
                  <a:gd name="T72" fmla="*/ 409 w 583"/>
                  <a:gd name="T73" fmla="*/ 131 h 1014"/>
                  <a:gd name="T74" fmla="*/ 360 w 583"/>
                  <a:gd name="T75" fmla="*/ 261 h 1014"/>
                  <a:gd name="T76" fmla="*/ 320 w 583"/>
                  <a:gd name="T77" fmla="*/ 395 h 1014"/>
                  <a:gd name="T78" fmla="*/ 293 w 583"/>
                  <a:gd name="T79" fmla="*/ 532 h 1014"/>
                  <a:gd name="T80" fmla="*/ 285 w 583"/>
                  <a:gd name="T81" fmla="*/ 514 h 1014"/>
                  <a:gd name="T82" fmla="*/ 284 w 583"/>
                  <a:gd name="T83" fmla="*/ 493 h 1014"/>
                  <a:gd name="T84" fmla="*/ 273 w 583"/>
                  <a:gd name="T85" fmla="*/ 473 h 1014"/>
                  <a:gd name="T86" fmla="*/ 252 w 583"/>
                  <a:gd name="T87" fmla="*/ 482 h 1014"/>
                  <a:gd name="T88" fmla="*/ 233 w 583"/>
                  <a:gd name="T89" fmla="*/ 496 h 1014"/>
                  <a:gd name="T90" fmla="*/ 177 w 583"/>
                  <a:gd name="T91" fmla="*/ 622 h 1014"/>
                  <a:gd name="T92" fmla="*/ 119 w 583"/>
                  <a:gd name="T93" fmla="*/ 748 h 1014"/>
                  <a:gd name="T94" fmla="*/ 59 w 583"/>
                  <a:gd name="T95" fmla="*/ 873 h 1014"/>
                  <a:gd name="T96" fmla="*/ 0 w 583"/>
                  <a:gd name="T97" fmla="*/ 996 h 1014"/>
                  <a:gd name="T98" fmla="*/ 3 w 583"/>
                  <a:gd name="T99" fmla="*/ 1010 h 1014"/>
                  <a:gd name="T100" fmla="*/ 15 w 583"/>
                  <a:gd name="T101" fmla="*/ 1013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3" h="1014">
                    <a:moveTo>
                      <a:pt x="15" y="1013"/>
                    </a:moveTo>
                    <a:lnTo>
                      <a:pt x="29" y="1002"/>
                    </a:lnTo>
                    <a:lnTo>
                      <a:pt x="41" y="992"/>
                    </a:lnTo>
                    <a:lnTo>
                      <a:pt x="53" y="979"/>
                    </a:lnTo>
                    <a:lnTo>
                      <a:pt x="64" y="967"/>
                    </a:lnTo>
                    <a:lnTo>
                      <a:pt x="74" y="955"/>
                    </a:lnTo>
                    <a:lnTo>
                      <a:pt x="85" y="943"/>
                    </a:lnTo>
                    <a:lnTo>
                      <a:pt x="97" y="931"/>
                    </a:lnTo>
                    <a:lnTo>
                      <a:pt x="108" y="917"/>
                    </a:lnTo>
                    <a:lnTo>
                      <a:pt x="125" y="891"/>
                    </a:lnTo>
                    <a:lnTo>
                      <a:pt x="142" y="863"/>
                    </a:lnTo>
                    <a:lnTo>
                      <a:pt x="158" y="839"/>
                    </a:lnTo>
                    <a:lnTo>
                      <a:pt x="175" y="813"/>
                    </a:lnTo>
                    <a:lnTo>
                      <a:pt x="192" y="787"/>
                    </a:lnTo>
                    <a:lnTo>
                      <a:pt x="207" y="760"/>
                    </a:lnTo>
                    <a:lnTo>
                      <a:pt x="224" y="732"/>
                    </a:lnTo>
                    <a:lnTo>
                      <a:pt x="239" y="705"/>
                    </a:lnTo>
                    <a:lnTo>
                      <a:pt x="242" y="700"/>
                    </a:lnTo>
                    <a:lnTo>
                      <a:pt x="245" y="694"/>
                    </a:lnTo>
                    <a:lnTo>
                      <a:pt x="249" y="690"/>
                    </a:lnTo>
                    <a:lnTo>
                      <a:pt x="255" y="683"/>
                    </a:lnTo>
                    <a:lnTo>
                      <a:pt x="261" y="676"/>
                    </a:lnTo>
                    <a:lnTo>
                      <a:pt x="265" y="667"/>
                    </a:lnTo>
                    <a:lnTo>
                      <a:pt x="270" y="658"/>
                    </a:lnTo>
                    <a:lnTo>
                      <a:pt x="278" y="648"/>
                    </a:lnTo>
                    <a:lnTo>
                      <a:pt x="284" y="639"/>
                    </a:lnTo>
                    <a:lnTo>
                      <a:pt x="290" y="629"/>
                    </a:lnTo>
                    <a:lnTo>
                      <a:pt x="297" y="618"/>
                    </a:lnTo>
                    <a:lnTo>
                      <a:pt x="302" y="607"/>
                    </a:lnTo>
                    <a:lnTo>
                      <a:pt x="302" y="592"/>
                    </a:lnTo>
                    <a:lnTo>
                      <a:pt x="300" y="587"/>
                    </a:lnTo>
                    <a:lnTo>
                      <a:pt x="296" y="584"/>
                    </a:lnTo>
                    <a:lnTo>
                      <a:pt x="293" y="580"/>
                    </a:lnTo>
                    <a:lnTo>
                      <a:pt x="290" y="572"/>
                    </a:lnTo>
                    <a:lnTo>
                      <a:pt x="290" y="551"/>
                    </a:lnTo>
                    <a:lnTo>
                      <a:pt x="313" y="540"/>
                    </a:lnTo>
                    <a:lnTo>
                      <a:pt x="329" y="513"/>
                    </a:lnTo>
                    <a:lnTo>
                      <a:pt x="345" y="485"/>
                    </a:lnTo>
                    <a:lnTo>
                      <a:pt x="360" y="458"/>
                    </a:lnTo>
                    <a:lnTo>
                      <a:pt x="375" y="429"/>
                    </a:lnTo>
                    <a:lnTo>
                      <a:pt x="389" y="400"/>
                    </a:lnTo>
                    <a:lnTo>
                      <a:pt x="404" y="371"/>
                    </a:lnTo>
                    <a:lnTo>
                      <a:pt x="418" y="342"/>
                    </a:lnTo>
                    <a:lnTo>
                      <a:pt x="433" y="311"/>
                    </a:lnTo>
                    <a:lnTo>
                      <a:pt x="449" y="282"/>
                    </a:lnTo>
                    <a:lnTo>
                      <a:pt x="465" y="255"/>
                    </a:lnTo>
                    <a:lnTo>
                      <a:pt x="484" y="229"/>
                    </a:lnTo>
                    <a:lnTo>
                      <a:pt x="502" y="201"/>
                    </a:lnTo>
                    <a:lnTo>
                      <a:pt x="520" y="176"/>
                    </a:lnTo>
                    <a:lnTo>
                      <a:pt x="540" y="150"/>
                    </a:lnTo>
                    <a:lnTo>
                      <a:pt x="562" y="125"/>
                    </a:lnTo>
                    <a:lnTo>
                      <a:pt x="583" y="99"/>
                    </a:lnTo>
                    <a:lnTo>
                      <a:pt x="577" y="93"/>
                    </a:lnTo>
                    <a:lnTo>
                      <a:pt x="571" y="86"/>
                    </a:lnTo>
                    <a:lnTo>
                      <a:pt x="563" y="79"/>
                    </a:lnTo>
                    <a:lnTo>
                      <a:pt x="557" y="72"/>
                    </a:lnTo>
                    <a:lnTo>
                      <a:pt x="549" y="64"/>
                    </a:lnTo>
                    <a:lnTo>
                      <a:pt x="542" y="58"/>
                    </a:lnTo>
                    <a:lnTo>
                      <a:pt x="536" y="49"/>
                    </a:lnTo>
                    <a:lnTo>
                      <a:pt x="528" y="41"/>
                    </a:lnTo>
                    <a:lnTo>
                      <a:pt x="526" y="31"/>
                    </a:lnTo>
                    <a:lnTo>
                      <a:pt x="528" y="21"/>
                    </a:lnTo>
                    <a:lnTo>
                      <a:pt x="531" y="11"/>
                    </a:lnTo>
                    <a:lnTo>
                      <a:pt x="528" y="0"/>
                    </a:lnTo>
                    <a:lnTo>
                      <a:pt x="520" y="0"/>
                    </a:lnTo>
                    <a:lnTo>
                      <a:pt x="514" y="2"/>
                    </a:lnTo>
                    <a:lnTo>
                      <a:pt x="507" y="2"/>
                    </a:lnTo>
                    <a:lnTo>
                      <a:pt x="499" y="2"/>
                    </a:lnTo>
                    <a:lnTo>
                      <a:pt x="491" y="3"/>
                    </a:lnTo>
                    <a:lnTo>
                      <a:pt x="482" y="5"/>
                    </a:lnTo>
                    <a:lnTo>
                      <a:pt x="474" y="6"/>
                    </a:lnTo>
                    <a:lnTo>
                      <a:pt x="467" y="9"/>
                    </a:lnTo>
                    <a:lnTo>
                      <a:pt x="438" y="69"/>
                    </a:lnTo>
                    <a:lnTo>
                      <a:pt x="409" y="131"/>
                    </a:lnTo>
                    <a:lnTo>
                      <a:pt x="383" y="195"/>
                    </a:lnTo>
                    <a:lnTo>
                      <a:pt x="360" y="261"/>
                    </a:lnTo>
                    <a:lnTo>
                      <a:pt x="339" y="327"/>
                    </a:lnTo>
                    <a:lnTo>
                      <a:pt x="320" y="395"/>
                    </a:lnTo>
                    <a:lnTo>
                      <a:pt x="305" y="464"/>
                    </a:lnTo>
                    <a:lnTo>
                      <a:pt x="293" y="532"/>
                    </a:lnTo>
                    <a:lnTo>
                      <a:pt x="285" y="525"/>
                    </a:lnTo>
                    <a:lnTo>
                      <a:pt x="285" y="514"/>
                    </a:lnTo>
                    <a:lnTo>
                      <a:pt x="285" y="503"/>
                    </a:lnTo>
                    <a:lnTo>
                      <a:pt x="284" y="493"/>
                    </a:lnTo>
                    <a:lnTo>
                      <a:pt x="284" y="482"/>
                    </a:lnTo>
                    <a:lnTo>
                      <a:pt x="273" y="473"/>
                    </a:lnTo>
                    <a:lnTo>
                      <a:pt x="261" y="476"/>
                    </a:lnTo>
                    <a:lnTo>
                      <a:pt x="252" y="482"/>
                    </a:lnTo>
                    <a:lnTo>
                      <a:pt x="242" y="488"/>
                    </a:lnTo>
                    <a:lnTo>
                      <a:pt x="233" y="496"/>
                    </a:lnTo>
                    <a:lnTo>
                      <a:pt x="206" y="560"/>
                    </a:lnTo>
                    <a:lnTo>
                      <a:pt x="177" y="622"/>
                    </a:lnTo>
                    <a:lnTo>
                      <a:pt x="148" y="685"/>
                    </a:lnTo>
                    <a:lnTo>
                      <a:pt x="119" y="748"/>
                    </a:lnTo>
                    <a:lnTo>
                      <a:pt x="90" y="810"/>
                    </a:lnTo>
                    <a:lnTo>
                      <a:pt x="59" y="873"/>
                    </a:lnTo>
                    <a:lnTo>
                      <a:pt x="30" y="934"/>
                    </a:lnTo>
                    <a:lnTo>
                      <a:pt x="0" y="996"/>
                    </a:lnTo>
                    <a:lnTo>
                      <a:pt x="1" y="1002"/>
                    </a:lnTo>
                    <a:lnTo>
                      <a:pt x="3" y="1010"/>
                    </a:lnTo>
                    <a:lnTo>
                      <a:pt x="6" y="1014"/>
                    </a:lnTo>
                    <a:lnTo>
                      <a:pt x="15" y="10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774" y="3095"/>
                <a:ext cx="333" cy="652"/>
              </a:xfrm>
              <a:custGeom>
                <a:avLst/>
                <a:gdLst>
                  <a:gd name="T0" fmla="*/ 339 w 361"/>
                  <a:gd name="T1" fmla="*/ 652 h 652"/>
                  <a:gd name="T2" fmla="*/ 344 w 361"/>
                  <a:gd name="T3" fmla="*/ 651 h 652"/>
                  <a:gd name="T4" fmla="*/ 350 w 361"/>
                  <a:gd name="T5" fmla="*/ 649 h 652"/>
                  <a:gd name="T6" fmla="*/ 356 w 361"/>
                  <a:gd name="T7" fmla="*/ 646 h 652"/>
                  <a:gd name="T8" fmla="*/ 361 w 361"/>
                  <a:gd name="T9" fmla="*/ 642 h 652"/>
                  <a:gd name="T10" fmla="*/ 359 w 361"/>
                  <a:gd name="T11" fmla="*/ 613 h 652"/>
                  <a:gd name="T12" fmla="*/ 354 w 361"/>
                  <a:gd name="T13" fmla="*/ 582 h 652"/>
                  <a:gd name="T14" fmla="*/ 350 w 361"/>
                  <a:gd name="T15" fmla="*/ 552 h 652"/>
                  <a:gd name="T16" fmla="*/ 342 w 361"/>
                  <a:gd name="T17" fmla="*/ 521 h 652"/>
                  <a:gd name="T18" fmla="*/ 335 w 361"/>
                  <a:gd name="T19" fmla="*/ 491 h 652"/>
                  <a:gd name="T20" fmla="*/ 325 w 361"/>
                  <a:gd name="T21" fmla="*/ 460 h 652"/>
                  <a:gd name="T22" fmla="*/ 315 w 361"/>
                  <a:gd name="T23" fmla="*/ 430 h 652"/>
                  <a:gd name="T24" fmla="*/ 304 w 361"/>
                  <a:gd name="T25" fmla="*/ 401 h 652"/>
                  <a:gd name="T26" fmla="*/ 300 w 361"/>
                  <a:gd name="T27" fmla="*/ 389 h 652"/>
                  <a:gd name="T28" fmla="*/ 280 w 361"/>
                  <a:gd name="T29" fmla="*/ 338 h 652"/>
                  <a:gd name="T30" fmla="*/ 258 w 361"/>
                  <a:gd name="T31" fmla="*/ 288 h 652"/>
                  <a:gd name="T32" fmla="*/ 237 w 361"/>
                  <a:gd name="T33" fmla="*/ 238 h 652"/>
                  <a:gd name="T34" fmla="*/ 214 w 361"/>
                  <a:gd name="T35" fmla="*/ 187 h 652"/>
                  <a:gd name="T36" fmla="*/ 190 w 361"/>
                  <a:gd name="T37" fmla="*/ 140 h 652"/>
                  <a:gd name="T38" fmla="*/ 162 w 361"/>
                  <a:gd name="T39" fmla="*/ 94 h 652"/>
                  <a:gd name="T40" fmla="*/ 132 w 361"/>
                  <a:gd name="T41" fmla="*/ 51 h 652"/>
                  <a:gd name="T42" fmla="*/ 98 w 361"/>
                  <a:gd name="T43" fmla="*/ 10 h 652"/>
                  <a:gd name="T44" fmla="*/ 92 w 361"/>
                  <a:gd name="T45" fmla="*/ 9 h 652"/>
                  <a:gd name="T46" fmla="*/ 86 w 361"/>
                  <a:gd name="T47" fmla="*/ 4 h 652"/>
                  <a:gd name="T48" fmla="*/ 80 w 361"/>
                  <a:gd name="T49" fmla="*/ 1 h 652"/>
                  <a:gd name="T50" fmla="*/ 71 w 361"/>
                  <a:gd name="T51" fmla="*/ 0 h 652"/>
                  <a:gd name="T52" fmla="*/ 49 w 361"/>
                  <a:gd name="T53" fmla="*/ 0 h 652"/>
                  <a:gd name="T54" fmla="*/ 41 w 361"/>
                  <a:gd name="T55" fmla="*/ 3 h 652"/>
                  <a:gd name="T56" fmla="*/ 32 w 361"/>
                  <a:gd name="T57" fmla="*/ 9 h 652"/>
                  <a:gd name="T58" fmla="*/ 23 w 361"/>
                  <a:gd name="T59" fmla="*/ 15 h 652"/>
                  <a:gd name="T60" fmla="*/ 16 w 361"/>
                  <a:gd name="T61" fmla="*/ 24 h 652"/>
                  <a:gd name="T62" fmla="*/ 9 w 361"/>
                  <a:gd name="T63" fmla="*/ 33 h 652"/>
                  <a:gd name="T64" fmla="*/ 6 w 361"/>
                  <a:gd name="T65" fmla="*/ 45 h 652"/>
                  <a:gd name="T66" fmla="*/ 3 w 361"/>
                  <a:gd name="T67" fmla="*/ 59 h 652"/>
                  <a:gd name="T68" fmla="*/ 0 w 361"/>
                  <a:gd name="T69" fmla="*/ 73 h 652"/>
                  <a:gd name="T70" fmla="*/ 6 w 361"/>
                  <a:gd name="T71" fmla="*/ 88 h 652"/>
                  <a:gd name="T72" fmla="*/ 12 w 361"/>
                  <a:gd name="T73" fmla="*/ 100 h 652"/>
                  <a:gd name="T74" fmla="*/ 20 w 361"/>
                  <a:gd name="T75" fmla="*/ 114 h 652"/>
                  <a:gd name="T76" fmla="*/ 28 w 361"/>
                  <a:gd name="T77" fmla="*/ 129 h 652"/>
                  <a:gd name="T78" fmla="*/ 48 w 361"/>
                  <a:gd name="T79" fmla="*/ 160 h 652"/>
                  <a:gd name="T80" fmla="*/ 67 w 361"/>
                  <a:gd name="T81" fmla="*/ 190 h 652"/>
                  <a:gd name="T82" fmla="*/ 87 w 361"/>
                  <a:gd name="T83" fmla="*/ 221 h 652"/>
                  <a:gd name="T84" fmla="*/ 107 w 361"/>
                  <a:gd name="T85" fmla="*/ 251 h 652"/>
                  <a:gd name="T86" fmla="*/ 127 w 361"/>
                  <a:gd name="T87" fmla="*/ 283 h 652"/>
                  <a:gd name="T88" fmla="*/ 147 w 361"/>
                  <a:gd name="T89" fmla="*/ 314 h 652"/>
                  <a:gd name="T90" fmla="*/ 167 w 361"/>
                  <a:gd name="T91" fmla="*/ 346 h 652"/>
                  <a:gd name="T92" fmla="*/ 185 w 361"/>
                  <a:gd name="T93" fmla="*/ 378 h 652"/>
                  <a:gd name="T94" fmla="*/ 203 w 361"/>
                  <a:gd name="T95" fmla="*/ 410 h 652"/>
                  <a:gd name="T96" fmla="*/ 223 w 361"/>
                  <a:gd name="T97" fmla="*/ 443 h 652"/>
                  <a:gd name="T98" fmla="*/ 242 w 361"/>
                  <a:gd name="T99" fmla="*/ 477 h 652"/>
                  <a:gd name="T100" fmla="*/ 260 w 361"/>
                  <a:gd name="T101" fmla="*/ 509 h 652"/>
                  <a:gd name="T102" fmla="*/ 278 w 361"/>
                  <a:gd name="T103" fmla="*/ 544 h 652"/>
                  <a:gd name="T104" fmla="*/ 295 w 361"/>
                  <a:gd name="T105" fmla="*/ 578 h 652"/>
                  <a:gd name="T106" fmla="*/ 313 w 361"/>
                  <a:gd name="T107" fmla="*/ 613 h 652"/>
                  <a:gd name="T108" fmla="*/ 330 w 361"/>
                  <a:gd name="T109" fmla="*/ 648 h 652"/>
                  <a:gd name="T110" fmla="*/ 339 w 361"/>
                  <a:gd name="T111" fmla="*/ 65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1" h="652">
                    <a:moveTo>
                      <a:pt x="339" y="652"/>
                    </a:moveTo>
                    <a:lnTo>
                      <a:pt x="344" y="651"/>
                    </a:lnTo>
                    <a:lnTo>
                      <a:pt x="350" y="649"/>
                    </a:lnTo>
                    <a:lnTo>
                      <a:pt x="356" y="646"/>
                    </a:lnTo>
                    <a:lnTo>
                      <a:pt x="361" y="642"/>
                    </a:lnTo>
                    <a:lnTo>
                      <a:pt x="359" y="613"/>
                    </a:lnTo>
                    <a:lnTo>
                      <a:pt x="354" y="582"/>
                    </a:lnTo>
                    <a:lnTo>
                      <a:pt x="350" y="552"/>
                    </a:lnTo>
                    <a:lnTo>
                      <a:pt x="342" y="521"/>
                    </a:lnTo>
                    <a:lnTo>
                      <a:pt x="335" y="491"/>
                    </a:lnTo>
                    <a:lnTo>
                      <a:pt x="325" y="460"/>
                    </a:lnTo>
                    <a:lnTo>
                      <a:pt x="315" y="430"/>
                    </a:lnTo>
                    <a:lnTo>
                      <a:pt x="304" y="401"/>
                    </a:lnTo>
                    <a:lnTo>
                      <a:pt x="300" y="389"/>
                    </a:lnTo>
                    <a:lnTo>
                      <a:pt x="280" y="338"/>
                    </a:lnTo>
                    <a:lnTo>
                      <a:pt x="258" y="288"/>
                    </a:lnTo>
                    <a:lnTo>
                      <a:pt x="237" y="238"/>
                    </a:lnTo>
                    <a:lnTo>
                      <a:pt x="214" y="187"/>
                    </a:lnTo>
                    <a:lnTo>
                      <a:pt x="190" y="140"/>
                    </a:lnTo>
                    <a:lnTo>
                      <a:pt x="162" y="94"/>
                    </a:lnTo>
                    <a:lnTo>
                      <a:pt x="132" y="51"/>
                    </a:lnTo>
                    <a:lnTo>
                      <a:pt x="98" y="10"/>
                    </a:lnTo>
                    <a:lnTo>
                      <a:pt x="92" y="9"/>
                    </a:lnTo>
                    <a:lnTo>
                      <a:pt x="86" y="4"/>
                    </a:lnTo>
                    <a:lnTo>
                      <a:pt x="80" y="1"/>
                    </a:lnTo>
                    <a:lnTo>
                      <a:pt x="71" y="0"/>
                    </a:lnTo>
                    <a:lnTo>
                      <a:pt x="49" y="0"/>
                    </a:lnTo>
                    <a:lnTo>
                      <a:pt x="41" y="3"/>
                    </a:lnTo>
                    <a:lnTo>
                      <a:pt x="32" y="9"/>
                    </a:lnTo>
                    <a:lnTo>
                      <a:pt x="23" y="15"/>
                    </a:lnTo>
                    <a:lnTo>
                      <a:pt x="16" y="24"/>
                    </a:lnTo>
                    <a:lnTo>
                      <a:pt x="9" y="33"/>
                    </a:lnTo>
                    <a:lnTo>
                      <a:pt x="6" y="45"/>
                    </a:lnTo>
                    <a:lnTo>
                      <a:pt x="3" y="59"/>
                    </a:lnTo>
                    <a:lnTo>
                      <a:pt x="0" y="73"/>
                    </a:lnTo>
                    <a:lnTo>
                      <a:pt x="6" y="88"/>
                    </a:lnTo>
                    <a:lnTo>
                      <a:pt x="12" y="100"/>
                    </a:lnTo>
                    <a:lnTo>
                      <a:pt x="20" y="114"/>
                    </a:lnTo>
                    <a:lnTo>
                      <a:pt x="28" y="129"/>
                    </a:lnTo>
                    <a:lnTo>
                      <a:pt x="48" y="160"/>
                    </a:lnTo>
                    <a:lnTo>
                      <a:pt x="67" y="190"/>
                    </a:lnTo>
                    <a:lnTo>
                      <a:pt x="87" y="221"/>
                    </a:lnTo>
                    <a:lnTo>
                      <a:pt x="107" y="251"/>
                    </a:lnTo>
                    <a:lnTo>
                      <a:pt x="127" y="283"/>
                    </a:lnTo>
                    <a:lnTo>
                      <a:pt x="147" y="314"/>
                    </a:lnTo>
                    <a:lnTo>
                      <a:pt x="167" y="346"/>
                    </a:lnTo>
                    <a:lnTo>
                      <a:pt x="185" y="378"/>
                    </a:lnTo>
                    <a:lnTo>
                      <a:pt x="203" y="410"/>
                    </a:lnTo>
                    <a:lnTo>
                      <a:pt x="223" y="443"/>
                    </a:lnTo>
                    <a:lnTo>
                      <a:pt x="242" y="477"/>
                    </a:lnTo>
                    <a:lnTo>
                      <a:pt x="260" y="509"/>
                    </a:lnTo>
                    <a:lnTo>
                      <a:pt x="278" y="544"/>
                    </a:lnTo>
                    <a:lnTo>
                      <a:pt x="295" y="578"/>
                    </a:lnTo>
                    <a:lnTo>
                      <a:pt x="313" y="613"/>
                    </a:lnTo>
                    <a:lnTo>
                      <a:pt x="330" y="648"/>
                    </a:lnTo>
                    <a:lnTo>
                      <a:pt x="339" y="6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1076" y="3514"/>
                <a:ext cx="251" cy="204"/>
              </a:xfrm>
              <a:custGeom>
                <a:avLst/>
                <a:gdLst>
                  <a:gd name="T0" fmla="*/ 257 w 272"/>
                  <a:gd name="T1" fmla="*/ 204 h 204"/>
                  <a:gd name="T2" fmla="*/ 263 w 272"/>
                  <a:gd name="T3" fmla="*/ 203 h 204"/>
                  <a:gd name="T4" fmla="*/ 267 w 272"/>
                  <a:gd name="T5" fmla="*/ 200 h 204"/>
                  <a:gd name="T6" fmla="*/ 270 w 272"/>
                  <a:gd name="T7" fmla="*/ 197 h 204"/>
                  <a:gd name="T8" fmla="*/ 272 w 272"/>
                  <a:gd name="T9" fmla="*/ 189 h 204"/>
                  <a:gd name="T10" fmla="*/ 260 w 272"/>
                  <a:gd name="T11" fmla="*/ 172 h 204"/>
                  <a:gd name="T12" fmla="*/ 247 w 272"/>
                  <a:gd name="T13" fmla="*/ 156 h 204"/>
                  <a:gd name="T14" fmla="*/ 235 w 272"/>
                  <a:gd name="T15" fmla="*/ 139 h 204"/>
                  <a:gd name="T16" fmla="*/ 221 w 272"/>
                  <a:gd name="T17" fmla="*/ 125 h 204"/>
                  <a:gd name="T18" fmla="*/ 206 w 272"/>
                  <a:gd name="T19" fmla="*/ 111 h 204"/>
                  <a:gd name="T20" fmla="*/ 191 w 272"/>
                  <a:gd name="T21" fmla="*/ 98 h 204"/>
                  <a:gd name="T22" fmla="*/ 174 w 272"/>
                  <a:gd name="T23" fmla="*/ 86 h 204"/>
                  <a:gd name="T24" fmla="*/ 159 w 272"/>
                  <a:gd name="T25" fmla="*/ 73 h 204"/>
                  <a:gd name="T26" fmla="*/ 140 w 272"/>
                  <a:gd name="T27" fmla="*/ 63 h 204"/>
                  <a:gd name="T28" fmla="*/ 124 w 272"/>
                  <a:gd name="T29" fmla="*/ 52 h 204"/>
                  <a:gd name="T30" fmla="*/ 105 w 272"/>
                  <a:gd name="T31" fmla="*/ 43 h 204"/>
                  <a:gd name="T32" fmla="*/ 87 w 272"/>
                  <a:gd name="T33" fmla="*/ 34 h 204"/>
                  <a:gd name="T34" fmla="*/ 67 w 272"/>
                  <a:gd name="T35" fmla="*/ 24 h 204"/>
                  <a:gd name="T36" fmla="*/ 47 w 272"/>
                  <a:gd name="T37" fmla="*/ 15 h 204"/>
                  <a:gd name="T38" fmla="*/ 27 w 272"/>
                  <a:gd name="T39" fmla="*/ 8 h 204"/>
                  <a:gd name="T40" fmla="*/ 8 w 272"/>
                  <a:gd name="T41" fmla="*/ 0 h 204"/>
                  <a:gd name="T42" fmla="*/ 0 w 272"/>
                  <a:gd name="T43" fmla="*/ 9 h 204"/>
                  <a:gd name="T44" fmla="*/ 5 w 272"/>
                  <a:gd name="T45" fmla="*/ 26 h 204"/>
                  <a:gd name="T46" fmla="*/ 9 w 272"/>
                  <a:gd name="T47" fmla="*/ 44 h 204"/>
                  <a:gd name="T48" fmla="*/ 15 w 272"/>
                  <a:gd name="T49" fmla="*/ 63 h 204"/>
                  <a:gd name="T50" fmla="*/ 20 w 272"/>
                  <a:gd name="T51" fmla="*/ 81 h 204"/>
                  <a:gd name="T52" fmla="*/ 26 w 272"/>
                  <a:gd name="T53" fmla="*/ 99 h 204"/>
                  <a:gd name="T54" fmla="*/ 34 w 272"/>
                  <a:gd name="T55" fmla="*/ 118 h 204"/>
                  <a:gd name="T56" fmla="*/ 41 w 272"/>
                  <a:gd name="T57" fmla="*/ 134 h 204"/>
                  <a:gd name="T58" fmla="*/ 49 w 272"/>
                  <a:gd name="T59" fmla="*/ 150 h 204"/>
                  <a:gd name="T60" fmla="*/ 66 w 272"/>
                  <a:gd name="T61" fmla="*/ 160 h 204"/>
                  <a:gd name="T62" fmla="*/ 82 w 272"/>
                  <a:gd name="T63" fmla="*/ 171 h 204"/>
                  <a:gd name="T64" fmla="*/ 102 w 272"/>
                  <a:gd name="T65" fmla="*/ 179 h 204"/>
                  <a:gd name="T66" fmla="*/ 124 w 272"/>
                  <a:gd name="T67" fmla="*/ 186 h 204"/>
                  <a:gd name="T68" fmla="*/ 145 w 272"/>
                  <a:gd name="T69" fmla="*/ 191 h 204"/>
                  <a:gd name="T70" fmla="*/ 168 w 272"/>
                  <a:gd name="T71" fmla="*/ 195 h 204"/>
                  <a:gd name="T72" fmla="*/ 191 w 272"/>
                  <a:gd name="T73" fmla="*/ 200 h 204"/>
                  <a:gd name="T74" fmla="*/ 212 w 272"/>
                  <a:gd name="T75" fmla="*/ 201 h 204"/>
                  <a:gd name="T76" fmla="*/ 223 w 272"/>
                  <a:gd name="T77" fmla="*/ 203 h 204"/>
                  <a:gd name="T78" fmla="*/ 234 w 272"/>
                  <a:gd name="T79" fmla="*/ 203 h 204"/>
                  <a:gd name="T80" fmla="*/ 244 w 272"/>
                  <a:gd name="T81" fmla="*/ 203 h 204"/>
                  <a:gd name="T82" fmla="*/ 257 w 272"/>
                  <a:gd name="T83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2" h="204">
                    <a:moveTo>
                      <a:pt x="257" y="204"/>
                    </a:moveTo>
                    <a:lnTo>
                      <a:pt x="263" y="203"/>
                    </a:lnTo>
                    <a:lnTo>
                      <a:pt x="267" y="200"/>
                    </a:lnTo>
                    <a:lnTo>
                      <a:pt x="270" y="197"/>
                    </a:lnTo>
                    <a:lnTo>
                      <a:pt x="272" y="189"/>
                    </a:lnTo>
                    <a:lnTo>
                      <a:pt x="260" y="172"/>
                    </a:lnTo>
                    <a:lnTo>
                      <a:pt x="247" y="156"/>
                    </a:lnTo>
                    <a:lnTo>
                      <a:pt x="235" y="139"/>
                    </a:lnTo>
                    <a:lnTo>
                      <a:pt x="221" y="125"/>
                    </a:lnTo>
                    <a:lnTo>
                      <a:pt x="206" y="111"/>
                    </a:lnTo>
                    <a:lnTo>
                      <a:pt x="191" y="98"/>
                    </a:lnTo>
                    <a:lnTo>
                      <a:pt x="174" y="86"/>
                    </a:lnTo>
                    <a:lnTo>
                      <a:pt x="159" y="73"/>
                    </a:lnTo>
                    <a:lnTo>
                      <a:pt x="140" y="63"/>
                    </a:lnTo>
                    <a:lnTo>
                      <a:pt x="124" y="52"/>
                    </a:lnTo>
                    <a:lnTo>
                      <a:pt x="105" y="43"/>
                    </a:lnTo>
                    <a:lnTo>
                      <a:pt x="87" y="34"/>
                    </a:lnTo>
                    <a:lnTo>
                      <a:pt x="67" y="24"/>
                    </a:lnTo>
                    <a:lnTo>
                      <a:pt x="47" y="15"/>
                    </a:lnTo>
                    <a:lnTo>
                      <a:pt x="27" y="8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5" y="26"/>
                    </a:lnTo>
                    <a:lnTo>
                      <a:pt x="9" y="44"/>
                    </a:lnTo>
                    <a:lnTo>
                      <a:pt x="15" y="63"/>
                    </a:lnTo>
                    <a:lnTo>
                      <a:pt x="20" y="81"/>
                    </a:lnTo>
                    <a:lnTo>
                      <a:pt x="26" y="99"/>
                    </a:lnTo>
                    <a:lnTo>
                      <a:pt x="34" y="118"/>
                    </a:lnTo>
                    <a:lnTo>
                      <a:pt x="41" y="134"/>
                    </a:lnTo>
                    <a:lnTo>
                      <a:pt x="49" y="150"/>
                    </a:lnTo>
                    <a:lnTo>
                      <a:pt x="66" y="160"/>
                    </a:lnTo>
                    <a:lnTo>
                      <a:pt x="82" y="171"/>
                    </a:lnTo>
                    <a:lnTo>
                      <a:pt x="102" y="179"/>
                    </a:lnTo>
                    <a:lnTo>
                      <a:pt x="124" y="186"/>
                    </a:lnTo>
                    <a:lnTo>
                      <a:pt x="145" y="191"/>
                    </a:lnTo>
                    <a:lnTo>
                      <a:pt x="168" y="195"/>
                    </a:lnTo>
                    <a:lnTo>
                      <a:pt x="191" y="200"/>
                    </a:lnTo>
                    <a:lnTo>
                      <a:pt x="212" y="201"/>
                    </a:lnTo>
                    <a:lnTo>
                      <a:pt x="223" y="203"/>
                    </a:lnTo>
                    <a:lnTo>
                      <a:pt x="234" y="203"/>
                    </a:lnTo>
                    <a:lnTo>
                      <a:pt x="244" y="203"/>
                    </a:lnTo>
                    <a:lnTo>
                      <a:pt x="257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1" name="Freeform 11"/>
              <p:cNvSpPr>
                <a:spLocks/>
              </p:cNvSpPr>
              <p:nvPr/>
            </p:nvSpPr>
            <p:spPr bwMode="auto">
              <a:xfrm>
                <a:off x="1141" y="3333"/>
                <a:ext cx="272" cy="375"/>
              </a:xfrm>
              <a:custGeom>
                <a:avLst/>
                <a:gdLst>
                  <a:gd name="T0" fmla="*/ 261 w 295"/>
                  <a:gd name="T1" fmla="*/ 375 h 375"/>
                  <a:gd name="T2" fmla="*/ 269 w 295"/>
                  <a:gd name="T3" fmla="*/ 369 h 375"/>
                  <a:gd name="T4" fmla="*/ 275 w 295"/>
                  <a:gd name="T5" fmla="*/ 357 h 375"/>
                  <a:gd name="T6" fmla="*/ 281 w 295"/>
                  <a:gd name="T7" fmla="*/ 341 h 375"/>
                  <a:gd name="T8" fmla="*/ 287 w 295"/>
                  <a:gd name="T9" fmla="*/ 326 h 375"/>
                  <a:gd name="T10" fmla="*/ 295 w 295"/>
                  <a:gd name="T11" fmla="*/ 311 h 375"/>
                  <a:gd name="T12" fmla="*/ 289 w 295"/>
                  <a:gd name="T13" fmla="*/ 291 h 375"/>
                  <a:gd name="T14" fmla="*/ 281 w 295"/>
                  <a:gd name="T15" fmla="*/ 273 h 375"/>
                  <a:gd name="T16" fmla="*/ 274 w 295"/>
                  <a:gd name="T17" fmla="*/ 254 h 375"/>
                  <a:gd name="T18" fmla="*/ 264 w 295"/>
                  <a:gd name="T19" fmla="*/ 236 h 375"/>
                  <a:gd name="T20" fmla="*/ 257 w 295"/>
                  <a:gd name="T21" fmla="*/ 218 h 375"/>
                  <a:gd name="T22" fmla="*/ 248 w 295"/>
                  <a:gd name="T23" fmla="*/ 199 h 375"/>
                  <a:gd name="T24" fmla="*/ 238 w 295"/>
                  <a:gd name="T25" fmla="*/ 181 h 375"/>
                  <a:gd name="T26" fmla="*/ 229 w 295"/>
                  <a:gd name="T27" fmla="*/ 163 h 375"/>
                  <a:gd name="T28" fmla="*/ 223 w 295"/>
                  <a:gd name="T29" fmla="*/ 157 h 375"/>
                  <a:gd name="T30" fmla="*/ 217 w 295"/>
                  <a:gd name="T31" fmla="*/ 146 h 375"/>
                  <a:gd name="T32" fmla="*/ 211 w 295"/>
                  <a:gd name="T33" fmla="*/ 135 h 375"/>
                  <a:gd name="T34" fmla="*/ 205 w 295"/>
                  <a:gd name="T35" fmla="*/ 126 h 375"/>
                  <a:gd name="T36" fmla="*/ 197 w 295"/>
                  <a:gd name="T37" fmla="*/ 115 h 375"/>
                  <a:gd name="T38" fmla="*/ 190 w 295"/>
                  <a:gd name="T39" fmla="*/ 106 h 375"/>
                  <a:gd name="T40" fmla="*/ 180 w 295"/>
                  <a:gd name="T41" fmla="*/ 97 h 375"/>
                  <a:gd name="T42" fmla="*/ 171 w 295"/>
                  <a:gd name="T43" fmla="*/ 87 h 375"/>
                  <a:gd name="T44" fmla="*/ 161 w 295"/>
                  <a:gd name="T45" fmla="*/ 77 h 375"/>
                  <a:gd name="T46" fmla="*/ 144 w 295"/>
                  <a:gd name="T47" fmla="*/ 67 h 375"/>
                  <a:gd name="T48" fmla="*/ 125 w 295"/>
                  <a:gd name="T49" fmla="*/ 56 h 375"/>
                  <a:gd name="T50" fmla="*/ 109 w 295"/>
                  <a:gd name="T51" fmla="*/ 47 h 375"/>
                  <a:gd name="T52" fmla="*/ 89 w 295"/>
                  <a:gd name="T53" fmla="*/ 36 h 375"/>
                  <a:gd name="T54" fmla="*/ 70 w 295"/>
                  <a:gd name="T55" fmla="*/ 27 h 375"/>
                  <a:gd name="T56" fmla="*/ 51 w 295"/>
                  <a:gd name="T57" fmla="*/ 18 h 375"/>
                  <a:gd name="T58" fmla="*/ 32 w 295"/>
                  <a:gd name="T59" fmla="*/ 9 h 375"/>
                  <a:gd name="T60" fmla="*/ 12 w 295"/>
                  <a:gd name="T61" fmla="*/ 0 h 375"/>
                  <a:gd name="T62" fmla="*/ 0 w 295"/>
                  <a:gd name="T63" fmla="*/ 4 h 375"/>
                  <a:gd name="T64" fmla="*/ 5 w 295"/>
                  <a:gd name="T65" fmla="*/ 16 h 375"/>
                  <a:gd name="T66" fmla="*/ 48 w 295"/>
                  <a:gd name="T67" fmla="*/ 50 h 375"/>
                  <a:gd name="T68" fmla="*/ 81 w 295"/>
                  <a:gd name="T69" fmla="*/ 90 h 375"/>
                  <a:gd name="T70" fmla="*/ 110 w 295"/>
                  <a:gd name="T71" fmla="*/ 132 h 375"/>
                  <a:gd name="T72" fmla="*/ 135 w 295"/>
                  <a:gd name="T73" fmla="*/ 178 h 375"/>
                  <a:gd name="T74" fmla="*/ 158 w 295"/>
                  <a:gd name="T75" fmla="*/ 224 h 375"/>
                  <a:gd name="T76" fmla="*/ 179 w 295"/>
                  <a:gd name="T77" fmla="*/ 271 h 375"/>
                  <a:gd name="T78" fmla="*/ 203 w 295"/>
                  <a:gd name="T79" fmla="*/ 318 h 375"/>
                  <a:gd name="T80" fmla="*/ 231 w 295"/>
                  <a:gd name="T81" fmla="*/ 363 h 375"/>
                  <a:gd name="T82" fmla="*/ 246 w 295"/>
                  <a:gd name="T83" fmla="*/ 370 h 375"/>
                  <a:gd name="T84" fmla="*/ 261 w 295"/>
                  <a:gd name="T85" fmla="*/ 37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5" h="375">
                    <a:moveTo>
                      <a:pt x="261" y="375"/>
                    </a:moveTo>
                    <a:lnTo>
                      <a:pt x="269" y="369"/>
                    </a:lnTo>
                    <a:lnTo>
                      <a:pt x="275" y="357"/>
                    </a:lnTo>
                    <a:lnTo>
                      <a:pt x="281" y="341"/>
                    </a:lnTo>
                    <a:lnTo>
                      <a:pt x="287" y="326"/>
                    </a:lnTo>
                    <a:lnTo>
                      <a:pt x="295" y="311"/>
                    </a:lnTo>
                    <a:lnTo>
                      <a:pt x="289" y="291"/>
                    </a:lnTo>
                    <a:lnTo>
                      <a:pt x="281" y="273"/>
                    </a:lnTo>
                    <a:lnTo>
                      <a:pt x="274" y="254"/>
                    </a:lnTo>
                    <a:lnTo>
                      <a:pt x="264" y="236"/>
                    </a:lnTo>
                    <a:lnTo>
                      <a:pt x="257" y="218"/>
                    </a:lnTo>
                    <a:lnTo>
                      <a:pt x="248" y="199"/>
                    </a:lnTo>
                    <a:lnTo>
                      <a:pt x="238" y="181"/>
                    </a:lnTo>
                    <a:lnTo>
                      <a:pt x="229" y="163"/>
                    </a:lnTo>
                    <a:lnTo>
                      <a:pt x="223" y="157"/>
                    </a:lnTo>
                    <a:lnTo>
                      <a:pt x="217" y="146"/>
                    </a:lnTo>
                    <a:lnTo>
                      <a:pt x="211" y="135"/>
                    </a:lnTo>
                    <a:lnTo>
                      <a:pt x="205" y="126"/>
                    </a:lnTo>
                    <a:lnTo>
                      <a:pt x="197" y="115"/>
                    </a:lnTo>
                    <a:lnTo>
                      <a:pt x="190" y="106"/>
                    </a:lnTo>
                    <a:lnTo>
                      <a:pt x="180" y="97"/>
                    </a:lnTo>
                    <a:lnTo>
                      <a:pt x="171" y="87"/>
                    </a:lnTo>
                    <a:lnTo>
                      <a:pt x="161" y="77"/>
                    </a:lnTo>
                    <a:lnTo>
                      <a:pt x="144" y="67"/>
                    </a:lnTo>
                    <a:lnTo>
                      <a:pt x="125" y="56"/>
                    </a:lnTo>
                    <a:lnTo>
                      <a:pt x="109" y="47"/>
                    </a:lnTo>
                    <a:lnTo>
                      <a:pt x="89" y="36"/>
                    </a:lnTo>
                    <a:lnTo>
                      <a:pt x="70" y="27"/>
                    </a:lnTo>
                    <a:lnTo>
                      <a:pt x="51" y="18"/>
                    </a:lnTo>
                    <a:lnTo>
                      <a:pt x="32" y="9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5" y="16"/>
                    </a:lnTo>
                    <a:lnTo>
                      <a:pt x="48" y="50"/>
                    </a:lnTo>
                    <a:lnTo>
                      <a:pt x="81" y="90"/>
                    </a:lnTo>
                    <a:lnTo>
                      <a:pt x="110" y="132"/>
                    </a:lnTo>
                    <a:lnTo>
                      <a:pt x="135" y="178"/>
                    </a:lnTo>
                    <a:lnTo>
                      <a:pt x="158" y="224"/>
                    </a:lnTo>
                    <a:lnTo>
                      <a:pt x="179" y="271"/>
                    </a:lnTo>
                    <a:lnTo>
                      <a:pt x="203" y="318"/>
                    </a:lnTo>
                    <a:lnTo>
                      <a:pt x="231" y="363"/>
                    </a:lnTo>
                    <a:lnTo>
                      <a:pt x="246" y="370"/>
                    </a:lnTo>
                    <a:lnTo>
                      <a:pt x="261" y="3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824" y="3523"/>
                <a:ext cx="170" cy="84"/>
              </a:xfrm>
              <a:custGeom>
                <a:avLst/>
                <a:gdLst>
                  <a:gd name="T0" fmla="*/ 143 w 184"/>
                  <a:gd name="T1" fmla="*/ 0 h 84"/>
                  <a:gd name="T2" fmla="*/ 128 w 184"/>
                  <a:gd name="T3" fmla="*/ 0 h 84"/>
                  <a:gd name="T4" fmla="*/ 111 w 184"/>
                  <a:gd name="T5" fmla="*/ 2 h 84"/>
                  <a:gd name="T6" fmla="*/ 94 w 184"/>
                  <a:gd name="T7" fmla="*/ 3 h 84"/>
                  <a:gd name="T8" fmla="*/ 75 w 184"/>
                  <a:gd name="T9" fmla="*/ 6 h 84"/>
                  <a:gd name="T10" fmla="*/ 56 w 184"/>
                  <a:gd name="T11" fmla="*/ 9 h 84"/>
                  <a:gd name="T12" fmla="*/ 38 w 184"/>
                  <a:gd name="T13" fmla="*/ 12 h 84"/>
                  <a:gd name="T14" fmla="*/ 20 w 184"/>
                  <a:gd name="T15" fmla="*/ 14 h 84"/>
                  <a:gd name="T16" fmla="*/ 4 w 184"/>
                  <a:gd name="T17" fmla="*/ 15 h 84"/>
                  <a:gd name="T18" fmla="*/ 0 w 184"/>
                  <a:gd name="T19" fmla="*/ 22 h 84"/>
                  <a:gd name="T20" fmla="*/ 3 w 184"/>
                  <a:gd name="T21" fmla="*/ 28 h 84"/>
                  <a:gd name="T22" fmla="*/ 20 w 184"/>
                  <a:gd name="T23" fmla="*/ 37 h 84"/>
                  <a:gd name="T24" fmla="*/ 36 w 184"/>
                  <a:gd name="T25" fmla="*/ 44 h 84"/>
                  <a:gd name="T26" fmla="*/ 55 w 184"/>
                  <a:gd name="T27" fmla="*/ 51 h 84"/>
                  <a:gd name="T28" fmla="*/ 75 w 184"/>
                  <a:gd name="T29" fmla="*/ 57 h 84"/>
                  <a:gd name="T30" fmla="*/ 94 w 184"/>
                  <a:gd name="T31" fmla="*/ 63 h 84"/>
                  <a:gd name="T32" fmla="*/ 114 w 184"/>
                  <a:gd name="T33" fmla="*/ 70 h 84"/>
                  <a:gd name="T34" fmla="*/ 133 w 184"/>
                  <a:gd name="T35" fmla="*/ 77 h 84"/>
                  <a:gd name="T36" fmla="*/ 151 w 184"/>
                  <a:gd name="T37" fmla="*/ 84 h 84"/>
                  <a:gd name="T38" fmla="*/ 177 w 184"/>
                  <a:gd name="T39" fmla="*/ 84 h 84"/>
                  <a:gd name="T40" fmla="*/ 184 w 184"/>
                  <a:gd name="T41" fmla="*/ 81 h 84"/>
                  <a:gd name="T42" fmla="*/ 175 w 184"/>
                  <a:gd name="T43" fmla="*/ 63 h 84"/>
                  <a:gd name="T44" fmla="*/ 166 w 184"/>
                  <a:gd name="T45" fmla="*/ 43 h 84"/>
                  <a:gd name="T46" fmla="*/ 155 w 184"/>
                  <a:gd name="T47" fmla="*/ 22 h 84"/>
                  <a:gd name="T48" fmla="*/ 143 w 184"/>
                  <a:gd name="T4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84">
                    <a:moveTo>
                      <a:pt x="143" y="0"/>
                    </a:moveTo>
                    <a:lnTo>
                      <a:pt x="128" y="0"/>
                    </a:lnTo>
                    <a:lnTo>
                      <a:pt x="111" y="2"/>
                    </a:lnTo>
                    <a:lnTo>
                      <a:pt x="94" y="3"/>
                    </a:lnTo>
                    <a:lnTo>
                      <a:pt x="75" y="6"/>
                    </a:lnTo>
                    <a:lnTo>
                      <a:pt x="56" y="9"/>
                    </a:lnTo>
                    <a:lnTo>
                      <a:pt x="38" y="12"/>
                    </a:lnTo>
                    <a:lnTo>
                      <a:pt x="20" y="14"/>
                    </a:lnTo>
                    <a:lnTo>
                      <a:pt x="4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20" y="37"/>
                    </a:lnTo>
                    <a:lnTo>
                      <a:pt x="36" y="44"/>
                    </a:lnTo>
                    <a:lnTo>
                      <a:pt x="55" y="51"/>
                    </a:lnTo>
                    <a:lnTo>
                      <a:pt x="75" y="57"/>
                    </a:lnTo>
                    <a:lnTo>
                      <a:pt x="94" y="63"/>
                    </a:lnTo>
                    <a:lnTo>
                      <a:pt x="114" y="70"/>
                    </a:lnTo>
                    <a:lnTo>
                      <a:pt x="133" y="77"/>
                    </a:lnTo>
                    <a:lnTo>
                      <a:pt x="151" y="84"/>
                    </a:lnTo>
                    <a:lnTo>
                      <a:pt x="177" y="84"/>
                    </a:lnTo>
                    <a:lnTo>
                      <a:pt x="184" y="81"/>
                    </a:lnTo>
                    <a:lnTo>
                      <a:pt x="175" y="63"/>
                    </a:lnTo>
                    <a:lnTo>
                      <a:pt x="166" y="43"/>
                    </a:lnTo>
                    <a:lnTo>
                      <a:pt x="155" y="2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156" y="3185"/>
                <a:ext cx="459" cy="213"/>
              </a:xfrm>
              <a:custGeom>
                <a:avLst/>
                <a:gdLst>
                  <a:gd name="T0" fmla="*/ 14 w 498"/>
                  <a:gd name="T1" fmla="*/ 212 h 213"/>
                  <a:gd name="T2" fmla="*/ 29 w 498"/>
                  <a:gd name="T3" fmla="*/ 207 h 213"/>
                  <a:gd name="T4" fmla="*/ 58 w 498"/>
                  <a:gd name="T5" fmla="*/ 202 h 213"/>
                  <a:gd name="T6" fmla="*/ 99 w 498"/>
                  <a:gd name="T7" fmla="*/ 199 h 213"/>
                  <a:gd name="T8" fmla="*/ 142 w 498"/>
                  <a:gd name="T9" fmla="*/ 195 h 213"/>
                  <a:gd name="T10" fmla="*/ 186 w 498"/>
                  <a:gd name="T11" fmla="*/ 189 h 213"/>
                  <a:gd name="T12" fmla="*/ 229 w 498"/>
                  <a:gd name="T13" fmla="*/ 183 h 213"/>
                  <a:gd name="T14" fmla="*/ 273 w 498"/>
                  <a:gd name="T15" fmla="*/ 173 h 213"/>
                  <a:gd name="T16" fmla="*/ 316 w 498"/>
                  <a:gd name="T17" fmla="*/ 164 h 213"/>
                  <a:gd name="T18" fmla="*/ 360 w 498"/>
                  <a:gd name="T19" fmla="*/ 154 h 213"/>
                  <a:gd name="T20" fmla="*/ 398 w 498"/>
                  <a:gd name="T21" fmla="*/ 134 h 213"/>
                  <a:gd name="T22" fmla="*/ 412 w 498"/>
                  <a:gd name="T23" fmla="*/ 105 h 213"/>
                  <a:gd name="T24" fmla="*/ 434 w 498"/>
                  <a:gd name="T25" fmla="*/ 82 h 213"/>
                  <a:gd name="T26" fmla="*/ 460 w 498"/>
                  <a:gd name="T27" fmla="*/ 61 h 213"/>
                  <a:gd name="T28" fmla="*/ 486 w 498"/>
                  <a:gd name="T29" fmla="*/ 44 h 213"/>
                  <a:gd name="T30" fmla="*/ 493 w 498"/>
                  <a:gd name="T31" fmla="*/ 36 h 213"/>
                  <a:gd name="T32" fmla="*/ 498 w 498"/>
                  <a:gd name="T33" fmla="*/ 24 h 213"/>
                  <a:gd name="T34" fmla="*/ 464 w 498"/>
                  <a:gd name="T35" fmla="*/ 0 h 213"/>
                  <a:gd name="T36" fmla="*/ 409 w 498"/>
                  <a:gd name="T37" fmla="*/ 4 h 213"/>
                  <a:gd name="T38" fmla="*/ 356 w 498"/>
                  <a:gd name="T39" fmla="*/ 15 h 213"/>
                  <a:gd name="T40" fmla="*/ 304 w 498"/>
                  <a:gd name="T41" fmla="*/ 30 h 213"/>
                  <a:gd name="T42" fmla="*/ 255 w 498"/>
                  <a:gd name="T43" fmla="*/ 50 h 213"/>
                  <a:gd name="T44" fmla="*/ 206 w 498"/>
                  <a:gd name="T45" fmla="*/ 74 h 213"/>
                  <a:gd name="T46" fmla="*/ 162 w 498"/>
                  <a:gd name="T47" fmla="*/ 102 h 213"/>
                  <a:gd name="T48" fmla="*/ 119 w 498"/>
                  <a:gd name="T49" fmla="*/ 132 h 213"/>
                  <a:gd name="T50" fmla="*/ 90 w 498"/>
                  <a:gd name="T51" fmla="*/ 152 h 213"/>
                  <a:gd name="T52" fmla="*/ 73 w 498"/>
                  <a:gd name="T53" fmla="*/ 163 h 213"/>
                  <a:gd name="T54" fmla="*/ 56 w 498"/>
                  <a:gd name="T55" fmla="*/ 173 h 213"/>
                  <a:gd name="T56" fmla="*/ 38 w 498"/>
                  <a:gd name="T57" fmla="*/ 184 h 213"/>
                  <a:gd name="T58" fmla="*/ 23 w 498"/>
                  <a:gd name="T59" fmla="*/ 190 h 213"/>
                  <a:gd name="T60" fmla="*/ 6 w 498"/>
                  <a:gd name="T61" fmla="*/ 195 h 213"/>
                  <a:gd name="T62" fmla="*/ 8 w 498"/>
                  <a:gd name="T63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213">
                    <a:moveTo>
                      <a:pt x="8" y="213"/>
                    </a:moveTo>
                    <a:lnTo>
                      <a:pt x="14" y="212"/>
                    </a:lnTo>
                    <a:lnTo>
                      <a:pt x="21" y="210"/>
                    </a:lnTo>
                    <a:lnTo>
                      <a:pt x="29" y="207"/>
                    </a:lnTo>
                    <a:lnTo>
                      <a:pt x="37" y="204"/>
                    </a:lnTo>
                    <a:lnTo>
                      <a:pt x="58" y="202"/>
                    </a:lnTo>
                    <a:lnTo>
                      <a:pt x="79" y="201"/>
                    </a:lnTo>
                    <a:lnTo>
                      <a:pt x="99" y="199"/>
                    </a:lnTo>
                    <a:lnTo>
                      <a:pt x="121" y="196"/>
                    </a:lnTo>
                    <a:lnTo>
                      <a:pt x="142" y="195"/>
                    </a:lnTo>
                    <a:lnTo>
                      <a:pt x="165" y="192"/>
                    </a:lnTo>
                    <a:lnTo>
                      <a:pt x="186" y="189"/>
                    </a:lnTo>
                    <a:lnTo>
                      <a:pt x="208" y="186"/>
                    </a:lnTo>
                    <a:lnTo>
                      <a:pt x="229" y="183"/>
                    </a:lnTo>
                    <a:lnTo>
                      <a:pt x="250" y="178"/>
                    </a:lnTo>
                    <a:lnTo>
                      <a:pt x="273" y="173"/>
                    </a:lnTo>
                    <a:lnTo>
                      <a:pt x="295" y="169"/>
                    </a:lnTo>
                    <a:lnTo>
                      <a:pt x="316" y="164"/>
                    </a:lnTo>
                    <a:lnTo>
                      <a:pt x="337" y="160"/>
                    </a:lnTo>
                    <a:lnTo>
                      <a:pt x="360" y="154"/>
                    </a:lnTo>
                    <a:lnTo>
                      <a:pt x="382" y="148"/>
                    </a:lnTo>
                    <a:lnTo>
                      <a:pt x="398" y="134"/>
                    </a:lnTo>
                    <a:lnTo>
                      <a:pt x="405" y="119"/>
                    </a:lnTo>
                    <a:lnTo>
                      <a:pt x="412" y="105"/>
                    </a:lnTo>
                    <a:lnTo>
                      <a:pt x="421" y="93"/>
                    </a:lnTo>
                    <a:lnTo>
                      <a:pt x="434" y="82"/>
                    </a:lnTo>
                    <a:lnTo>
                      <a:pt x="446" y="71"/>
                    </a:lnTo>
                    <a:lnTo>
                      <a:pt x="460" y="61"/>
                    </a:lnTo>
                    <a:lnTo>
                      <a:pt x="472" y="51"/>
                    </a:lnTo>
                    <a:lnTo>
                      <a:pt x="486" y="44"/>
                    </a:lnTo>
                    <a:lnTo>
                      <a:pt x="490" y="41"/>
                    </a:lnTo>
                    <a:lnTo>
                      <a:pt x="493" y="36"/>
                    </a:lnTo>
                    <a:lnTo>
                      <a:pt x="496" y="32"/>
                    </a:lnTo>
                    <a:lnTo>
                      <a:pt x="498" y="24"/>
                    </a:lnTo>
                    <a:lnTo>
                      <a:pt x="492" y="0"/>
                    </a:lnTo>
                    <a:lnTo>
                      <a:pt x="464" y="0"/>
                    </a:lnTo>
                    <a:lnTo>
                      <a:pt x="437" y="1"/>
                    </a:lnTo>
                    <a:lnTo>
                      <a:pt x="409" y="4"/>
                    </a:lnTo>
                    <a:lnTo>
                      <a:pt x="382" y="9"/>
                    </a:lnTo>
                    <a:lnTo>
                      <a:pt x="356" y="15"/>
                    </a:lnTo>
                    <a:lnTo>
                      <a:pt x="330" y="21"/>
                    </a:lnTo>
                    <a:lnTo>
                      <a:pt x="304" y="30"/>
                    </a:lnTo>
                    <a:lnTo>
                      <a:pt x="279" y="39"/>
                    </a:lnTo>
                    <a:lnTo>
                      <a:pt x="255" y="50"/>
                    </a:lnTo>
                    <a:lnTo>
                      <a:pt x="231" y="62"/>
                    </a:lnTo>
                    <a:lnTo>
                      <a:pt x="206" y="74"/>
                    </a:lnTo>
                    <a:lnTo>
                      <a:pt x="183" y="88"/>
                    </a:lnTo>
                    <a:lnTo>
                      <a:pt x="162" y="102"/>
                    </a:lnTo>
                    <a:lnTo>
                      <a:pt x="140" y="117"/>
                    </a:lnTo>
                    <a:lnTo>
                      <a:pt x="119" y="132"/>
                    </a:lnTo>
                    <a:lnTo>
                      <a:pt x="99" y="148"/>
                    </a:lnTo>
                    <a:lnTo>
                      <a:pt x="90" y="152"/>
                    </a:lnTo>
                    <a:lnTo>
                      <a:pt x="81" y="157"/>
                    </a:lnTo>
                    <a:lnTo>
                      <a:pt x="73" y="163"/>
                    </a:lnTo>
                    <a:lnTo>
                      <a:pt x="64" y="167"/>
                    </a:lnTo>
                    <a:lnTo>
                      <a:pt x="56" y="173"/>
                    </a:lnTo>
                    <a:lnTo>
                      <a:pt x="47" y="180"/>
                    </a:lnTo>
                    <a:lnTo>
                      <a:pt x="38" y="184"/>
                    </a:lnTo>
                    <a:lnTo>
                      <a:pt x="29" y="190"/>
                    </a:lnTo>
                    <a:lnTo>
                      <a:pt x="23" y="190"/>
                    </a:lnTo>
                    <a:lnTo>
                      <a:pt x="15" y="192"/>
                    </a:lnTo>
                    <a:lnTo>
                      <a:pt x="6" y="195"/>
                    </a:lnTo>
                    <a:lnTo>
                      <a:pt x="0" y="199"/>
                    </a:lnTo>
                    <a:lnTo>
                      <a:pt x="8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1336" y="3229"/>
                <a:ext cx="289" cy="82"/>
              </a:xfrm>
              <a:custGeom>
                <a:avLst/>
                <a:gdLst>
                  <a:gd name="T0" fmla="*/ 48 w 313"/>
                  <a:gd name="T1" fmla="*/ 82 h 82"/>
                  <a:gd name="T2" fmla="*/ 63 w 313"/>
                  <a:gd name="T3" fmla="*/ 76 h 82"/>
                  <a:gd name="T4" fmla="*/ 80 w 313"/>
                  <a:gd name="T5" fmla="*/ 70 h 82"/>
                  <a:gd name="T6" fmla="*/ 95 w 313"/>
                  <a:gd name="T7" fmla="*/ 64 h 82"/>
                  <a:gd name="T8" fmla="*/ 110 w 313"/>
                  <a:gd name="T9" fmla="*/ 59 h 82"/>
                  <a:gd name="T10" fmla="*/ 127 w 313"/>
                  <a:gd name="T11" fmla="*/ 55 h 82"/>
                  <a:gd name="T12" fmla="*/ 142 w 313"/>
                  <a:gd name="T13" fmla="*/ 52 h 82"/>
                  <a:gd name="T14" fmla="*/ 158 w 313"/>
                  <a:gd name="T15" fmla="*/ 47 h 82"/>
                  <a:gd name="T16" fmla="*/ 175 w 313"/>
                  <a:gd name="T17" fmla="*/ 44 h 82"/>
                  <a:gd name="T18" fmla="*/ 190 w 313"/>
                  <a:gd name="T19" fmla="*/ 43 h 82"/>
                  <a:gd name="T20" fmla="*/ 207 w 313"/>
                  <a:gd name="T21" fmla="*/ 39 h 82"/>
                  <a:gd name="T22" fmla="*/ 223 w 313"/>
                  <a:gd name="T23" fmla="*/ 38 h 82"/>
                  <a:gd name="T24" fmla="*/ 239 w 313"/>
                  <a:gd name="T25" fmla="*/ 35 h 82"/>
                  <a:gd name="T26" fmla="*/ 255 w 313"/>
                  <a:gd name="T27" fmla="*/ 33 h 82"/>
                  <a:gd name="T28" fmla="*/ 272 w 313"/>
                  <a:gd name="T29" fmla="*/ 30 h 82"/>
                  <a:gd name="T30" fmla="*/ 291 w 313"/>
                  <a:gd name="T31" fmla="*/ 29 h 82"/>
                  <a:gd name="T32" fmla="*/ 307 w 313"/>
                  <a:gd name="T33" fmla="*/ 26 h 82"/>
                  <a:gd name="T34" fmla="*/ 313 w 313"/>
                  <a:gd name="T35" fmla="*/ 21 h 82"/>
                  <a:gd name="T36" fmla="*/ 313 w 313"/>
                  <a:gd name="T37" fmla="*/ 7 h 82"/>
                  <a:gd name="T38" fmla="*/ 301 w 313"/>
                  <a:gd name="T39" fmla="*/ 0 h 82"/>
                  <a:gd name="T40" fmla="*/ 295 w 313"/>
                  <a:gd name="T41" fmla="*/ 1 h 82"/>
                  <a:gd name="T42" fmla="*/ 288 w 313"/>
                  <a:gd name="T43" fmla="*/ 4 h 82"/>
                  <a:gd name="T44" fmla="*/ 281 w 313"/>
                  <a:gd name="T45" fmla="*/ 6 h 82"/>
                  <a:gd name="T46" fmla="*/ 274 w 313"/>
                  <a:gd name="T47" fmla="*/ 9 h 82"/>
                  <a:gd name="T48" fmla="*/ 268 w 313"/>
                  <a:gd name="T49" fmla="*/ 11 h 82"/>
                  <a:gd name="T50" fmla="*/ 260 w 313"/>
                  <a:gd name="T51" fmla="*/ 14 h 82"/>
                  <a:gd name="T52" fmla="*/ 252 w 313"/>
                  <a:gd name="T53" fmla="*/ 17 h 82"/>
                  <a:gd name="T54" fmla="*/ 245 w 313"/>
                  <a:gd name="T55" fmla="*/ 20 h 82"/>
                  <a:gd name="T56" fmla="*/ 223 w 313"/>
                  <a:gd name="T57" fmla="*/ 20 h 82"/>
                  <a:gd name="T58" fmla="*/ 202 w 313"/>
                  <a:gd name="T59" fmla="*/ 21 h 82"/>
                  <a:gd name="T60" fmla="*/ 179 w 313"/>
                  <a:gd name="T61" fmla="*/ 23 h 82"/>
                  <a:gd name="T62" fmla="*/ 158 w 313"/>
                  <a:gd name="T63" fmla="*/ 27 h 82"/>
                  <a:gd name="T64" fmla="*/ 135 w 313"/>
                  <a:gd name="T65" fmla="*/ 32 h 82"/>
                  <a:gd name="T66" fmla="*/ 113 w 313"/>
                  <a:gd name="T67" fmla="*/ 38 h 82"/>
                  <a:gd name="T68" fmla="*/ 94 w 313"/>
                  <a:gd name="T69" fmla="*/ 47 h 82"/>
                  <a:gd name="T70" fmla="*/ 75 w 313"/>
                  <a:gd name="T71" fmla="*/ 58 h 82"/>
                  <a:gd name="T72" fmla="*/ 68 w 313"/>
                  <a:gd name="T73" fmla="*/ 59 h 82"/>
                  <a:gd name="T74" fmla="*/ 58 w 313"/>
                  <a:gd name="T75" fmla="*/ 59 h 82"/>
                  <a:gd name="T76" fmla="*/ 51 w 313"/>
                  <a:gd name="T77" fmla="*/ 59 h 82"/>
                  <a:gd name="T78" fmla="*/ 42 w 313"/>
                  <a:gd name="T79" fmla="*/ 58 h 82"/>
                  <a:gd name="T80" fmla="*/ 33 w 313"/>
                  <a:gd name="T81" fmla="*/ 58 h 82"/>
                  <a:gd name="T82" fmla="*/ 23 w 313"/>
                  <a:gd name="T83" fmla="*/ 58 h 82"/>
                  <a:gd name="T84" fmla="*/ 14 w 313"/>
                  <a:gd name="T85" fmla="*/ 58 h 82"/>
                  <a:gd name="T86" fmla="*/ 5 w 313"/>
                  <a:gd name="T87" fmla="*/ 58 h 82"/>
                  <a:gd name="T88" fmla="*/ 0 w 313"/>
                  <a:gd name="T89" fmla="*/ 65 h 82"/>
                  <a:gd name="T90" fmla="*/ 5 w 313"/>
                  <a:gd name="T91" fmla="*/ 78 h 82"/>
                  <a:gd name="T92" fmla="*/ 13 w 313"/>
                  <a:gd name="T93" fmla="*/ 82 h 82"/>
                  <a:gd name="T94" fmla="*/ 22 w 313"/>
                  <a:gd name="T95" fmla="*/ 82 h 82"/>
                  <a:gd name="T96" fmla="*/ 33 w 313"/>
                  <a:gd name="T97" fmla="*/ 81 h 82"/>
                  <a:gd name="T98" fmla="*/ 42 w 313"/>
                  <a:gd name="T99" fmla="*/ 82 h 82"/>
                  <a:gd name="T100" fmla="*/ 48 w 313"/>
                  <a:gd name="T10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3" h="82">
                    <a:moveTo>
                      <a:pt x="48" y="82"/>
                    </a:moveTo>
                    <a:lnTo>
                      <a:pt x="63" y="76"/>
                    </a:lnTo>
                    <a:lnTo>
                      <a:pt x="80" y="70"/>
                    </a:lnTo>
                    <a:lnTo>
                      <a:pt x="95" y="64"/>
                    </a:lnTo>
                    <a:lnTo>
                      <a:pt x="110" y="59"/>
                    </a:lnTo>
                    <a:lnTo>
                      <a:pt x="127" y="55"/>
                    </a:lnTo>
                    <a:lnTo>
                      <a:pt x="142" y="52"/>
                    </a:lnTo>
                    <a:lnTo>
                      <a:pt x="158" y="47"/>
                    </a:lnTo>
                    <a:lnTo>
                      <a:pt x="175" y="44"/>
                    </a:lnTo>
                    <a:lnTo>
                      <a:pt x="190" y="43"/>
                    </a:lnTo>
                    <a:lnTo>
                      <a:pt x="207" y="39"/>
                    </a:lnTo>
                    <a:lnTo>
                      <a:pt x="223" y="38"/>
                    </a:lnTo>
                    <a:lnTo>
                      <a:pt x="239" y="35"/>
                    </a:lnTo>
                    <a:lnTo>
                      <a:pt x="255" y="33"/>
                    </a:lnTo>
                    <a:lnTo>
                      <a:pt x="272" y="30"/>
                    </a:lnTo>
                    <a:lnTo>
                      <a:pt x="291" y="29"/>
                    </a:lnTo>
                    <a:lnTo>
                      <a:pt x="307" y="26"/>
                    </a:lnTo>
                    <a:lnTo>
                      <a:pt x="313" y="21"/>
                    </a:lnTo>
                    <a:lnTo>
                      <a:pt x="313" y="7"/>
                    </a:lnTo>
                    <a:lnTo>
                      <a:pt x="301" y="0"/>
                    </a:lnTo>
                    <a:lnTo>
                      <a:pt x="295" y="1"/>
                    </a:lnTo>
                    <a:lnTo>
                      <a:pt x="288" y="4"/>
                    </a:lnTo>
                    <a:lnTo>
                      <a:pt x="281" y="6"/>
                    </a:lnTo>
                    <a:lnTo>
                      <a:pt x="274" y="9"/>
                    </a:lnTo>
                    <a:lnTo>
                      <a:pt x="268" y="11"/>
                    </a:lnTo>
                    <a:lnTo>
                      <a:pt x="260" y="14"/>
                    </a:lnTo>
                    <a:lnTo>
                      <a:pt x="252" y="17"/>
                    </a:lnTo>
                    <a:lnTo>
                      <a:pt x="245" y="20"/>
                    </a:lnTo>
                    <a:lnTo>
                      <a:pt x="223" y="20"/>
                    </a:lnTo>
                    <a:lnTo>
                      <a:pt x="202" y="21"/>
                    </a:lnTo>
                    <a:lnTo>
                      <a:pt x="179" y="23"/>
                    </a:lnTo>
                    <a:lnTo>
                      <a:pt x="158" y="27"/>
                    </a:lnTo>
                    <a:lnTo>
                      <a:pt x="135" y="32"/>
                    </a:lnTo>
                    <a:lnTo>
                      <a:pt x="113" y="38"/>
                    </a:lnTo>
                    <a:lnTo>
                      <a:pt x="94" y="47"/>
                    </a:lnTo>
                    <a:lnTo>
                      <a:pt x="75" y="58"/>
                    </a:lnTo>
                    <a:lnTo>
                      <a:pt x="68" y="59"/>
                    </a:lnTo>
                    <a:lnTo>
                      <a:pt x="58" y="59"/>
                    </a:lnTo>
                    <a:lnTo>
                      <a:pt x="51" y="59"/>
                    </a:lnTo>
                    <a:lnTo>
                      <a:pt x="42" y="58"/>
                    </a:lnTo>
                    <a:lnTo>
                      <a:pt x="33" y="58"/>
                    </a:lnTo>
                    <a:lnTo>
                      <a:pt x="23" y="58"/>
                    </a:lnTo>
                    <a:lnTo>
                      <a:pt x="14" y="58"/>
                    </a:lnTo>
                    <a:lnTo>
                      <a:pt x="5" y="58"/>
                    </a:lnTo>
                    <a:lnTo>
                      <a:pt x="0" y="65"/>
                    </a:lnTo>
                    <a:lnTo>
                      <a:pt x="5" y="78"/>
                    </a:lnTo>
                    <a:lnTo>
                      <a:pt x="13" y="82"/>
                    </a:lnTo>
                    <a:lnTo>
                      <a:pt x="22" y="82"/>
                    </a:lnTo>
                    <a:lnTo>
                      <a:pt x="33" y="81"/>
                    </a:lnTo>
                    <a:lnTo>
                      <a:pt x="42" y="82"/>
                    </a:lnTo>
                    <a:lnTo>
                      <a:pt x="48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>
                <a:off x="856" y="2774"/>
                <a:ext cx="450" cy="522"/>
              </a:xfrm>
              <a:custGeom>
                <a:avLst/>
                <a:gdLst>
                  <a:gd name="T0" fmla="*/ 485 w 487"/>
                  <a:gd name="T1" fmla="*/ 522 h 522"/>
                  <a:gd name="T2" fmla="*/ 487 w 487"/>
                  <a:gd name="T3" fmla="*/ 516 h 522"/>
                  <a:gd name="T4" fmla="*/ 469 w 487"/>
                  <a:gd name="T5" fmla="*/ 479 h 522"/>
                  <a:gd name="T6" fmla="*/ 449 w 487"/>
                  <a:gd name="T7" fmla="*/ 444 h 522"/>
                  <a:gd name="T8" fmla="*/ 430 w 487"/>
                  <a:gd name="T9" fmla="*/ 409 h 522"/>
                  <a:gd name="T10" fmla="*/ 409 w 487"/>
                  <a:gd name="T11" fmla="*/ 376 h 522"/>
                  <a:gd name="T12" fmla="*/ 389 w 487"/>
                  <a:gd name="T13" fmla="*/ 342 h 522"/>
                  <a:gd name="T14" fmla="*/ 368 w 487"/>
                  <a:gd name="T15" fmla="*/ 310 h 522"/>
                  <a:gd name="T16" fmla="*/ 345 w 487"/>
                  <a:gd name="T17" fmla="*/ 276 h 522"/>
                  <a:gd name="T18" fmla="*/ 322 w 487"/>
                  <a:gd name="T19" fmla="*/ 243 h 522"/>
                  <a:gd name="T20" fmla="*/ 298 w 487"/>
                  <a:gd name="T21" fmla="*/ 209 h 522"/>
                  <a:gd name="T22" fmla="*/ 273 w 487"/>
                  <a:gd name="T23" fmla="*/ 176 h 522"/>
                  <a:gd name="T24" fmla="*/ 247 w 487"/>
                  <a:gd name="T25" fmla="*/ 144 h 522"/>
                  <a:gd name="T26" fmla="*/ 220 w 487"/>
                  <a:gd name="T27" fmla="*/ 110 h 522"/>
                  <a:gd name="T28" fmla="*/ 191 w 487"/>
                  <a:gd name="T29" fmla="*/ 80 h 522"/>
                  <a:gd name="T30" fmla="*/ 160 w 487"/>
                  <a:gd name="T31" fmla="*/ 51 h 522"/>
                  <a:gd name="T32" fmla="*/ 128 w 487"/>
                  <a:gd name="T33" fmla="*/ 23 h 522"/>
                  <a:gd name="T34" fmla="*/ 93 w 487"/>
                  <a:gd name="T35" fmla="*/ 0 h 522"/>
                  <a:gd name="T36" fmla="*/ 85 w 487"/>
                  <a:gd name="T37" fmla="*/ 0 h 522"/>
                  <a:gd name="T38" fmla="*/ 79 w 487"/>
                  <a:gd name="T39" fmla="*/ 0 h 522"/>
                  <a:gd name="T40" fmla="*/ 72 w 487"/>
                  <a:gd name="T41" fmla="*/ 0 h 522"/>
                  <a:gd name="T42" fmla="*/ 64 w 487"/>
                  <a:gd name="T43" fmla="*/ 0 h 522"/>
                  <a:gd name="T44" fmla="*/ 58 w 487"/>
                  <a:gd name="T45" fmla="*/ 0 h 522"/>
                  <a:gd name="T46" fmla="*/ 50 w 487"/>
                  <a:gd name="T47" fmla="*/ 0 h 522"/>
                  <a:gd name="T48" fmla="*/ 43 w 487"/>
                  <a:gd name="T49" fmla="*/ 0 h 522"/>
                  <a:gd name="T50" fmla="*/ 35 w 487"/>
                  <a:gd name="T51" fmla="*/ 0 h 522"/>
                  <a:gd name="T52" fmla="*/ 14 w 487"/>
                  <a:gd name="T53" fmla="*/ 9 h 522"/>
                  <a:gd name="T54" fmla="*/ 12 w 487"/>
                  <a:gd name="T55" fmla="*/ 14 h 522"/>
                  <a:gd name="T56" fmla="*/ 9 w 487"/>
                  <a:gd name="T57" fmla="*/ 19 h 522"/>
                  <a:gd name="T58" fmla="*/ 4 w 487"/>
                  <a:gd name="T59" fmla="*/ 25 h 522"/>
                  <a:gd name="T60" fmla="*/ 3 w 487"/>
                  <a:gd name="T61" fmla="*/ 31 h 522"/>
                  <a:gd name="T62" fmla="*/ 0 w 487"/>
                  <a:gd name="T63" fmla="*/ 54 h 522"/>
                  <a:gd name="T64" fmla="*/ 4 w 487"/>
                  <a:gd name="T65" fmla="*/ 66 h 522"/>
                  <a:gd name="T66" fmla="*/ 33 w 487"/>
                  <a:gd name="T67" fmla="*/ 93 h 522"/>
                  <a:gd name="T68" fmla="*/ 62 w 487"/>
                  <a:gd name="T69" fmla="*/ 119 h 522"/>
                  <a:gd name="T70" fmla="*/ 91 w 487"/>
                  <a:gd name="T71" fmla="*/ 147 h 522"/>
                  <a:gd name="T72" fmla="*/ 120 w 487"/>
                  <a:gd name="T73" fmla="*/ 173 h 522"/>
                  <a:gd name="T74" fmla="*/ 149 w 487"/>
                  <a:gd name="T75" fmla="*/ 200 h 522"/>
                  <a:gd name="T76" fmla="*/ 177 w 487"/>
                  <a:gd name="T77" fmla="*/ 228 h 522"/>
                  <a:gd name="T78" fmla="*/ 206 w 487"/>
                  <a:gd name="T79" fmla="*/ 255 h 522"/>
                  <a:gd name="T80" fmla="*/ 233 w 487"/>
                  <a:gd name="T81" fmla="*/ 281 h 522"/>
                  <a:gd name="T82" fmla="*/ 262 w 487"/>
                  <a:gd name="T83" fmla="*/ 310 h 522"/>
                  <a:gd name="T84" fmla="*/ 290 w 487"/>
                  <a:gd name="T85" fmla="*/ 337 h 522"/>
                  <a:gd name="T86" fmla="*/ 317 w 487"/>
                  <a:gd name="T87" fmla="*/ 365 h 522"/>
                  <a:gd name="T88" fmla="*/ 346 w 487"/>
                  <a:gd name="T89" fmla="*/ 394 h 522"/>
                  <a:gd name="T90" fmla="*/ 374 w 487"/>
                  <a:gd name="T91" fmla="*/ 423 h 522"/>
                  <a:gd name="T92" fmla="*/ 403 w 487"/>
                  <a:gd name="T93" fmla="*/ 452 h 522"/>
                  <a:gd name="T94" fmla="*/ 430 w 487"/>
                  <a:gd name="T95" fmla="*/ 481 h 522"/>
                  <a:gd name="T96" fmla="*/ 459 w 487"/>
                  <a:gd name="T97" fmla="*/ 511 h 522"/>
                  <a:gd name="T98" fmla="*/ 464 w 487"/>
                  <a:gd name="T99" fmla="*/ 513 h 522"/>
                  <a:gd name="T100" fmla="*/ 469 w 487"/>
                  <a:gd name="T101" fmla="*/ 516 h 522"/>
                  <a:gd name="T102" fmla="*/ 473 w 487"/>
                  <a:gd name="T103" fmla="*/ 520 h 522"/>
                  <a:gd name="T104" fmla="*/ 479 w 487"/>
                  <a:gd name="T105" fmla="*/ 522 h 522"/>
                  <a:gd name="T106" fmla="*/ 485 w 487"/>
                  <a:gd name="T107" fmla="*/ 52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7" h="522">
                    <a:moveTo>
                      <a:pt x="485" y="522"/>
                    </a:moveTo>
                    <a:lnTo>
                      <a:pt x="487" y="516"/>
                    </a:lnTo>
                    <a:lnTo>
                      <a:pt x="469" y="479"/>
                    </a:lnTo>
                    <a:lnTo>
                      <a:pt x="449" y="444"/>
                    </a:lnTo>
                    <a:lnTo>
                      <a:pt x="430" y="409"/>
                    </a:lnTo>
                    <a:lnTo>
                      <a:pt x="409" y="376"/>
                    </a:lnTo>
                    <a:lnTo>
                      <a:pt x="389" y="342"/>
                    </a:lnTo>
                    <a:lnTo>
                      <a:pt x="368" y="310"/>
                    </a:lnTo>
                    <a:lnTo>
                      <a:pt x="345" y="276"/>
                    </a:lnTo>
                    <a:lnTo>
                      <a:pt x="322" y="243"/>
                    </a:lnTo>
                    <a:lnTo>
                      <a:pt x="298" y="209"/>
                    </a:lnTo>
                    <a:lnTo>
                      <a:pt x="273" y="176"/>
                    </a:lnTo>
                    <a:lnTo>
                      <a:pt x="247" y="144"/>
                    </a:lnTo>
                    <a:lnTo>
                      <a:pt x="220" y="110"/>
                    </a:lnTo>
                    <a:lnTo>
                      <a:pt x="191" y="80"/>
                    </a:lnTo>
                    <a:lnTo>
                      <a:pt x="160" y="51"/>
                    </a:lnTo>
                    <a:lnTo>
                      <a:pt x="128" y="23"/>
                    </a:lnTo>
                    <a:lnTo>
                      <a:pt x="93" y="0"/>
                    </a:lnTo>
                    <a:lnTo>
                      <a:pt x="85" y="0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14" y="9"/>
                    </a:lnTo>
                    <a:lnTo>
                      <a:pt x="12" y="14"/>
                    </a:lnTo>
                    <a:lnTo>
                      <a:pt x="9" y="19"/>
                    </a:lnTo>
                    <a:lnTo>
                      <a:pt x="4" y="25"/>
                    </a:lnTo>
                    <a:lnTo>
                      <a:pt x="3" y="31"/>
                    </a:lnTo>
                    <a:lnTo>
                      <a:pt x="0" y="54"/>
                    </a:lnTo>
                    <a:lnTo>
                      <a:pt x="4" y="66"/>
                    </a:lnTo>
                    <a:lnTo>
                      <a:pt x="33" y="93"/>
                    </a:lnTo>
                    <a:lnTo>
                      <a:pt x="62" y="119"/>
                    </a:lnTo>
                    <a:lnTo>
                      <a:pt x="91" y="147"/>
                    </a:lnTo>
                    <a:lnTo>
                      <a:pt x="120" y="173"/>
                    </a:lnTo>
                    <a:lnTo>
                      <a:pt x="149" y="200"/>
                    </a:lnTo>
                    <a:lnTo>
                      <a:pt x="177" y="228"/>
                    </a:lnTo>
                    <a:lnTo>
                      <a:pt x="206" y="255"/>
                    </a:lnTo>
                    <a:lnTo>
                      <a:pt x="233" y="281"/>
                    </a:lnTo>
                    <a:lnTo>
                      <a:pt x="262" y="310"/>
                    </a:lnTo>
                    <a:lnTo>
                      <a:pt x="290" y="337"/>
                    </a:lnTo>
                    <a:lnTo>
                      <a:pt x="317" y="365"/>
                    </a:lnTo>
                    <a:lnTo>
                      <a:pt x="346" y="394"/>
                    </a:lnTo>
                    <a:lnTo>
                      <a:pt x="374" y="423"/>
                    </a:lnTo>
                    <a:lnTo>
                      <a:pt x="403" y="452"/>
                    </a:lnTo>
                    <a:lnTo>
                      <a:pt x="430" y="481"/>
                    </a:lnTo>
                    <a:lnTo>
                      <a:pt x="459" y="511"/>
                    </a:lnTo>
                    <a:lnTo>
                      <a:pt x="464" y="513"/>
                    </a:lnTo>
                    <a:lnTo>
                      <a:pt x="469" y="516"/>
                    </a:lnTo>
                    <a:lnTo>
                      <a:pt x="473" y="520"/>
                    </a:lnTo>
                    <a:lnTo>
                      <a:pt x="479" y="522"/>
                    </a:lnTo>
                    <a:lnTo>
                      <a:pt x="485" y="5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6" name="Freeform 16"/>
              <p:cNvSpPr>
                <a:spLocks/>
              </p:cNvSpPr>
              <p:nvPr/>
            </p:nvSpPr>
            <p:spPr bwMode="auto">
              <a:xfrm>
                <a:off x="1215" y="2539"/>
                <a:ext cx="401" cy="728"/>
              </a:xfrm>
              <a:custGeom>
                <a:avLst/>
                <a:gdLst>
                  <a:gd name="T0" fmla="*/ 215 w 434"/>
                  <a:gd name="T1" fmla="*/ 725 h 728"/>
                  <a:gd name="T2" fmla="*/ 231 w 434"/>
                  <a:gd name="T3" fmla="*/ 719 h 728"/>
                  <a:gd name="T4" fmla="*/ 248 w 434"/>
                  <a:gd name="T5" fmla="*/ 711 h 728"/>
                  <a:gd name="T6" fmla="*/ 263 w 434"/>
                  <a:gd name="T7" fmla="*/ 705 h 728"/>
                  <a:gd name="T8" fmla="*/ 290 w 434"/>
                  <a:gd name="T9" fmla="*/ 702 h 728"/>
                  <a:gd name="T10" fmla="*/ 330 w 434"/>
                  <a:gd name="T11" fmla="*/ 702 h 728"/>
                  <a:gd name="T12" fmla="*/ 370 w 434"/>
                  <a:gd name="T13" fmla="*/ 696 h 728"/>
                  <a:gd name="T14" fmla="*/ 408 w 434"/>
                  <a:gd name="T15" fmla="*/ 684 h 728"/>
                  <a:gd name="T16" fmla="*/ 431 w 434"/>
                  <a:gd name="T17" fmla="*/ 665 h 728"/>
                  <a:gd name="T18" fmla="*/ 431 w 434"/>
                  <a:gd name="T19" fmla="*/ 641 h 728"/>
                  <a:gd name="T20" fmla="*/ 419 w 434"/>
                  <a:gd name="T21" fmla="*/ 626 h 728"/>
                  <a:gd name="T22" fmla="*/ 405 w 434"/>
                  <a:gd name="T23" fmla="*/ 617 h 728"/>
                  <a:gd name="T24" fmla="*/ 385 w 434"/>
                  <a:gd name="T25" fmla="*/ 566 h 728"/>
                  <a:gd name="T26" fmla="*/ 364 w 434"/>
                  <a:gd name="T27" fmla="*/ 478 h 728"/>
                  <a:gd name="T28" fmla="*/ 342 w 434"/>
                  <a:gd name="T29" fmla="*/ 388 h 728"/>
                  <a:gd name="T30" fmla="*/ 316 w 434"/>
                  <a:gd name="T31" fmla="*/ 298 h 728"/>
                  <a:gd name="T32" fmla="*/ 301 w 434"/>
                  <a:gd name="T33" fmla="*/ 238 h 728"/>
                  <a:gd name="T34" fmla="*/ 277 w 434"/>
                  <a:gd name="T35" fmla="*/ 159 h 728"/>
                  <a:gd name="T36" fmla="*/ 263 w 434"/>
                  <a:gd name="T37" fmla="*/ 77 h 728"/>
                  <a:gd name="T38" fmla="*/ 275 w 434"/>
                  <a:gd name="T39" fmla="*/ 57 h 728"/>
                  <a:gd name="T40" fmla="*/ 286 w 434"/>
                  <a:gd name="T41" fmla="*/ 34 h 728"/>
                  <a:gd name="T42" fmla="*/ 275 w 434"/>
                  <a:gd name="T43" fmla="*/ 16 h 728"/>
                  <a:gd name="T44" fmla="*/ 255 w 434"/>
                  <a:gd name="T45" fmla="*/ 2 h 728"/>
                  <a:gd name="T46" fmla="*/ 235 w 434"/>
                  <a:gd name="T47" fmla="*/ 0 h 728"/>
                  <a:gd name="T48" fmla="*/ 214 w 434"/>
                  <a:gd name="T49" fmla="*/ 6 h 728"/>
                  <a:gd name="T50" fmla="*/ 193 w 434"/>
                  <a:gd name="T51" fmla="*/ 14 h 728"/>
                  <a:gd name="T52" fmla="*/ 173 w 434"/>
                  <a:gd name="T53" fmla="*/ 23 h 728"/>
                  <a:gd name="T54" fmla="*/ 151 w 434"/>
                  <a:gd name="T55" fmla="*/ 34 h 728"/>
                  <a:gd name="T56" fmla="*/ 130 w 434"/>
                  <a:gd name="T57" fmla="*/ 45 h 728"/>
                  <a:gd name="T58" fmla="*/ 107 w 434"/>
                  <a:gd name="T59" fmla="*/ 48 h 728"/>
                  <a:gd name="T60" fmla="*/ 84 w 434"/>
                  <a:gd name="T61" fmla="*/ 48 h 728"/>
                  <a:gd name="T62" fmla="*/ 60 w 434"/>
                  <a:gd name="T63" fmla="*/ 46 h 728"/>
                  <a:gd name="T64" fmla="*/ 37 w 434"/>
                  <a:gd name="T65" fmla="*/ 45 h 728"/>
                  <a:gd name="T66" fmla="*/ 9 w 434"/>
                  <a:gd name="T67" fmla="*/ 60 h 728"/>
                  <a:gd name="T68" fmla="*/ 3 w 434"/>
                  <a:gd name="T69" fmla="*/ 67 h 728"/>
                  <a:gd name="T70" fmla="*/ 0 w 434"/>
                  <a:gd name="T71" fmla="*/ 80 h 728"/>
                  <a:gd name="T72" fmla="*/ 3 w 434"/>
                  <a:gd name="T73" fmla="*/ 104 h 728"/>
                  <a:gd name="T74" fmla="*/ 15 w 434"/>
                  <a:gd name="T75" fmla="*/ 119 h 728"/>
                  <a:gd name="T76" fmla="*/ 31 w 434"/>
                  <a:gd name="T77" fmla="*/ 132 h 728"/>
                  <a:gd name="T78" fmla="*/ 55 w 434"/>
                  <a:gd name="T79" fmla="*/ 232 h 728"/>
                  <a:gd name="T80" fmla="*/ 77 w 434"/>
                  <a:gd name="T81" fmla="*/ 334 h 728"/>
                  <a:gd name="T82" fmla="*/ 95 w 434"/>
                  <a:gd name="T83" fmla="*/ 438 h 728"/>
                  <a:gd name="T84" fmla="*/ 113 w 434"/>
                  <a:gd name="T85" fmla="*/ 542 h 728"/>
                  <a:gd name="T86" fmla="*/ 128 w 434"/>
                  <a:gd name="T87" fmla="*/ 617 h 728"/>
                  <a:gd name="T88" fmla="*/ 139 w 434"/>
                  <a:gd name="T89" fmla="*/ 694 h 728"/>
                  <a:gd name="T90" fmla="*/ 150 w 434"/>
                  <a:gd name="T91" fmla="*/ 714 h 728"/>
                  <a:gd name="T92" fmla="*/ 164 w 434"/>
                  <a:gd name="T93" fmla="*/ 722 h 728"/>
                  <a:gd name="T94" fmla="*/ 180 w 434"/>
                  <a:gd name="T95" fmla="*/ 726 h 728"/>
                  <a:gd name="T96" fmla="*/ 199 w 434"/>
                  <a:gd name="T97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4" h="728">
                    <a:moveTo>
                      <a:pt x="206" y="728"/>
                    </a:moveTo>
                    <a:lnTo>
                      <a:pt x="215" y="725"/>
                    </a:lnTo>
                    <a:lnTo>
                      <a:pt x="223" y="722"/>
                    </a:lnTo>
                    <a:lnTo>
                      <a:pt x="231" y="719"/>
                    </a:lnTo>
                    <a:lnTo>
                      <a:pt x="238" y="716"/>
                    </a:lnTo>
                    <a:lnTo>
                      <a:pt x="248" y="711"/>
                    </a:lnTo>
                    <a:lnTo>
                      <a:pt x="255" y="708"/>
                    </a:lnTo>
                    <a:lnTo>
                      <a:pt x="263" y="705"/>
                    </a:lnTo>
                    <a:lnTo>
                      <a:pt x="270" y="701"/>
                    </a:lnTo>
                    <a:lnTo>
                      <a:pt x="290" y="702"/>
                    </a:lnTo>
                    <a:lnTo>
                      <a:pt x="310" y="702"/>
                    </a:lnTo>
                    <a:lnTo>
                      <a:pt x="330" y="702"/>
                    </a:lnTo>
                    <a:lnTo>
                      <a:pt x="350" y="699"/>
                    </a:lnTo>
                    <a:lnTo>
                      <a:pt x="370" y="696"/>
                    </a:lnTo>
                    <a:lnTo>
                      <a:pt x="390" y="691"/>
                    </a:lnTo>
                    <a:lnTo>
                      <a:pt x="408" y="684"/>
                    </a:lnTo>
                    <a:lnTo>
                      <a:pt x="426" y="675"/>
                    </a:lnTo>
                    <a:lnTo>
                      <a:pt x="431" y="665"/>
                    </a:lnTo>
                    <a:lnTo>
                      <a:pt x="434" y="653"/>
                    </a:lnTo>
                    <a:lnTo>
                      <a:pt x="431" y="641"/>
                    </a:lnTo>
                    <a:lnTo>
                      <a:pt x="426" y="630"/>
                    </a:lnTo>
                    <a:lnTo>
                      <a:pt x="419" y="626"/>
                    </a:lnTo>
                    <a:lnTo>
                      <a:pt x="411" y="621"/>
                    </a:lnTo>
                    <a:lnTo>
                      <a:pt x="405" y="617"/>
                    </a:lnTo>
                    <a:lnTo>
                      <a:pt x="397" y="609"/>
                    </a:lnTo>
                    <a:lnTo>
                      <a:pt x="385" y="566"/>
                    </a:lnTo>
                    <a:lnTo>
                      <a:pt x="374" y="522"/>
                    </a:lnTo>
                    <a:lnTo>
                      <a:pt x="364" y="478"/>
                    </a:lnTo>
                    <a:lnTo>
                      <a:pt x="353" y="432"/>
                    </a:lnTo>
                    <a:lnTo>
                      <a:pt x="342" y="388"/>
                    </a:lnTo>
                    <a:lnTo>
                      <a:pt x="330" y="342"/>
                    </a:lnTo>
                    <a:lnTo>
                      <a:pt x="316" y="298"/>
                    </a:lnTo>
                    <a:lnTo>
                      <a:pt x="301" y="252"/>
                    </a:lnTo>
                    <a:lnTo>
                      <a:pt x="301" y="238"/>
                    </a:lnTo>
                    <a:lnTo>
                      <a:pt x="289" y="199"/>
                    </a:lnTo>
                    <a:lnTo>
                      <a:pt x="277" y="159"/>
                    </a:lnTo>
                    <a:lnTo>
                      <a:pt x="267" y="119"/>
                    </a:lnTo>
                    <a:lnTo>
                      <a:pt x="263" y="77"/>
                    </a:lnTo>
                    <a:lnTo>
                      <a:pt x="267" y="66"/>
                    </a:lnTo>
                    <a:lnTo>
                      <a:pt x="275" y="57"/>
                    </a:lnTo>
                    <a:lnTo>
                      <a:pt x="281" y="46"/>
                    </a:lnTo>
                    <a:lnTo>
                      <a:pt x="286" y="34"/>
                    </a:lnTo>
                    <a:lnTo>
                      <a:pt x="281" y="25"/>
                    </a:lnTo>
                    <a:lnTo>
                      <a:pt x="275" y="16"/>
                    </a:lnTo>
                    <a:lnTo>
                      <a:pt x="266" y="8"/>
                    </a:lnTo>
                    <a:lnTo>
                      <a:pt x="255" y="2"/>
                    </a:lnTo>
                    <a:lnTo>
                      <a:pt x="244" y="0"/>
                    </a:lnTo>
                    <a:lnTo>
                      <a:pt x="235" y="0"/>
                    </a:lnTo>
                    <a:lnTo>
                      <a:pt x="225" y="3"/>
                    </a:lnTo>
                    <a:lnTo>
                      <a:pt x="214" y="6"/>
                    </a:lnTo>
                    <a:lnTo>
                      <a:pt x="203" y="9"/>
                    </a:lnTo>
                    <a:lnTo>
                      <a:pt x="193" y="14"/>
                    </a:lnTo>
                    <a:lnTo>
                      <a:pt x="182" y="19"/>
                    </a:lnTo>
                    <a:lnTo>
                      <a:pt x="173" y="23"/>
                    </a:lnTo>
                    <a:lnTo>
                      <a:pt x="162" y="28"/>
                    </a:lnTo>
                    <a:lnTo>
                      <a:pt x="151" y="34"/>
                    </a:lnTo>
                    <a:lnTo>
                      <a:pt x="141" y="40"/>
                    </a:lnTo>
                    <a:lnTo>
                      <a:pt x="130" y="45"/>
                    </a:lnTo>
                    <a:lnTo>
                      <a:pt x="119" y="46"/>
                    </a:lnTo>
                    <a:lnTo>
                      <a:pt x="107" y="48"/>
                    </a:lnTo>
                    <a:lnTo>
                      <a:pt x="96" y="48"/>
                    </a:lnTo>
                    <a:lnTo>
                      <a:pt x="84" y="48"/>
                    </a:lnTo>
                    <a:lnTo>
                      <a:pt x="72" y="46"/>
                    </a:lnTo>
                    <a:lnTo>
                      <a:pt x="60" y="46"/>
                    </a:lnTo>
                    <a:lnTo>
                      <a:pt x="49" y="45"/>
                    </a:lnTo>
                    <a:lnTo>
                      <a:pt x="37" y="45"/>
                    </a:lnTo>
                    <a:lnTo>
                      <a:pt x="15" y="52"/>
                    </a:lnTo>
                    <a:lnTo>
                      <a:pt x="9" y="60"/>
                    </a:lnTo>
                    <a:lnTo>
                      <a:pt x="6" y="63"/>
                    </a:lnTo>
                    <a:lnTo>
                      <a:pt x="3" y="67"/>
                    </a:lnTo>
                    <a:lnTo>
                      <a:pt x="2" y="74"/>
                    </a:lnTo>
                    <a:lnTo>
                      <a:pt x="0" y="80"/>
                    </a:lnTo>
                    <a:lnTo>
                      <a:pt x="0" y="95"/>
                    </a:lnTo>
                    <a:lnTo>
                      <a:pt x="3" y="104"/>
                    </a:lnTo>
                    <a:lnTo>
                      <a:pt x="9" y="112"/>
                    </a:lnTo>
                    <a:lnTo>
                      <a:pt x="15" y="119"/>
                    </a:lnTo>
                    <a:lnTo>
                      <a:pt x="23" y="125"/>
                    </a:lnTo>
                    <a:lnTo>
                      <a:pt x="31" y="132"/>
                    </a:lnTo>
                    <a:lnTo>
                      <a:pt x="44" y="182"/>
                    </a:lnTo>
                    <a:lnTo>
                      <a:pt x="55" y="232"/>
                    </a:lnTo>
                    <a:lnTo>
                      <a:pt x="66" y="284"/>
                    </a:lnTo>
                    <a:lnTo>
                      <a:pt x="77" y="334"/>
                    </a:lnTo>
                    <a:lnTo>
                      <a:pt x="86" y="386"/>
                    </a:lnTo>
                    <a:lnTo>
                      <a:pt x="95" y="438"/>
                    </a:lnTo>
                    <a:lnTo>
                      <a:pt x="104" y="490"/>
                    </a:lnTo>
                    <a:lnTo>
                      <a:pt x="113" y="542"/>
                    </a:lnTo>
                    <a:lnTo>
                      <a:pt x="121" y="578"/>
                    </a:lnTo>
                    <a:lnTo>
                      <a:pt x="128" y="617"/>
                    </a:lnTo>
                    <a:lnTo>
                      <a:pt x="135" y="655"/>
                    </a:lnTo>
                    <a:lnTo>
                      <a:pt x="139" y="694"/>
                    </a:lnTo>
                    <a:lnTo>
                      <a:pt x="145" y="710"/>
                    </a:lnTo>
                    <a:lnTo>
                      <a:pt x="150" y="714"/>
                    </a:lnTo>
                    <a:lnTo>
                      <a:pt x="157" y="719"/>
                    </a:lnTo>
                    <a:lnTo>
                      <a:pt x="164" y="722"/>
                    </a:lnTo>
                    <a:lnTo>
                      <a:pt x="173" y="723"/>
                    </a:lnTo>
                    <a:lnTo>
                      <a:pt x="180" y="726"/>
                    </a:lnTo>
                    <a:lnTo>
                      <a:pt x="189" y="726"/>
                    </a:lnTo>
                    <a:lnTo>
                      <a:pt x="199" y="728"/>
                    </a:lnTo>
                    <a:lnTo>
                      <a:pt x="206" y="7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>
                <a:off x="244" y="2794"/>
                <a:ext cx="514" cy="293"/>
              </a:xfrm>
              <a:custGeom>
                <a:avLst/>
                <a:gdLst>
                  <a:gd name="T0" fmla="*/ 5 w 556"/>
                  <a:gd name="T1" fmla="*/ 293 h 293"/>
                  <a:gd name="T2" fmla="*/ 35 w 556"/>
                  <a:gd name="T3" fmla="*/ 285 h 293"/>
                  <a:gd name="T4" fmla="*/ 64 w 556"/>
                  <a:gd name="T5" fmla="*/ 279 h 293"/>
                  <a:gd name="T6" fmla="*/ 95 w 556"/>
                  <a:gd name="T7" fmla="*/ 270 h 293"/>
                  <a:gd name="T8" fmla="*/ 124 w 556"/>
                  <a:gd name="T9" fmla="*/ 262 h 293"/>
                  <a:gd name="T10" fmla="*/ 154 w 556"/>
                  <a:gd name="T11" fmla="*/ 253 h 293"/>
                  <a:gd name="T12" fmla="*/ 185 w 556"/>
                  <a:gd name="T13" fmla="*/ 243 h 293"/>
                  <a:gd name="T14" fmla="*/ 214 w 556"/>
                  <a:gd name="T15" fmla="*/ 233 h 293"/>
                  <a:gd name="T16" fmla="*/ 244 w 556"/>
                  <a:gd name="T17" fmla="*/ 223 h 293"/>
                  <a:gd name="T18" fmla="*/ 273 w 556"/>
                  <a:gd name="T19" fmla="*/ 212 h 293"/>
                  <a:gd name="T20" fmla="*/ 304 w 556"/>
                  <a:gd name="T21" fmla="*/ 201 h 293"/>
                  <a:gd name="T22" fmla="*/ 333 w 556"/>
                  <a:gd name="T23" fmla="*/ 191 h 293"/>
                  <a:gd name="T24" fmla="*/ 362 w 556"/>
                  <a:gd name="T25" fmla="*/ 179 h 293"/>
                  <a:gd name="T26" fmla="*/ 393 w 556"/>
                  <a:gd name="T27" fmla="*/ 168 h 293"/>
                  <a:gd name="T28" fmla="*/ 422 w 556"/>
                  <a:gd name="T29" fmla="*/ 157 h 293"/>
                  <a:gd name="T30" fmla="*/ 449 w 556"/>
                  <a:gd name="T31" fmla="*/ 145 h 293"/>
                  <a:gd name="T32" fmla="*/ 478 w 556"/>
                  <a:gd name="T33" fmla="*/ 134 h 293"/>
                  <a:gd name="T34" fmla="*/ 490 w 556"/>
                  <a:gd name="T35" fmla="*/ 122 h 293"/>
                  <a:gd name="T36" fmla="*/ 498 w 556"/>
                  <a:gd name="T37" fmla="*/ 108 h 293"/>
                  <a:gd name="T38" fmla="*/ 506 w 556"/>
                  <a:gd name="T39" fmla="*/ 93 h 293"/>
                  <a:gd name="T40" fmla="*/ 513 w 556"/>
                  <a:gd name="T41" fmla="*/ 76 h 293"/>
                  <a:gd name="T42" fmla="*/ 521 w 556"/>
                  <a:gd name="T43" fmla="*/ 64 h 293"/>
                  <a:gd name="T44" fmla="*/ 527 w 556"/>
                  <a:gd name="T45" fmla="*/ 52 h 293"/>
                  <a:gd name="T46" fmla="*/ 533 w 556"/>
                  <a:gd name="T47" fmla="*/ 40 h 293"/>
                  <a:gd name="T48" fmla="*/ 544 w 556"/>
                  <a:gd name="T49" fmla="*/ 28 h 293"/>
                  <a:gd name="T50" fmla="*/ 547 w 556"/>
                  <a:gd name="T51" fmla="*/ 21 h 293"/>
                  <a:gd name="T52" fmla="*/ 550 w 556"/>
                  <a:gd name="T53" fmla="*/ 15 h 293"/>
                  <a:gd name="T54" fmla="*/ 553 w 556"/>
                  <a:gd name="T55" fmla="*/ 9 h 293"/>
                  <a:gd name="T56" fmla="*/ 556 w 556"/>
                  <a:gd name="T57" fmla="*/ 0 h 293"/>
                  <a:gd name="T58" fmla="*/ 513 w 556"/>
                  <a:gd name="T59" fmla="*/ 0 h 293"/>
                  <a:gd name="T60" fmla="*/ 472 w 556"/>
                  <a:gd name="T61" fmla="*/ 5 h 293"/>
                  <a:gd name="T62" fmla="*/ 434 w 556"/>
                  <a:gd name="T63" fmla="*/ 14 h 293"/>
                  <a:gd name="T64" fmla="*/ 396 w 556"/>
                  <a:gd name="T65" fmla="*/ 28 h 293"/>
                  <a:gd name="T66" fmla="*/ 361 w 556"/>
                  <a:gd name="T67" fmla="*/ 43 h 293"/>
                  <a:gd name="T68" fmla="*/ 325 w 556"/>
                  <a:gd name="T69" fmla="*/ 61 h 293"/>
                  <a:gd name="T70" fmla="*/ 292 w 556"/>
                  <a:gd name="T71" fmla="*/ 82 h 293"/>
                  <a:gd name="T72" fmla="*/ 260 w 556"/>
                  <a:gd name="T73" fmla="*/ 104 h 293"/>
                  <a:gd name="T74" fmla="*/ 228 w 556"/>
                  <a:gd name="T75" fmla="*/ 127 h 293"/>
                  <a:gd name="T76" fmla="*/ 196 w 556"/>
                  <a:gd name="T77" fmla="*/ 151 h 293"/>
                  <a:gd name="T78" fmla="*/ 165 w 556"/>
                  <a:gd name="T79" fmla="*/ 174 h 293"/>
                  <a:gd name="T80" fmla="*/ 133 w 556"/>
                  <a:gd name="T81" fmla="*/ 198 h 293"/>
                  <a:gd name="T82" fmla="*/ 101 w 556"/>
                  <a:gd name="T83" fmla="*/ 220 h 293"/>
                  <a:gd name="T84" fmla="*/ 69 w 556"/>
                  <a:gd name="T85" fmla="*/ 241 h 293"/>
                  <a:gd name="T86" fmla="*/ 35 w 556"/>
                  <a:gd name="T87" fmla="*/ 259 h 293"/>
                  <a:gd name="T88" fmla="*/ 2 w 556"/>
                  <a:gd name="T89" fmla="*/ 275 h 293"/>
                  <a:gd name="T90" fmla="*/ 0 w 556"/>
                  <a:gd name="T91" fmla="*/ 279 h 293"/>
                  <a:gd name="T92" fmla="*/ 0 w 556"/>
                  <a:gd name="T93" fmla="*/ 284 h 293"/>
                  <a:gd name="T94" fmla="*/ 2 w 556"/>
                  <a:gd name="T95" fmla="*/ 288 h 293"/>
                  <a:gd name="T96" fmla="*/ 5 w 556"/>
                  <a:gd name="T9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6" h="293">
                    <a:moveTo>
                      <a:pt x="5" y="293"/>
                    </a:moveTo>
                    <a:lnTo>
                      <a:pt x="35" y="285"/>
                    </a:lnTo>
                    <a:lnTo>
                      <a:pt x="64" y="279"/>
                    </a:lnTo>
                    <a:lnTo>
                      <a:pt x="95" y="270"/>
                    </a:lnTo>
                    <a:lnTo>
                      <a:pt x="124" y="262"/>
                    </a:lnTo>
                    <a:lnTo>
                      <a:pt x="154" y="253"/>
                    </a:lnTo>
                    <a:lnTo>
                      <a:pt x="185" y="243"/>
                    </a:lnTo>
                    <a:lnTo>
                      <a:pt x="214" y="233"/>
                    </a:lnTo>
                    <a:lnTo>
                      <a:pt x="244" y="223"/>
                    </a:lnTo>
                    <a:lnTo>
                      <a:pt x="273" y="212"/>
                    </a:lnTo>
                    <a:lnTo>
                      <a:pt x="304" y="201"/>
                    </a:lnTo>
                    <a:lnTo>
                      <a:pt x="333" y="191"/>
                    </a:lnTo>
                    <a:lnTo>
                      <a:pt x="362" y="179"/>
                    </a:lnTo>
                    <a:lnTo>
                      <a:pt x="393" y="168"/>
                    </a:lnTo>
                    <a:lnTo>
                      <a:pt x="422" y="157"/>
                    </a:lnTo>
                    <a:lnTo>
                      <a:pt x="449" y="145"/>
                    </a:lnTo>
                    <a:lnTo>
                      <a:pt x="478" y="134"/>
                    </a:lnTo>
                    <a:lnTo>
                      <a:pt x="490" y="122"/>
                    </a:lnTo>
                    <a:lnTo>
                      <a:pt x="498" y="108"/>
                    </a:lnTo>
                    <a:lnTo>
                      <a:pt x="506" y="93"/>
                    </a:lnTo>
                    <a:lnTo>
                      <a:pt x="513" y="76"/>
                    </a:lnTo>
                    <a:lnTo>
                      <a:pt x="521" y="64"/>
                    </a:lnTo>
                    <a:lnTo>
                      <a:pt x="527" y="52"/>
                    </a:lnTo>
                    <a:lnTo>
                      <a:pt x="533" y="40"/>
                    </a:lnTo>
                    <a:lnTo>
                      <a:pt x="544" y="28"/>
                    </a:lnTo>
                    <a:lnTo>
                      <a:pt x="547" y="21"/>
                    </a:lnTo>
                    <a:lnTo>
                      <a:pt x="550" y="15"/>
                    </a:lnTo>
                    <a:lnTo>
                      <a:pt x="553" y="9"/>
                    </a:lnTo>
                    <a:lnTo>
                      <a:pt x="556" y="0"/>
                    </a:lnTo>
                    <a:lnTo>
                      <a:pt x="513" y="0"/>
                    </a:lnTo>
                    <a:lnTo>
                      <a:pt x="472" y="5"/>
                    </a:lnTo>
                    <a:lnTo>
                      <a:pt x="434" y="14"/>
                    </a:lnTo>
                    <a:lnTo>
                      <a:pt x="396" y="28"/>
                    </a:lnTo>
                    <a:lnTo>
                      <a:pt x="361" y="43"/>
                    </a:lnTo>
                    <a:lnTo>
                      <a:pt x="325" y="61"/>
                    </a:lnTo>
                    <a:lnTo>
                      <a:pt x="292" y="82"/>
                    </a:lnTo>
                    <a:lnTo>
                      <a:pt x="260" y="104"/>
                    </a:lnTo>
                    <a:lnTo>
                      <a:pt x="228" y="127"/>
                    </a:lnTo>
                    <a:lnTo>
                      <a:pt x="196" y="151"/>
                    </a:lnTo>
                    <a:lnTo>
                      <a:pt x="165" y="174"/>
                    </a:lnTo>
                    <a:lnTo>
                      <a:pt x="133" y="198"/>
                    </a:lnTo>
                    <a:lnTo>
                      <a:pt x="101" y="220"/>
                    </a:lnTo>
                    <a:lnTo>
                      <a:pt x="69" y="241"/>
                    </a:lnTo>
                    <a:lnTo>
                      <a:pt x="35" y="259"/>
                    </a:lnTo>
                    <a:lnTo>
                      <a:pt x="2" y="275"/>
                    </a:lnTo>
                    <a:lnTo>
                      <a:pt x="0" y="279"/>
                    </a:lnTo>
                    <a:lnTo>
                      <a:pt x="0" y="284"/>
                    </a:lnTo>
                    <a:lnTo>
                      <a:pt x="2" y="288"/>
                    </a:lnTo>
                    <a:lnTo>
                      <a:pt x="5" y="2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8" name="Freeform 18"/>
              <p:cNvSpPr>
                <a:spLocks/>
              </p:cNvSpPr>
              <p:nvPr/>
            </p:nvSpPr>
            <p:spPr bwMode="auto">
              <a:xfrm>
                <a:off x="819" y="2956"/>
                <a:ext cx="140" cy="113"/>
              </a:xfrm>
              <a:custGeom>
                <a:avLst/>
                <a:gdLst>
                  <a:gd name="T0" fmla="*/ 30 w 152"/>
                  <a:gd name="T1" fmla="*/ 113 h 113"/>
                  <a:gd name="T2" fmla="*/ 36 w 152"/>
                  <a:gd name="T3" fmla="*/ 110 h 113"/>
                  <a:gd name="T4" fmla="*/ 50 w 152"/>
                  <a:gd name="T5" fmla="*/ 99 h 113"/>
                  <a:gd name="T6" fmla="*/ 64 w 152"/>
                  <a:gd name="T7" fmla="*/ 88 h 113"/>
                  <a:gd name="T8" fmla="*/ 79 w 152"/>
                  <a:gd name="T9" fmla="*/ 78 h 113"/>
                  <a:gd name="T10" fmla="*/ 93 w 152"/>
                  <a:gd name="T11" fmla="*/ 67 h 113"/>
                  <a:gd name="T12" fmla="*/ 106 w 152"/>
                  <a:gd name="T13" fmla="*/ 55 h 113"/>
                  <a:gd name="T14" fmla="*/ 122 w 152"/>
                  <a:gd name="T15" fmla="*/ 44 h 113"/>
                  <a:gd name="T16" fmla="*/ 137 w 152"/>
                  <a:gd name="T17" fmla="*/ 30 h 113"/>
                  <a:gd name="T18" fmla="*/ 152 w 152"/>
                  <a:gd name="T19" fmla="*/ 18 h 113"/>
                  <a:gd name="T20" fmla="*/ 146 w 152"/>
                  <a:gd name="T21" fmla="*/ 9 h 113"/>
                  <a:gd name="T22" fmla="*/ 143 w 152"/>
                  <a:gd name="T23" fmla="*/ 6 h 113"/>
                  <a:gd name="T24" fmla="*/ 139 w 152"/>
                  <a:gd name="T25" fmla="*/ 4 h 113"/>
                  <a:gd name="T26" fmla="*/ 132 w 152"/>
                  <a:gd name="T27" fmla="*/ 3 h 113"/>
                  <a:gd name="T28" fmla="*/ 126 w 152"/>
                  <a:gd name="T29" fmla="*/ 0 h 113"/>
                  <a:gd name="T30" fmla="*/ 110 w 152"/>
                  <a:gd name="T31" fmla="*/ 9 h 113"/>
                  <a:gd name="T32" fmla="*/ 93 w 152"/>
                  <a:gd name="T33" fmla="*/ 20 h 113"/>
                  <a:gd name="T34" fmla="*/ 76 w 152"/>
                  <a:gd name="T35" fmla="*/ 30 h 113"/>
                  <a:gd name="T36" fmla="*/ 59 w 152"/>
                  <a:gd name="T37" fmla="*/ 41 h 113"/>
                  <a:gd name="T38" fmla="*/ 44 w 152"/>
                  <a:gd name="T39" fmla="*/ 53 h 113"/>
                  <a:gd name="T40" fmla="*/ 29 w 152"/>
                  <a:gd name="T41" fmla="*/ 67 h 113"/>
                  <a:gd name="T42" fmla="*/ 13 w 152"/>
                  <a:gd name="T43" fmla="*/ 81 h 113"/>
                  <a:gd name="T44" fmla="*/ 0 w 152"/>
                  <a:gd name="T45" fmla="*/ 96 h 113"/>
                  <a:gd name="T46" fmla="*/ 9 w 152"/>
                  <a:gd name="T47" fmla="*/ 107 h 113"/>
                  <a:gd name="T48" fmla="*/ 13 w 152"/>
                  <a:gd name="T49" fmla="*/ 107 h 113"/>
                  <a:gd name="T50" fmla="*/ 18 w 152"/>
                  <a:gd name="T51" fmla="*/ 108 h 113"/>
                  <a:gd name="T52" fmla="*/ 23 w 152"/>
                  <a:gd name="T53" fmla="*/ 111 h 113"/>
                  <a:gd name="T54" fmla="*/ 30 w 152"/>
                  <a:gd name="T5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2" h="113">
                    <a:moveTo>
                      <a:pt x="30" y="113"/>
                    </a:moveTo>
                    <a:lnTo>
                      <a:pt x="36" y="110"/>
                    </a:lnTo>
                    <a:lnTo>
                      <a:pt x="50" y="99"/>
                    </a:lnTo>
                    <a:lnTo>
                      <a:pt x="64" y="88"/>
                    </a:lnTo>
                    <a:lnTo>
                      <a:pt x="79" y="78"/>
                    </a:lnTo>
                    <a:lnTo>
                      <a:pt x="93" y="67"/>
                    </a:lnTo>
                    <a:lnTo>
                      <a:pt x="106" y="55"/>
                    </a:lnTo>
                    <a:lnTo>
                      <a:pt x="122" y="44"/>
                    </a:lnTo>
                    <a:lnTo>
                      <a:pt x="137" y="30"/>
                    </a:lnTo>
                    <a:lnTo>
                      <a:pt x="152" y="18"/>
                    </a:lnTo>
                    <a:lnTo>
                      <a:pt x="146" y="9"/>
                    </a:lnTo>
                    <a:lnTo>
                      <a:pt x="143" y="6"/>
                    </a:lnTo>
                    <a:lnTo>
                      <a:pt x="139" y="4"/>
                    </a:lnTo>
                    <a:lnTo>
                      <a:pt x="132" y="3"/>
                    </a:lnTo>
                    <a:lnTo>
                      <a:pt x="126" y="0"/>
                    </a:lnTo>
                    <a:lnTo>
                      <a:pt x="110" y="9"/>
                    </a:lnTo>
                    <a:lnTo>
                      <a:pt x="93" y="20"/>
                    </a:lnTo>
                    <a:lnTo>
                      <a:pt x="76" y="30"/>
                    </a:lnTo>
                    <a:lnTo>
                      <a:pt x="59" y="41"/>
                    </a:lnTo>
                    <a:lnTo>
                      <a:pt x="44" y="53"/>
                    </a:lnTo>
                    <a:lnTo>
                      <a:pt x="29" y="67"/>
                    </a:lnTo>
                    <a:lnTo>
                      <a:pt x="13" y="81"/>
                    </a:lnTo>
                    <a:lnTo>
                      <a:pt x="0" y="96"/>
                    </a:lnTo>
                    <a:lnTo>
                      <a:pt x="9" y="107"/>
                    </a:lnTo>
                    <a:lnTo>
                      <a:pt x="13" y="107"/>
                    </a:lnTo>
                    <a:lnTo>
                      <a:pt x="18" y="108"/>
                    </a:lnTo>
                    <a:lnTo>
                      <a:pt x="23" y="111"/>
                    </a:lnTo>
                    <a:lnTo>
                      <a:pt x="3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9" name="Freeform 19"/>
              <p:cNvSpPr>
                <a:spLocks/>
              </p:cNvSpPr>
              <p:nvPr/>
            </p:nvSpPr>
            <p:spPr bwMode="auto">
              <a:xfrm>
                <a:off x="1076" y="2863"/>
                <a:ext cx="217" cy="181"/>
              </a:xfrm>
              <a:custGeom>
                <a:avLst/>
                <a:gdLst>
                  <a:gd name="T0" fmla="*/ 231 w 235"/>
                  <a:gd name="T1" fmla="*/ 181 h 181"/>
                  <a:gd name="T2" fmla="*/ 235 w 235"/>
                  <a:gd name="T3" fmla="*/ 175 h 181"/>
                  <a:gd name="T4" fmla="*/ 235 w 235"/>
                  <a:gd name="T5" fmla="*/ 166 h 181"/>
                  <a:gd name="T6" fmla="*/ 232 w 235"/>
                  <a:gd name="T7" fmla="*/ 155 h 181"/>
                  <a:gd name="T8" fmla="*/ 234 w 235"/>
                  <a:gd name="T9" fmla="*/ 146 h 181"/>
                  <a:gd name="T10" fmla="*/ 206 w 235"/>
                  <a:gd name="T11" fmla="*/ 125 h 181"/>
                  <a:gd name="T12" fmla="*/ 180 w 235"/>
                  <a:gd name="T13" fmla="*/ 103 h 181"/>
                  <a:gd name="T14" fmla="*/ 153 w 235"/>
                  <a:gd name="T15" fmla="*/ 85 h 181"/>
                  <a:gd name="T16" fmla="*/ 125 w 235"/>
                  <a:gd name="T17" fmla="*/ 67 h 181"/>
                  <a:gd name="T18" fmla="*/ 98 w 235"/>
                  <a:gd name="T19" fmla="*/ 50 h 181"/>
                  <a:gd name="T20" fmla="*/ 69 w 235"/>
                  <a:gd name="T21" fmla="*/ 33 h 181"/>
                  <a:gd name="T22" fmla="*/ 38 w 235"/>
                  <a:gd name="T23" fmla="*/ 17 h 181"/>
                  <a:gd name="T24" fmla="*/ 8 w 235"/>
                  <a:gd name="T25" fmla="*/ 0 h 181"/>
                  <a:gd name="T26" fmla="*/ 0 w 235"/>
                  <a:gd name="T27" fmla="*/ 6 h 181"/>
                  <a:gd name="T28" fmla="*/ 3 w 235"/>
                  <a:gd name="T29" fmla="*/ 20 h 181"/>
                  <a:gd name="T30" fmla="*/ 27 w 235"/>
                  <a:gd name="T31" fmla="*/ 44 h 181"/>
                  <a:gd name="T32" fmla="*/ 53 w 235"/>
                  <a:gd name="T33" fmla="*/ 64 h 181"/>
                  <a:gd name="T34" fmla="*/ 81 w 235"/>
                  <a:gd name="T35" fmla="*/ 84 h 181"/>
                  <a:gd name="T36" fmla="*/ 110 w 235"/>
                  <a:gd name="T37" fmla="*/ 100 h 181"/>
                  <a:gd name="T38" fmla="*/ 139 w 235"/>
                  <a:gd name="T39" fmla="*/ 117 h 181"/>
                  <a:gd name="T40" fmla="*/ 168 w 235"/>
                  <a:gd name="T41" fmla="*/ 135 h 181"/>
                  <a:gd name="T42" fmla="*/ 195 w 235"/>
                  <a:gd name="T43" fmla="*/ 157 h 181"/>
                  <a:gd name="T44" fmla="*/ 223 w 235"/>
                  <a:gd name="T45" fmla="*/ 181 h 181"/>
                  <a:gd name="T46" fmla="*/ 231 w 235"/>
                  <a:gd name="T4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5" h="181">
                    <a:moveTo>
                      <a:pt x="231" y="181"/>
                    </a:moveTo>
                    <a:lnTo>
                      <a:pt x="235" y="175"/>
                    </a:lnTo>
                    <a:lnTo>
                      <a:pt x="235" y="166"/>
                    </a:lnTo>
                    <a:lnTo>
                      <a:pt x="232" y="155"/>
                    </a:lnTo>
                    <a:lnTo>
                      <a:pt x="234" y="146"/>
                    </a:lnTo>
                    <a:lnTo>
                      <a:pt x="206" y="125"/>
                    </a:lnTo>
                    <a:lnTo>
                      <a:pt x="180" y="103"/>
                    </a:lnTo>
                    <a:lnTo>
                      <a:pt x="153" y="85"/>
                    </a:lnTo>
                    <a:lnTo>
                      <a:pt x="125" y="67"/>
                    </a:lnTo>
                    <a:lnTo>
                      <a:pt x="98" y="50"/>
                    </a:lnTo>
                    <a:lnTo>
                      <a:pt x="69" y="33"/>
                    </a:lnTo>
                    <a:lnTo>
                      <a:pt x="38" y="17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3" y="20"/>
                    </a:lnTo>
                    <a:lnTo>
                      <a:pt x="27" y="44"/>
                    </a:lnTo>
                    <a:lnTo>
                      <a:pt x="53" y="64"/>
                    </a:lnTo>
                    <a:lnTo>
                      <a:pt x="81" y="84"/>
                    </a:lnTo>
                    <a:lnTo>
                      <a:pt x="110" y="100"/>
                    </a:lnTo>
                    <a:lnTo>
                      <a:pt x="139" y="117"/>
                    </a:lnTo>
                    <a:lnTo>
                      <a:pt x="168" y="135"/>
                    </a:lnTo>
                    <a:lnTo>
                      <a:pt x="195" y="157"/>
                    </a:lnTo>
                    <a:lnTo>
                      <a:pt x="223" y="181"/>
                    </a:lnTo>
                    <a:lnTo>
                      <a:pt x="231" y="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872" y="2150"/>
                <a:ext cx="249" cy="618"/>
              </a:xfrm>
              <a:custGeom>
                <a:avLst/>
                <a:gdLst>
                  <a:gd name="T0" fmla="*/ 270 w 270"/>
                  <a:gd name="T1" fmla="*/ 618 h 618"/>
                  <a:gd name="T2" fmla="*/ 264 w 270"/>
                  <a:gd name="T3" fmla="*/ 542 h 618"/>
                  <a:gd name="T4" fmla="*/ 253 w 270"/>
                  <a:gd name="T5" fmla="*/ 464 h 618"/>
                  <a:gd name="T6" fmla="*/ 239 w 270"/>
                  <a:gd name="T7" fmla="*/ 385 h 618"/>
                  <a:gd name="T8" fmla="*/ 221 w 270"/>
                  <a:gd name="T9" fmla="*/ 307 h 618"/>
                  <a:gd name="T10" fmla="*/ 198 w 270"/>
                  <a:gd name="T11" fmla="*/ 229 h 618"/>
                  <a:gd name="T12" fmla="*/ 169 w 270"/>
                  <a:gd name="T13" fmla="*/ 154 h 618"/>
                  <a:gd name="T14" fmla="*/ 137 w 270"/>
                  <a:gd name="T15" fmla="*/ 83 h 618"/>
                  <a:gd name="T16" fmla="*/ 100 w 270"/>
                  <a:gd name="T17" fmla="*/ 14 h 618"/>
                  <a:gd name="T18" fmla="*/ 91 w 270"/>
                  <a:gd name="T19" fmla="*/ 11 h 618"/>
                  <a:gd name="T20" fmla="*/ 84 w 270"/>
                  <a:gd name="T21" fmla="*/ 6 h 618"/>
                  <a:gd name="T22" fmla="*/ 76 w 270"/>
                  <a:gd name="T23" fmla="*/ 3 h 618"/>
                  <a:gd name="T24" fmla="*/ 65 w 270"/>
                  <a:gd name="T25" fmla="*/ 0 h 618"/>
                  <a:gd name="T26" fmla="*/ 59 w 270"/>
                  <a:gd name="T27" fmla="*/ 0 h 618"/>
                  <a:gd name="T28" fmla="*/ 53 w 270"/>
                  <a:gd name="T29" fmla="*/ 0 h 618"/>
                  <a:gd name="T30" fmla="*/ 45 w 270"/>
                  <a:gd name="T31" fmla="*/ 0 h 618"/>
                  <a:gd name="T32" fmla="*/ 38 w 270"/>
                  <a:gd name="T33" fmla="*/ 2 h 618"/>
                  <a:gd name="T34" fmla="*/ 30 w 270"/>
                  <a:gd name="T35" fmla="*/ 2 h 618"/>
                  <a:gd name="T36" fmla="*/ 23 w 270"/>
                  <a:gd name="T37" fmla="*/ 5 h 618"/>
                  <a:gd name="T38" fmla="*/ 16 w 270"/>
                  <a:gd name="T39" fmla="*/ 6 h 618"/>
                  <a:gd name="T40" fmla="*/ 9 w 270"/>
                  <a:gd name="T41" fmla="*/ 10 h 618"/>
                  <a:gd name="T42" fmla="*/ 0 w 270"/>
                  <a:gd name="T43" fmla="*/ 23 h 618"/>
                  <a:gd name="T44" fmla="*/ 10 w 270"/>
                  <a:gd name="T45" fmla="*/ 63 h 618"/>
                  <a:gd name="T46" fmla="*/ 21 w 270"/>
                  <a:gd name="T47" fmla="*/ 101 h 618"/>
                  <a:gd name="T48" fmla="*/ 35 w 270"/>
                  <a:gd name="T49" fmla="*/ 138 h 618"/>
                  <a:gd name="T50" fmla="*/ 48 w 270"/>
                  <a:gd name="T51" fmla="*/ 174 h 618"/>
                  <a:gd name="T52" fmla="*/ 64 w 270"/>
                  <a:gd name="T53" fmla="*/ 211 h 618"/>
                  <a:gd name="T54" fmla="*/ 79 w 270"/>
                  <a:gd name="T55" fmla="*/ 246 h 618"/>
                  <a:gd name="T56" fmla="*/ 96 w 270"/>
                  <a:gd name="T57" fmla="*/ 283 h 618"/>
                  <a:gd name="T58" fmla="*/ 113 w 270"/>
                  <a:gd name="T59" fmla="*/ 318 h 618"/>
                  <a:gd name="T60" fmla="*/ 129 w 270"/>
                  <a:gd name="T61" fmla="*/ 353 h 618"/>
                  <a:gd name="T62" fmla="*/ 146 w 270"/>
                  <a:gd name="T63" fmla="*/ 388 h 618"/>
                  <a:gd name="T64" fmla="*/ 165 w 270"/>
                  <a:gd name="T65" fmla="*/ 424 h 618"/>
                  <a:gd name="T66" fmla="*/ 181 w 270"/>
                  <a:gd name="T67" fmla="*/ 460 h 618"/>
                  <a:gd name="T68" fmla="*/ 198 w 270"/>
                  <a:gd name="T69" fmla="*/ 496 h 618"/>
                  <a:gd name="T70" fmla="*/ 215 w 270"/>
                  <a:gd name="T71" fmla="*/ 533 h 618"/>
                  <a:gd name="T72" fmla="*/ 230 w 270"/>
                  <a:gd name="T73" fmla="*/ 569 h 618"/>
                  <a:gd name="T74" fmla="*/ 245 w 270"/>
                  <a:gd name="T75" fmla="*/ 607 h 618"/>
                  <a:gd name="T76" fmla="*/ 250 w 270"/>
                  <a:gd name="T77" fmla="*/ 612 h 618"/>
                  <a:gd name="T78" fmla="*/ 255 w 270"/>
                  <a:gd name="T79" fmla="*/ 617 h 618"/>
                  <a:gd name="T80" fmla="*/ 261 w 270"/>
                  <a:gd name="T81" fmla="*/ 618 h 618"/>
                  <a:gd name="T82" fmla="*/ 270 w 270"/>
                  <a:gd name="T83" fmla="*/ 618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0" h="618">
                    <a:moveTo>
                      <a:pt x="270" y="618"/>
                    </a:moveTo>
                    <a:lnTo>
                      <a:pt x="264" y="542"/>
                    </a:lnTo>
                    <a:lnTo>
                      <a:pt x="253" y="464"/>
                    </a:lnTo>
                    <a:lnTo>
                      <a:pt x="239" y="385"/>
                    </a:lnTo>
                    <a:lnTo>
                      <a:pt x="221" y="307"/>
                    </a:lnTo>
                    <a:lnTo>
                      <a:pt x="198" y="229"/>
                    </a:lnTo>
                    <a:lnTo>
                      <a:pt x="169" y="154"/>
                    </a:lnTo>
                    <a:lnTo>
                      <a:pt x="137" y="83"/>
                    </a:lnTo>
                    <a:lnTo>
                      <a:pt x="100" y="14"/>
                    </a:lnTo>
                    <a:lnTo>
                      <a:pt x="91" y="11"/>
                    </a:lnTo>
                    <a:lnTo>
                      <a:pt x="84" y="6"/>
                    </a:lnTo>
                    <a:lnTo>
                      <a:pt x="76" y="3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3" y="5"/>
                    </a:lnTo>
                    <a:lnTo>
                      <a:pt x="16" y="6"/>
                    </a:lnTo>
                    <a:lnTo>
                      <a:pt x="9" y="10"/>
                    </a:lnTo>
                    <a:lnTo>
                      <a:pt x="0" y="23"/>
                    </a:lnTo>
                    <a:lnTo>
                      <a:pt x="10" y="63"/>
                    </a:lnTo>
                    <a:lnTo>
                      <a:pt x="21" y="101"/>
                    </a:lnTo>
                    <a:lnTo>
                      <a:pt x="35" y="138"/>
                    </a:lnTo>
                    <a:lnTo>
                      <a:pt x="48" y="174"/>
                    </a:lnTo>
                    <a:lnTo>
                      <a:pt x="64" y="211"/>
                    </a:lnTo>
                    <a:lnTo>
                      <a:pt x="79" y="246"/>
                    </a:lnTo>
                    <a:lnTo>
                      <a:pt x="96" y="283"/>
                    </a:lnTo>
                    <a:lnTo>
                      <a:pt x="113" y="318"/>
                    </a:lnTo>
                    <a:lnTo>
                      <a:pt x="129" y="353"/>
                    </a:lnTo>
                    <a:lnTo>
                      <a:pt x="146" y="388"/>
                    </a:lnTo>
                    <a:lnTo>
                      <a:pt x="165" y="424"/>
                    </a:lnTo>
                    <a:lnTo>
                      <a:pt x="181" y="460"/>
                    </a:lnTo>
                    <a:lnTo>
                      <a:pt x="198" y="496"/>
                    </a:lnTo>
                    <a:lnTo>
                      <a:pt x="215" y="533"/>
                    </a:lnTo>
                    <a:lnTo>
                      <a:pt x="230" y="569"/>
                    </a:lnTo>
                    <a:lnTo>
                      <a:pt x="245" y="607"/>
                    </a:lnTo>
                    <a:lnTo>
                      <a:pt x="250" y="612"/>
                    </a:lnTo>
                    <a:lnTo>
                      <a:pt x="255" y="617"/>
                    </a:lnTo>
                    <a:lnTo>
                      <a:pt x="261" y="618"/>
                    </a:lnTo>
                    <a:lnTo>
                      <a:pt x="270" y="6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1" name="Freeform 21"/>
              <p:cNvSpPr>
                <a:spLocks/>
              </p:cNvSpPr>
              <p:nvPr/>
            </p:nvSpPr>
            <p:spPr bwMode="auto">
              <a:xfrm>
                <a:off x="774" y="2170"/>
                <a:ext cx="133" cy="594"/>
              </a:xfrm>
              <a:custGeom>
                <a:avLst/>
                <a:gdLst>
                  <a:gd name="T0" fmla="*/ 9 w 144"/>
                  <a:gd name="T1" fmla="*/ 594 h 594"/>
                  <a:gd name="T2" fmla="*/ 38 w 144"/>
                  <a:gd name="T3" fmla="*/ 554 h 594"/>
                  <a:gd name="T4" fmla="*/ 63 w 144"/>
                  <a:gd name="T5" fmla="*/ 511 h 594"/>
                  <a:gd name="T6" fmla="*/ 84 w 144"/>
                  <a:gd name="T7" fmla="*/ 464 h 594"/>
                  <a:gd name="T8" fmla="*/ 101 w 144"/>
                  <a:gd name="T9" fmla="*/ 414 h 594"/>
                  <a:gd name="T10" fmla="*/ 116 w 144"/>
                  <a:gd name="T11" fmla="*/ 362 h 594"/>
                  <a:gd name="T12" fmla="*/ 127 w 144"/>
                  <a:gd name="T13" fmla="*/ 308 h 594"/>
                  <a:gd name="T14" fmla="*/ 136 w 144"/>
                  <a:gd name="T15" fmla="*/ 256 h 594"/>
                  <a:gd name="T16" fmla="*/ 144 w 144"/>
                  <a:gd name="T17" fmla="*/ 205 h 594"/>
                  <a:gd name="T18" fmla="*/ 141 w 144"/>
                  <a:gd name="T19" fmla="*/ 189 h 594"/>
                  <a:gd name="T20" fmla="*/ 135 w 144"/>
                  <a:gd name="T21" fmla="*/ 176 h 594"/>
                  <a:gd name="T22" fmla="*/ 127 w 144"/>
                  <a:gd name="T23" fmla="*/ 162 h 594"/>
                  <a:gd name="T24" fmla="*/ 121 w 144"/>
                  <a:gd name="T25" fmla="*/ 148 h 594"/>
                  <a:gd name="T26" fmla="*/ 118 w 144"/>
                  <a:gd name="T27" fmla="*/ 134 h 594"/>
                  <a:gd name="T28" fmla="*/ 106 w 144"/>
                  <a:gd name="T29" fmla="*/ 107 h 594"/>
                  <a:gd name="T30" fmla="*/ 95 w 144"/>
                  <a:gd name="T31" fmla="*/ 75 h 594"/>
                  <a:gd name="T32" fmla="*/ 86 w 144"/>
                  <a:gd name="T33" fmla="*/ 41 h 594"/>
                  <a:gd name="T34" fmla="*/ 75 w 144"/>
                  <a:gd name="T35" fmla="*/ 8 h 594"/>
                  <a:gd name="T36" fmla="*/ 66 w 144"/>
                  <a:gd name="T37" fmla="*/ 0 h 594"/>
                  <a:gd name="T38" fmla="*/ 58 w 144"/>
                  <a:gd name="T39" fmla="*/ 3 h 594"/>
                  <a:gd name="T40" fmla="*/ 52 w 144"/>
                  <a:gd name="T41" fmla="*/ 11 h 594"/>
                  <a:gd name="T42" fmla="*/ 43 w 144"/>
                  <a:gd name="T43" fmla="*/ 80 h 594"/>
                  <a:gd name="T44" fmla="*/ 40 w 144"/>
                  <a:gd name="T45" fmla="*/ 150 h 594"/>
                  <a:gd name="T46" fmla="*/ 41 w 144"/>
                  <a:gd name="T47" fmla="*/ 220 h 594"/>
                  <a:gd name="T48" fmla="*/ 43 w 144"/>
                  <a:gd name="T49" fmla="*/ 292 h 594"/>
                  <a:gd name="T50" fmla="*/ 43 w 144"/>
                  <a:gd name="T51" fmla="*/ 363 h 594"/>
                  <a:gd name="T52" fmla="*/ 37 w 144"/>
                  <a:gd name="T53" fmla="*/ 435 h 594"/>
                  <a:gd name="T54" fmla="*/ 23 w 144"/>
                  <a:gd name="T55" fmla="*/ 505 h 594"/>
                  <a:gd name="T56" fmla="*/ 0 w 144"/>
                  <a:gd name="T57" fmla="*/ 575 h 594"/>
                  <a:gd name="T58" fmla="*/ 9 w 144"/>
                  <a:gd name="T5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4" h="594">
                    <a:moveTo>
                      <a:pt x="9" y="594"/>
                    </a:moveTo>
                    <a:lnTo>
                      <a:pt x="38" y="554"/>
                    </a:lnTo>
                    <a:lnTo>
                      <a:pt x="63" y="511"/>
                    </a:lnTo>
                    <a:lnTo>
                      <a:pt x="84" y="464"/>
                    </a:lnTo>
                    <a:lnTo>
                      <a:pt x="101" y="414"/>
                    </a:lnTo>
                    <a:lnTo>
                      <a:pt x="116" y="362"/>
                    </a:lnTo>
                    <a:lnTo>
                      <a:pt x="127" y="308"/>
                    </a:lnTo>
                    <a:lnTo>
                      <a:pt x="136" y="256"/>
                    </a:lnTo>
                    <a:lnTo>
                      <a:pt x="144" y="205"/>
                    </a:lnTo>
                    <a:lnTo>
                      <a:pt x="141" y="189"/>
                    </a:lnTo>
                    <a:lnTo>
                      <a:pt x="135" y="176"/>
                    </a:lnTo>
                    <a:lnTo>
                      <a:pt x="127" y="162"/>
                    </a:lnTo>
                    <a:lnTo>
                      <a:pt x="121" y="148"/>
                    </a:lnTo>
                    <a:lnTo>
                      <a:pt x="118" y="134"/>
                    </a:lnTo>
                    <a:lnTo>
                      <a:pt x="106" y="107"/>
                    </a:lnTo>
                    <a:lnTo>
                      <a:pt x="95" y="75"/>
                    </a:lnTo>
                    <a:lnTo>
                      <a:pt x="86" y="41"/>
                    </a:lnTo>
                    <a:lnTo>
                      <a:pt x="75" y="8"/>
                    </a:lnTo>
                    <a:lnTo>
                      <a:pt x="66" y="0"/>
                    </a:lnTo>
                    <a:lnTo>
                      <a:pt x="58" y="3"/>
                    </a:lnTo>
                    <a:lnTo>
                      <a:pt x="52" y="11"/>
                    </a:lnTo>
                    <a:lnTo>
                      <a:pt x="43" y="80"/>
                    </a:lnTo>
                    <a:lnTo>
                      <a:pt x="40" y="150"/>
                    </a:lnTo>
                    <a:lnTo>
                      <a:pt x="41" y="220"/>
                    </a:lnTo>
                    <a:lnTo>
                      <a:pt x="43" y="292"/>
                    </a:lnTo>
                    <a:lnTo>
                      <a:pt x="43" y="363"/>
                    </a:lnTo>
                    <a:lnTo>
                      <a:pt x="37" y="435"/>
                    </a:lnTo>
                    <a:lnTo>
                      <a:pt x="23" y="505"/>
                    </a:lnTo>
                    <a:lnTo>
                      <a:pt x="0" y="575"/>
                    </a:lnTo>
                    <a:lnTo>
                      <a:pt x="9" y="5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2" name="Freeform 22"/>
              <p:cNvSpPr>
                <a:spLocks/>
              </p:cNvSpPr>
              <p:nvPr/>
            </p:nvSpPr>
            <p:spPr bwMode="auto">
              <a:xfrm>
                <a:off x="1065" y="1774"/>
                <a:ext cx="418" cy="808"/>
              </a:xfrm>
              <a:custGeom>
                <a:avLst/>
                <a:gdLst>
                  <a:gd name="T0" fmla="*/ 195 w 453"/>
                  <a:gd name="T1" fmla="*/ 793 h 808"/>
                  <a:gd name="T2" fmla="*/ 247 w 453"/>
                  <a:gd name="T3" fmla="*/ 778 h 808"/>
                  <a:gd name="T4" fmla="*/ 305 w 453"/>
                  <a:gd name="T5" fmla="*/ 778 h 808"/>
                  <a:gd name="T6" fmla="*/ 325 w 453"/>
                  <a:gd name="T7" fmla="*/ 768 h 808"/>
                  <a:gd name="T8" fmla="*/ 342 w 453"/>
                  <a:gd name="T9" fmla="*/ 756 h 808"/>
                  <a:gd name="T10" fmla="*/ 365 w 453"/>
                  <a:gd name="T11" fmla="*/ 746 h 808"/>
                  <a:gd name="T12" fmla="*/ 403 w 453"/>
                  <a:gd name="T13" fmla="*/ 742 h 808"/>
                  <a:gd name="T14" fmla="*/ 441 w 453"/>
                  <a:gd name="T15" fmla="*/ 742 h 808"/>
                  <a:gd name="T16" fmla="*/ 423 w 453"/>
                  <a:gd name="T17" fmla="*/ 718 h 808"/>
                  <a:gd name="T18" fmla="*/ 436 w 453"/>
                  <a:gd name="T19" fmla="*/ 700 h 808"/>
                  <a:gd name="T20" fmla="*/ 438 w 453"/>
                  <a:gd name="T21" fmla="*/ 659 h 808"/>
                  <a:gd name="T22" fmla="*/ 414 w 453"/>
                  <a:gd name="T23" fmla="*/ 625 h 808"/>
                  <a:gd name="T24" fmla="*/ 386 w 453"/>
                  <a:gd name="T25" fmla="*/ 530 h 808"/>
                  <a:gd name="T26" fmla="*/ 360 w 453"/>
                  <a:gd name="T27" fmla="*/ 430 h 808"/>
                  <a:gd name="T28" fmla="*/ 333 w 453"/>
                  <a:gd name="T29" fmla="*/ 323 h 808"/>
                  <a:gd name="T30" fmla="*/ 296 w 453"/>
                  <a:gd name="T31" fmla="*/ 195 h 808"/>
                  <a:gd name="T32" fmla="*/ 261 w 453"/>
                  <a:gd name="T33" fmla="*/ 68 h 808"/>
                  <a:gd name="T34" fmla="*/ 244 w 453"/>
                  <a:gd name="T35" fmla="*/ 18 h 808"/>
                  <a:gd name="T36" fmla="*/ 206 w 453"/>
                  <a:gd name="T37" fmla="*/ 3 h 808"/>
                  <a:gd name="T38" fmla="*/ 122 w 453"/>
                  <a:gd name="T39" fmla="*/ 3 h 808"/>
                  <a:gd name="T40" fmla="*/ 36 w 453"/>
                  <a:gd name="T41" fmla="*/ 13 h 808"/>
                  <a:gd name="T42" fmla="*/ 12 w 453"/>
                  <a:gd name="T43" fmla="*/ 61 h 808"/>
                  <a:gd name="T44" fmla="*/ 38 w 453"/>
                  <a:gd name="T45" fmla="*/ 164 h 808"/>
                  <a:gd name="T46" fmla="*/ 58 w 453"/>
                  <a:gd name="T47" fmla="*/ 271 h 808"/>
                  <a:gd name="T48" fmla="*/ 107 w 453"/>
                  <a:gd name="T49" fmla="*/ 343 h 808"/>
                  <a:gd name="T50" fmla="*/ 163 w 453"/>
                  <a:gd name="T51" fmla="*/ 398 h 808"/>
                  <a:gd name="T52" fmla="*/ 217 w 453"/>
                  <a:gd name="T53" fmla="*/ 454 h 808"/>
                  <a:gd name="T54" fmla="*/ 267 w 453"/>
                  <a:gd name="T55" fmla="*/ 514 h 808"/>
                  <a:gd name="T56" fmla="*/ 316 w 453"/>
                  <a:gd name="T57" fmla="*/ 576 h 808"/>
                  <a:gd name="T58" fmla="*/ 351 w 453"/>
                  <a:gd name="T59" fmla="*/ 625 h 808"/>
                  <a:gd name="T60" fmla="*/ 360 w 453"/>
                  <a:gd name="T61" fmla="*/ 642 h 808"/>
                  <a:gd name="T62" fmla="*/ 337 w 453"/>
                  <a:gd name="T63" fmla="*/ 662 h 808"/>
                  <a:gd name="T64" fmla="*/ 291 w 453"/>
                  <a:gd name="T65" fmla="*/ 623 h 808"/>
                  <a:gd name="T66" fmla="*/ 240 w 453"/>
                  <a:gd name="T67" fmla="*/ 590 h 808"/>
                  <a:gd name="T68" fmla="*/ 198 w 453"/>
                  <a:gd name="T69" fmla="*/ 561 h 808"/>
                  <a:gd name="T70" fmla="*/ 171 w 453"/>
                  <a:gd name="T71" fmla="*/ 546 h 808"/>
                  <a:gd name="T72" fmla="*/ 146 w 453"/>
                  <a:gd name="T73" fmla="*/ 532 h 808"/>
                  <a:gd name="T74" fmla="*/ 116 w 453"/>
                  <a:gd name="T75" fmla="*/ 527 h 808"/>
                  <a:gd name="T76" fmla="*/ 145 w 453"/>
                  <a:gd name="T77" fmla="*/ 639 h 808"/>
                  <a:gd name="T78" fmla="*/ 134 w 453"/>
                  <a:gd name="T79" fmla="*/ 709 h 808"/>
                  <a:gd name="T80" fmla="*/ 131 w 453"/>
                  <a:gd name="T81" fmla="*/ 730 h 808"/>
                  <a:gd name="T82" fmla="*/ 143 w 453"/>
                  <a:gd name="T83" fmla="*/ 752 h 808"/>
                  <a:gd name="T84" fmla="*/ 192 w 453"/>
                  <a:gd name="T85" fmla="*/ 764 h 808"/>
                  <a:gd name="T86" fmla="*/ 252 w 453"/>
                  <a:gd name="T87" fmla="*/ 744 h 808"/>
                  <a:gd name="T88" fmla="*/ 311 w 453"/>
                  <a:gd name="T89" fmla="*/ 717 h 808"/>
                  <a:gd name="T90" fmla="*/ 331 w 453"/>
                  <a:gd name="T91" fmla="*/ 718 h 808"/>
                  <a:gd name="T92" fmla="*/ 352 w 453"/>
                  <a:gd name="T93" fmla="*/ 723 h 808"/>
                  <a:gd name="T94" fmla="*/ 369 w 453"/>
                  <a:gd name="T95" fmla="*/ 730 h 808"/>
                  <a:gd name="T96" fmla="*/ 337 w 453"/>
                  <a:gd name="T97" fmla="*/ 739 h 808"/>
                  <a:gd name="T98" fmla="*/ 316 w 453"/>
                  <a:gd name="T99" fmla="*/ 759 h 808"/>
                  <a:gd name="T100" fmla="*/ 264 w 453"/>
                  <a:gd name="T101" fmla="*/ 764 h 808"/>
                  <a:gd name="T102" fmla="*/ 210 w 453"/>
                  <a:gd name="T103" fmla="*/ 770 h 808"/>
                  <a:gd name="T104" fmla="*/ 166 w 453"/>
                  <a:gd name="T105" fmla="*/ 781 h 808"/>
                  <a:gd name="T106" fmla="*/ 142 w 453"/>
                  <a:gd name="T107" fmla="*/ 79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3" h="808">
                    <a:moveTo>
                      <a:pt x="163" y="808"/>
                    </a:moveTo>
                    <a:lnTo>
                      <a:pt x="178" y="799"/>
                    </a:lnTo>
                    <a:lnTo>
                      <a:pt x="195" y="793"/>
                    </a:lnTo>
                    <a:lnTo>
                      <a:pt x="212" y="787"/>
                    </a:lnTo>
                    <a:lnTo>
                      <a:pt x="229" y="781"/>
                    </a:lnTo>
                    <a:lnTo>
                      <a:pt x="247" y="778"/>
                    </a:lnTo>
                    <a:lnTo>
                      <a:pt x="265" y="776"/>
                    </a:lnTo>
                    <a:lnTo>
                      <a:pt x="285" y="776"/>
                    </a:lnTo>
                    <a:lnTo>
                      <a:pt x="305" y="778"/>
                    </a:lnTo>
                    <a:lnTo>
                      <a:pt x="313" y="774"/>
                    </a:lnTo>
                    <a:lnTo>
                      <a:pt x="319" y="771"/>
                    </a:lnTo>
                    <a:lnTo>
                      <a:pt x="325" y="768"/>
                    </a:lnTo>
                    <a:lnTo>
                      <a:pt x="330" y="765"/>
                    </a:lnTo>
                    <a:lnTo>
                      <a:pt x="336" y="761"/>
                    </a:lnTo>
                    <a:lnTo>
                      <a:pt x="342" y="756"/>
                    </a:lnTo>
                    <a:lnTo>
                      <a:pt x="348" y="753"/>
                    </a:lnTo>
                    <a:lnTo>
                      <a:pt x="354" y="749"/>
                    </a:lnTo>
                    <a:lnTo>
                      <a:pt x="365" y="746"/>
                    </a:lnTo>
                    <a:lnTo>
                      <a:pt x="377" y="742"/>
                    </a:lnTo>
                    <a:lnTo>
                      <a:pt x="391" y="742"/>
                    </a:lnTo>
                    <a:lnTo>
                      <a:pt x="403" y="742"/>
                    </a:lnTo>
                    <a:lnTo>
                      <a:pt x="417" y="742"/>
                    </a:lnTo>
                    <a:lnTo>
                      <a:pt x="429" y="742"/>
                    </a:lnTo>
                    <a:lnTo>
                      <a:pt x="441" y="742"/>
                    </a:lnTo>
                    <a:lnTo>
                      <a:pt x="453" y="741"/>
                    </a:lnTo>
                    <a:lnTo>
                      <a:pt x="443" y="724"/>
                    </a:lnTo>
                    <a:lnTo>
                      <a:pt x="423" y="718"/>
                    </a:lnTo>
                    <a:lnTo>
                      <a:pt x="427" y="712"/>
                    </a:lnTo>
                    <a:lnTo>
                      <a:pt x="432" y="706"/>
                    </a:lnTo>
                    <a:lnTo>
                      <a:pt x="436" y="700"/>
                    </a:lnTo>
                    <a:lnTo>
                      <a:pt x="441" y="692"/>
                    </a:lnTo>
                    <a:lnTo>
                      <a:pt x="441" y="677"/>
                    </a:lnTo>
                    <a:lnTo>
                      <a:pt x="438" y="659"/>
                    </a:lnTo>
                    <a:lnTo>
                      <a:pt x="430" y="643"/>
                    </a:lnTo>
                    <a:lnTo>
                      <a:pt x="423" y="630"/>
                    </a:lnTo>
                    <a:lnTo>
                      <a:pt x="414" y="625"/>
                    </a:lnTo>
                    <a:lnTo>
                      <a:pt x="404" y="594"/>
                    </a:lnTo>
                    <a:lnTo>
                      <a:pt x="395" y="564"/>
                    </a:lnTo>
                    <a:lnTo>
                      <a:pt x="386" y="530"/>
                    </a:lnTo>
                    <a:lnTo>
                      <a:pt x="377" y="497"/>
                    </a:lnTo>
                    <a:lnTo>
                      <a:pt x="368" y="463"/>
                    </a:lnTo>
                    <a:lnTo>
                      <a:pt x="360" y="430"/>
                    </a:lnTo>
                    <a:lnTo>
                      <a:pt x="352" y="396"/>
                    </a:lnTo>
                    <a:lnTo>
                      <a:pt x="346" y="364"/>
                    </a:lnTo>
                    <a:lnTo>
                      <a:pt x="333" y="323"/>
                    </a:lnTo>
                    <a:lnTo>
                      <a:pt x="320" y="280"/>
                    </a:lnTo>
                    <a:lnTo>
                      <a:pt x="308" y="238"/>
                    </a:lnTo>
                    <a:lnTo>
                      <a:pt x="296" y="195"/>
                    </a:lnTo>
                    <a:lnTo>
                      <a:pt x="285" y="154"/>
                    </a:lnTo>
                    <a:lnTo>
                      <a:pt x="273" y="111"/>
                    </a:lnTo>
                    <a:lnTo>
                      <a:pt x="261" y="68"/>
                    </a:lnTo>
                    <a:lnTo>
                      <a:pt x="249" y="26"/>
                    </a:lnTo>
                    <a:lnTo>
                      <a:pt x="247" y="21"/>
                    </a:lnTo>
                    <a:lnTo>
                      <a:pt x="244" y="18"/>
                    </a:lnTo>
                    <a:lnTo>
                      <a:pt x="240" y="13"/>
                    </a:lnTo>
                    <a:lnTo>
                      <a:pt x="233" y="7"/>
                    </a:lnTo>
                    <a:lnTo>
                      <a:pt x="206" y="3"/>
                    </a:lnTo>
                    <a:lnTo>
                      <a:pt x="177" y="0"/>
                    </a:lnTo>
                    <a:lnTo>
                      <a:pt x="149" y="0"/>
                    </a:lnTo>
                    <a:lnTo>
                      <a:pt x="122" y="3"/>
                    </a:lnTo>
                    <a:lnTo>
                      <a:pt x="93" y="6"/>
                    </a:lnTo>
                    <a:lnTo>
                      <a:pt x="65" y="9"/>
                    </a:lnTo>
                    <a:lnTo>
                      <a:pt x="36" y="13"/>
                    </a:lnTo>
                    <a:lnTo>
                      <a:pt x="7" y="16"/>
                    </a:lnTo>
                    <a:lnTo>
                      <a:pt x="0" y="26"/>
                    </a:lnTo>
                    <a:lnTo>
                      <a:pt x="12" y="61"/>
                    </a:lnTo>
                    <a:lnTo>
                      <a:pt x="21" y="94"/>
                    </a:lnTo>
                    <a:lnTo>
                      <a:pt x="30" y="129"/>
                    </a:lnTo>
                    <a:lnTo>
                      <a:pt x="38" y="164"/>
                    </a:lnTo>
                    <a:lnTo>
                      <a:pt x="44" y="199"/>
                    </a:lnTo>
                    <a:lnTo>
                      <a:pt x="52" y="236"/>
                    </a:lnTo>
                    <a:lnTo>
                      <a:pt x="58" y="271"/>
                    </a:lnTo>
                    <a:lnTo>
                      <a:pt x="65" y="308"/>
                    </a:lnTo>
                    <a:lnTo>
                      <a:pt x="87" y="324"/>
                    </a:lnTo>
                    <a:lnTo>
                      <a:pt x="107" y="343"/>
                    </a:lnTo>
                    <a:lnTo>
                      <a:pt x="125" y="361"/>
                    </a:lnTo>
                    <a:lnTo>
                      <a:pt x="145" y="379"/>
                    </a:lnTo>
                    <a:lnTo>
                      <a:pt x="163" y="398"/>
                    </a:lnTo>
                    <a:lnTo>
                      <a:pt x="181" y="416"/>
                    </a:lnTo>
                    <a:lnTo>
                      <a:pt x="200" y="434"/>
                    </a:lnTo>
                    <a:lnTo>
                      <a:pt x="217" y="454"/>
                    </a:lnTo>
                    <a:lnTo>
                      <a:pt x="233" y="474"/>
                    </a:lnTo>
                    <a:lnTo>
                      <a:pt x="252" y="494"/>
                    </a:lnTo>
                    <a:lnTo>
                      <a:pt x="267" y="514"/>
                    </a:lnTo>
                    <a:lnTo>
                      <a:pt x="284" y="533"/>
                    </a:lnTo>
                    <a:lnTo>
                      <a:pt x="301" y="555"/>
                    </a:lnTo>
                    <a:lnTo>
                      <a:pt x="316" y="576"/>
                    </a:lnTo>
                    <a:lnTo>
                      <a:pt x="333" y="598"/>
                    </a:lnTo>
                    <a:lnTo>
                      <a:pt x="348" y="620"/>
                    </a:lnTo>
                    <a:lnTo>
                      <a:pt x="351" y="625"/>
                    </a:lnTo>
                    <a:lnTo>
                      <a:pt x="354" y="628"/>
                    </a:lnTo>
                    <a:lnTo>
                      <a:pt x="359" y="634"/>
                    </a:lnTo>
                    <a:lnTo>
                      <a:pt x="360" y="642"/>
                    </a:lnTo>
                    <a:lnTo>
                      <a:pt x="351" y="662"/>
                    </a:lnTo>
                    <a:lnTo>
                      <a:pt x="343" y="665"/>
                    </a:lnTo>
                    <a:lnTo>
                      <a:pt x="337" y="662"/>
                    </a:lnTo>
                    <a:lnTo>
                      <a:pt x="322" y="648"/>
                    </a:lnTo>
                    <a:lnTo>
                      <a:pt x="307" y="636"/>
                    </a:lnTo>
                    <a:lnTo>
                      <a:pt x="291" y="623"/>
                    </a:lnTo>
                    <a:lnTo>
                      <a:pt x="275" y="611"/>
                    </a:lnTo>
                    <a:lnTo>
                      <a:pt x="258" y="601"/>
                    </a:lnTo>
                    <a:lnTo>
                      <a:pt x="240" y="590"/>
                    </a:lnTo>
                    <a:lnTo>
                      <a:pt x="223" y="579"/>
                    </a:lnTo>
                    <a:lnTo>
                      <a:pt x="204" y="569"/>
                    </a:lnTo>
                    <a:lnTo>
                      <a:pt x="198" y="561"/>
                    </a:lnTo>
                    <a:lnTo>
                      <a:pt x="189" y="556"/>
                    </a:lnTo>
                    <a:lnTo>
                      <a:pt x="180" y="550"/>
                    </a:lnTo>
                    <a:lnTo>
                      <a:pt x="171" y="546"/>
                    </a:lnTo>
                    <a:lnTo>
                      <a:pt x="163" y="541"/>
                    </a:lnTo>
                    <a:lnTo>
                      <a:pt x="156" y="537"/>
                    </a:lnTo>
                    <a:lnTo>
                      <a:pt x="146" y="532"/>
                    </a:lnTo>
                    <a:lnTo>
                      <a:pt x="137" y="526"/>
                    </a:lnTo>
                    <a:lnTo>
                      <a:pt x="128" y="521"/>
                    </a:lnTo>
                    <a:lnTo>
                      <a:pt x="116" y="527"/>
                    </a:lnTo>
                    <a:lnTo>
                      <a:pt x="123" y="564"/>
                    </a:lnTo>
                    <a:lnTo>
                      <a:pt x="134" y="601"/>
                    </a:lnTo>
                    <a:lnTo>
                      <a:pt x="145" y="639"/>
                    </a:lnTo>
                    <a:lnTo>
                      <a:pt x="151" y="677"/>
                    </a:lnTo>
                    <a:lnTo>
                      <a:pt x="136" y="703"/>
                    </a:lnTo>
                    <a:lnTo>
                      <a:pt x="134" y="709"/>
                    </a:lnTo>
                    <a:lnTo>
                      <a:pt x="133" y="715"/>
                    </a:lnTo>
                    <a:lnTo>
                      <a:pt x="131" y="723"/>
                    </a:lnTo>
                    <a:lnTo>
                      <a:pt x="131" y="730"/>
                    </a:lnTo>
                    <a:lnTo>
                      <a:pt x="134" y="736"/>
                    </a:lnTo>
                    <a:lnTo>
                      <a:pt x="139" y="742"/>
                    </a:lnTo>
                    <a:lnTo>
                      <a:pt x="143" y="752"/>
                    </a:lnTo>
                    <a:lnTo>
                      <a:pt x="148" y="759"/>
                    </a:lnTo>
                    <a:lnTo>
                      <a:pt x="171" y="764"/>
                    </a:lnTo>
                    <a:lnTo>
                      <a:pt x="192" y="764"/>
                    </a:lnTo>
                    <a:lnTo>
                      <a:pt x="214" y="759"/>
                    </a:lnTo>
                    <a:lnTo>
                      <a:pt x="233" y="753"/>
                    </a:lnTo>
                    <a:lnTo>
                      <a:pt x="252" y="744"/>
                    </a:lnTo>
                    <a:lnTo>
                      <a:pt x="272" y="735"/>
                    </a:lnTo>
                    <a:lnTo>
                      <a:pt x="291" y="724"/>
                    </a:lnTo>
                    <a:lnTo>
                      <a:pt x="311" y="717"/>
                    </a:lnTo>
                    <a:lnTo>
                      <a:pt x="317" y="717"/>
                    </a:lnTo>
                    <a:lnTo>
                      <a:pt x="325" y="717"/>
                    </a:lnTo>
                    <a:lnTo>
                      <a:pt x="331" y="718"/>
                    </a:lnTo>
                    <a:lnTo>
                      <a:pt x="339" y="720"/>
                    </a:lnTo>
                    <a:lnTo>
                      <a:pt x="345" y="721"/>
                    </a:lnTo>
                    <a:lnTo>
                      <a:pt x="352" y="723"/>
                    </a:lnTo>
                    <a:lnTo>
                      <a:pt x="360" y="724"/>
                    </a:lnTo>
                    <a:lnTo>
                      <a:pt x="368" y="724"/>
                    </a:lnTo>
                    <a:lnTo>
                      <a:pt x="369" y="730"/>
                    </a:lnTo>
                    <a:lnTo>
                      <a:pt x="348" y="736"/>
                    </a:lnTo>
                    <a:lnTo>
                      <a:pt x="342" y="736"/>
                    </a:lnTo>
                    <a:lnTo>
                      <a:pt x="337" y="739"/>
                    </a:lnTo>
                    <a:lnTo>
                      <a:pt x="330" y="746"/>
                    </a:lnTo>
                    <a:lnTo>
                      <a:pt x="323" y="752"/>
                    </a:lnTo>
                    <a:lnTo>
                      <a:pt x="316" y="759"/>
                    </a:lnTo>
                    <a:lnTo>
                      <a:pt x="299" y="761"/>
                    </a:lnTo>
                    <a:lnTo>
                      <a:pt x="282" y="762"/>
                    </a:lnTo>
                    <a:lnTo>
                      <a:pt x="264" y="764"/>
                    </a:lnTo>
                    <a:lnTo>
                      <a:pt x="246" y="765"/>
                    </a:lnTo>
                    <a:lnTo>
                      <a:pt x="229" y="767"/>
                    </a:lnTo>
                    <a:lnTo>
                      <a:pt x="210" y="770"/>
                    </a:lnTo>
                    <a:lnTo>
                      <a:pt x="192" y="774"/>
                    </a:lnTo>
                    <a:lnTo>
                      <a:pt x="175" y="782"/>
                    </a:lnTo>
                    <a:lnTo>
                      <a:pt x="166" y="781"/>
                    </a:lnTo>
                    <a:lnTo>
                      <a:pt x="156" y="781"/>
                    </a:lnTo>
                    <a:lnTo>
                      <a:pt x="146" y="784"/>
                    </a:lnTo>
                    <a:lnTo>
                      <a:pt x="142" y="790"/>
                    </a:lnTo>
                    <a:lnTo>
                      <a:pt x="163" y="8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3" name="Freeform 23"/>
              <p:cNvSpPr>
                <a:spLocks/>
              </p:cNvSpPr>
              <p:nvPr/>
            </p:nvSpPr>
            <p:spPr bwMode="auto">
              <a:xfrm>
                <a:off x="477" y="2102"/>
                <a:ext cx="359" cy="363"/>
              </a:xfrm>
              <a:custGeom>
                <a:avLst/>
                <a:gdLst>
                  <a:gd name="T0" fmla="*/ 3 w 389"/>
                  <a:gd name="T1" fmla="*/ 363 h 363"/>
                  <a:gd name="T2" fmla="*/ 9 w 389"/>
                  <a:gd name="T3" fmla="*/ 361 h 363"/>
                  <a:gd name="T4" fmla="*/ 12 w 389"/>
                  <a:gd name="T5" fmla="*/ 358 h 363"/>
                  <a:gd name="T6" fmla="*/ 17 w 389"/>
                  <a:gd name="T7" fmla="*/ 355 h 363"/>
                  <a:gd name="T8" fmla="*/ 23 w 389"/>
                  <a:gd name="T9" fmla="*/ 353 h 363"/>
                  <a:gd name="T10" fmla="*/ 44 w 389"/>
                  <a:gd name="T11" fmla="*/ 341 h 363"/>
                  <a:gd name="T12" fmla="*/ 66 w 389"/>
                  <a:gd name="T13" fmla="*/ 329 h 363"/>
                  <a:gd name="T14" fmla="*/ 86 w 389"/>
                  <a:gd name="T15" fmla="*/ 317 h 363"/>
                  <a:gd name="T16" fmla="*/ 107 w 389"/>
                  <a:gd name="T17" fmla="*/ 305 h 363"/>
                  <a:gd name="T18" fmla="*/ 127 w 389"/>
                  <a:gd name="T19" fmla="*/ 292 h 363"/>
                  <a:gd name="T20" fmla="*/ 147 w 389"/>
                  <a:gd name="T21" fmla="*/ 280 h 363"/>
                  <a:gd name="T22" fmla="*/ 167 w 389"/>
                  <a:gd name="T23" fmla="*/ 270 h 363"/>
                  <a:gd name="T24" fmla="*/ 186 w 389"/>
                  <a:gd name="T25" fmla="*/ 257 h 363"/>
                  <a:gd name="T26" fmla="*/ 206 w 389"/>
                  <a:gd name="T27" fmla="*/ 245 h 363"/>
                  <a:gd name="T28" fmla="*/ 226 w 389"/>
                  <a:gd name="T29" fmla="*/ 233 h 363"/>
                  <a:gd name="T30" fmla="*/ 244 w 389"/>
                  <a:gd name="T31" fmla="*/ 219 h 363"/>
                  <a:gd name="T32" fmla="*/ 264 w 389"/>
                  <a:gd name="T33" fmla="*/ 207 h 363"/>
                  <a:gd name="T34" fmla="*/ 283 w 389"/>
                  <a:gd name="T35" fmla="*/ 193 h 363"/>
                  <a:gd name="T36" fmla="*/ 302 w 389"/>
                  <a:gd name="T37" fmla="*/ 180 h 363"/>
                  <a:gd name="T38" fmla="*/ 321 w 389"/>
                  <a:gd name="T39" fmla="*/ 164 h 363"/>
                  <a:gd name="T40" fmla="*/ 341 w 389"/>
                  <a:gd name="T41" fmla="*/ 149 h 363"/>
                  <a:gd name="T42" fmla="*/ 344 w 389"/>
                  <a:gd name="T43" fmla="*/ 128 h 363"/>
                  <a:gd name="T44" fmla="*/ 345 w 389"/>
                  <a:gd name="T45" fmla="*/ 106 h 363"/>
                  <a:gd name="T46" fmla="*/ 348 w 389"/>
                  <a:gd name="T47" fmla="*/ 85 h 363"/>
                  <a:gd name="T48" fmla="*/ 356 w 389"/>
                  <a:gd name="T49" fmla="*/ 64 h 363"/>
                  <a:gd name="T50" fmla="*/ 362 w 389"/>
                  <a:gd name="T51" fmla="*/ 58 h 363"/>
                  <a:gd name="T52" fmla="*/ 368 w 389"/>
                  <a:gd name="T53" fmla="*/ 51 h 363"/>
                  <a:gd name="T54" fmla="*/ 374 w 389"/>
                  <a:gd name="T55" fmla="*/ 45 h 363"/>
                  <a:gd name="T56" fmla="*/ 383 w 389"/>
                  <a:gd name="T57" fmla="*/ 42 h 363"/>
                  <a:gd name="T58" fmla="*/ 388 w 389"/>
                  <a:gd name="T59" fmla="*/ 39 h 363"/>
                  <a:gd name="T60" fmla="*/ 389 w 389"/>
                  <a:gd name="T61" fmla="*/ 33 h 363"/>
                  <a:gd name="T62" fmla="*/ 389 w 389"/>
                  <a:gd name="T63" fmla="*/ 24 h 363"/>
                  <a:gd name="T64" fmla="*/ 388 w 389"/>
                  <a:gd name="T65" fmla="*/ 16 h 363"/>
                  <a:gd name="T66" fmla="*/ 383 w 389"/>
                  <a:gd name="T67" fmla="*/ 12 h 363"/>
                  <a:gd name="T68" fmla="*/ 377 w 389"/>
                  <a:gd name="T69" fmla="*/ 10 h 363"/>
                  <a:gd name="T70" fmla="*/ 371 w 389"/>
                  <a:gd name="T71" fmla="*/ 7 h 363"/>
                  <a:gd name="T72" fmla="*/ 362 w 389"/>
                  <a:gd name="T73" fmla="*/ 4 h 363"/>
                  <a:gd name="T74" fmla="*/ 356 w 389"/>
                  <a:gd name="T75" fmla="*/ 3 h 363"/>
                  <a:gd name="T76" fmla="*/ 348 w 389"/>
                  <a:gd name="T77" fmla="*/ 1 h 363"/>
                  <a:gd name="T78" fmla="*/ 342 w 389"/>
                  <a:gd name="T79" fmla="*/ 0 h 363"/>
                  <a:gd name="T80" fmla="*/ 334 w 389"/>
                  <a:gd name="T81" fmla="*/ 0 h 363"/>
                  <a:gd name="T82" fmla="*/ 327 w 389"/>
                  <a:gd name="T83" fmla="*/ 0 h 363"/>
                  <a:gd name="T84" fmla="*/ 319 w 389"/>
                  <a:gd name="T85" fmla="*/ 1 h 363"/>
                  <a:gd name="T86" fmla="*/ 312 w 389"/>
                  <a:gd name="T87" fmla="*/ 3 h 363"/>
                  <a:gd name="T88" fmla="*/ 304 w 389"/>
                  <a:gd name="T89" fmla="*/ 4 h 363"/>
                  <a:gd name="T90" fmla="*/ 283 w 389"/>
                  <a:gd name="T91" fmla="*/ 24 h 363"/>
                  <a:gd name="T92" fmla="*/ 264 w 389"/>
                  <a:gd name="T93" fmla="*/ 44 h 363"/>
                  <a:gd name="T94" fmla="*/ 244 w 389"/>
                  <a:gd name="T95" fmla="*/ 65 h 363"/>
                  <a:gd name="T96" fmla="*/ 226 w 389"/>
                  <a:gd name="T97" fmla="*/ 86 h 363"/>
                  <a:gd name="T98" fmla="*/ 209 w 389"/>
                  <a:gd name="T99" fmla="*/ 109 h 363"/>
                  <a:gd name="T100" fmla="*/ 191 w 389"/>
                  <a:gd name="T101" fmla="*/ 132 h 363"/>
                  <a:gd name="T102" fmla="*/ 174 w 389"/>
                  <a:gd name="T103" fmla="*/ 155 h 363"/>
                  <a:gd name="T104" fmla="*/ 157 w 389"/>
                  <a:gd name="T105" fmla="*/ 180 h 363"/>
                  <a:gd name="T106" fmla="*/ 141 w 389"/>
                  <a:gd name="T107" fmla="*/ 202 h 363"/>
                  <a:gd name="T108" fmla="*/ 122 w 389"/>
                  <a:gd name="T109" fmla="*/ 225 h 363"/>
                  <a:gd name="T110" fmla="*/ 104 w 389"/>
                  <a:gd name="T111" fmla="*/ 248 h 363"/>
                  <a:gd name="T112" fmla="*/ 86 w 389"/>
                  <a:gd name="T113" fmla="*/ 270 h 363"/>
                  <a:gd name="T114" fmla="*/ 66 w 389"/>
                  <a:gd name="T115" fmla="*/ 291 h 363"/>
                  <a:gd name="T116" fmla="*/ 44 w 389"/>
                  <a:gd name="T117" fmla="*/ 312 h 363"/>
                  <a:gd name="T118" fmla="*/ 23 w 389"/>
                  <a:gd name="T119" fmla="*/ 332 h 363"/>
                  <a:gd name="T120" fmla="*/ 0 w 389"/>
                  <a:gd name="T121" fmla="*/ 350 h 363"/>
                  <a:gd name="T122" fmla="*/ 3 w 389"/>
                  <a:gd name="T123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9" h="363">
                    <a:moveTo>
                      <a:pt x="3" y="363"/>
                    </a:moveTo>
                    <a:lnTo>
                      <a:pt x="9" y="361"/>
                    </a:lnTo>
                    <a:lnTo>
                      <a:pt x="12" y="358"/>
                    </a:lnTo>
                    <a:lnTo>
                      <a:pt x="17" y="355"/>
                    </a:lnTo>
                    <a:lnTo>
                      <a:pt x="23" y="353"/>
                    </a:lnTo>
                    <a:lnTo>
                      <a:pt x="44" y="341"/>
                    </a:lnTo>
                    <a:lnTo>
                      <a:pt x="66" y="329"/>
                    </a:lnTo>
                    <a:lnTo>
                      <a:pt x="86" y="317"/>
                    </a:lnTo>
                    <a:lnTo>
                      <a:pt x="107" y="305"/>
                    </a:lnTo>
                    <a:lnTo>
                      <a:pt x="127" y="292"/>
                    </a:lnTo>
                    <a:lnTo>
                      <a:pt x="147" y="280"/>
                    </a:lnTo>
                    <a:lnTo>
                      <a:pt x="167" y="270"/>
                    </a:lnTo>
                    <a:lnTo>
                      <a:pt x="186" y="257"/>
                    </a:lnTo>
                    <a:lnTo>
                      <a:pt x="206" y="245"/>
                    </a:lnTo>
                    <a:lnTo>
                      <a:pt x="226" y="233"/>
                    </a:lnTo>
                    <a:lnTo>
                      <a:pt x="244" y="219"/>
                    </a:lnTo>
                    <a:lnTo>
                      <a:pt x="264" y="207"/>
                    </a:lnTo>
                    <a:lnTo>
                      <a:pt x="283" y="193"/>
                    </a:lnTo>
                    <a:lnTo>
                      <a:pt x="302" y="180"/>
                    </a:lnTo>
                    <a:lnTo>
                      <a:pt x="321" y="164"/>
                    </a:lnTo>
                    <a:lnTo>
                      <a:pt x="341" y="149"/>
                    </a:lnTo>
                    <a:lnTo>
                      <a:pt x="344" y="128"/>
                    </a:lnTo>
                    <a:lnTo>
                      <a:pt x="345" y="106"/>
                    </a:lnTo>
                    <a:lnTo>
                      <a:pt x="348" y="85"/>
                    </a:lnTo>
                    <a:lnTo>
                      <a:pt x="356" y="64"/>
                    </a:lnTo>
                    <a:lnTo>
                      <a:pt x="362" y="58"/>
                    </a:lnTo>
                    <a:lnTo>
                      <a:pt x="368" y="51"/>
                    </a:lnTo>
                    <a:lnTo>
                      <a:pt x="374" y="45"/>
                    </a:lnTo>
                    <a:lnTo>
                      <a:pt x="383" y="42"/>
                    </a:lnTo>
                    <a:lnTo>
                      <a:pt x="388" y="39"/>
                    </a:lnTo>
                    <a:lnTo>
                      <a:pt x="389" y="33"/>
                    </a:lnTo>
                    <a:lnTo>
                      <a:pt x="389" y="24"/>
                    </a:lnTo>
                    <a:lnTo>
                      <a:pt x="388" y="16"/>
                    </a:lnTo>
                    <a:lnTo>
                      <a:pt x="383" y="12"/>
                    </a:lnTo>
                    <a:lnTo>
                      <a:pt x="377" y="10"/>
                    </a:lnTo>
                    <a:lnTo>
                      <a:pt x="371" y="7"/>
                    </a:lnTo>
                    <a:lnTo>
                      <a:pt x="362" y="4"/>
                    </a:lnTo>
                    <a:lnTo>
                      <a:pt x="356" y="3"/>
                    </a:lnTo>
                    <a:lnTo>
                      <a:pt x="348" y="1"/>
                    </a:lnTo>
                    <a:lnTo>
                      <a:pt x="342" y="0"/>
                    </a:lnTo>
                    <a:lnTo>
                      <a:pt x="334" y="0"/>
                    </a:lnTo>
                    <a:lnTo>
                      <a:pt x="327" y="0"/>
                    </a:lnTo>
                    <a:lnTo>
                      <a:pt x="319" y="1"/>
                    </a:lnTo>
                    <a:lnTo>
                      <a:pt x="312" y="3"/>
                    </a:lnTo>
                    <a:lnTo>
                      <a:pt x="304" y="4"/>
                    </a:lnTo>
                    <a:lnTo>
                      <a:pt x="283" y="24"/>
                    </a:lnTo>
                    <a:lnTo>
                      <a:pt x="264" y="44"/>
                    </a:lnTo>
                    <a:lnTo>
                      <a:pt x="244" y="65"/>
                    </a:lnTo>
                    <a:lnTo>
                      <a:pt x="226" y="86"/>
                    </a:lnTo>
                    <a:lnTo>
                      <a:pt x="209" y="109"/>
                    </a:lnTo>
                    <a:lnTo>
                      <a:pt x="191" y="132"/>
                    </a:lnTo>
                    <a:lnTo>
                      <a:pt x="174" y="155"/>
                    </a:lnTo>
                    <a:lnTo>
                      <a:pt x="157" y="180"/>
                    </a:lnTo>
                    <a:lnTo>
                      <a:pt x="141" y="202"/>
                    </a:lnTo>
                    <a:lnTo>
                      <a:pt x="122" y="225"/>
                    </a:lnTo>
                    <a:lnTo>
                      <a:pt x="104" y="248"/>
                    </a:lnTo>
                    <a:lnTo>
                      <a:pt x="86" y="270"/>
                    </a:lnTo>
                    <a:lnTo>
                      <a:pt x="66" y="291"/>
                    </a:lnTo>
                    <a:lnTo>
                      <a:pt x="44" y="312"/>
                    </a:lnTo>
                    <a:lnTo>
                      <a:pt x="23" y="332"/>
                    </a:lnTo>
                    <a:lnTo>
                      <a:pt x="0" y="350"/>
                    </a:lnTo>
                    <a:lnTo>
                      <a:pt x="3" y="3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4" name="Freeform 24"/>
              <p:cNvSpPr>
                <a:spLocks/>
              </p:cNvSpPr>
              <p:nvPr/>
            </p:nvSpPr>
            <p:spPr bwMode="auto">
              <a:xfrm>
                <a:off x="1039" y="2259"/>
                <a:ext cx="128" cy="203"/>
              </a:xfrm>
              <a:custGeom>
                <a:avLst/>
                <a:gdLst>
                  <a:gd name="T0" fmla="*/ 133 w 139"/>
                  <a:gd name="T1" fmla="*/ 203 h 203"/>
                  <a:gd name="T2" fmla="*/ 136 w 139"/>
                  <a:gd name="T3" fmla="*/ 190 h 203"/>
                  <a:gd name="T4" fmla="*/ 139 w 139"/>
                  <a:gd name="T5" fmla="*/ 178 h 203"/>
                  <a:gd name="T6" fmla="*/ 139 w 139"/>
                  <a:gd name="T7" fmla="*/ 166 h 203"/>
                  <a:gd name="T8" fmla="*/ 139 w 139"/>
                  <a:gd name="T9" fmla="*/ 154 h 203"/>
                  <a:gd name="T10" fmla="*/ 126 w 139"/>
                  <a:gd name="T11" fmla="*/ 134 h 203"/>
                  <a:gd name="T12" fmla="*/ 112 w 139"/>
                  <a:gd name="T13" fmla="*/ 114 h 203"/>
                  <a:gd name="T14" fmla="*/ 97 w 139"/>
                  <a:gd name="T15" fmla="*/ 94 h 203"/>
                  <a:gd name="T16" fmla="*/ 81 w 139"/>
                  <a:gd name="T17" fmla="*/ 76 h 203"/>
                  <a:gd name="T18" fmla="*/ 64 w 139"/>
                  <a:gd name="T19" fmla="*/ 56 h 203"/>
                  <a:gd name="T20" fmla="*/ 48 w 139"/>
                  <a:gd name="T21" fmla="*/ 38 h 203"/>
                  <a:gd name="T22" fmla="*/ 32 w 139"/>
                  <a:gd name="T23" fmla="*/ 18 h 203"/>
                  <a:gd name="T24" fmla="*/ 17 w 139"/>
                  <a:gd name="T25" fmla="*/ 0 h 203"/>
                  <a:gd name="T26" fmla="*/ 2 w 139"/>
                  <a:gd name="T27" fmla="*/ 0 h 203"/>
                  <a:gd name="T28" fmla="*/ 0 w 139"/>
                  <a:gd name="T29" fmla="*/ 7 h 203"/>
                  <a:gd name="T30" fmla="*/ 5 w 139"/>
                  <a:gd name="T31" fmla="*/ 21 h 203"/>
                  <a:gd name="T32" fmla="*/ 8 w 139"/>
                  <a:gd name="T33" fmla="*/ 35 h 203"/>
                  <a:gd name="T34" fmla="*/ 13 w 139"/>
                  <a:gd name="T35" fmla="*/ 48 h 203"/>
                  <a:gd name="T36" fmla="*/ 17 w 139"/>
                  <a:gd name="T37" fmla="*/ 64 h 203"/>
                  <a:gd name="T38" fmla="*/ 31 w 139"/>
                  <a:gd name="T39" fmla="*/ 81 h 203"/>
                  <a:gd name="T40" fmla="*/ 45 w 139"/>
                  <a:gd name="T41" fmla="*/ 96 h 203"/>
                  <a:gd name="T42" fmla="*/ 58 w 139"/>
                  <a:gd name="T43" fmla="*/ 113 h 203"/>
                  <a:gd name="T44" fmla="*/ 71 w 139"/>
                  <a:gd name="T45" fmla="*/ 129 h 203"/>
                  <a:gd name="T46" fmla="*/ 81 w 139"/>
                  <a:gd name="T47" fmla="*/ 146 h 203"/>
                  <a:gd name="T48" fmla="*/ 93 w 139"/>
                  <a:gd name="T49" fmla="*/ 163 h 203"/>
                  <a:gd name="T50" fmla="*/ 106 w 139"/>
                  <a:gd name="T51" fmla="*/ 180 h 203"/>
                  <a:gd name="T52" fmla="*/ 118 w 139"/>
                  <a:gd name="T53" fmla="*/ 196 h 203"/>
                  <a:gd name="T54" fmla="*/ 133 w 139"/>
                  <a:gd name="T55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9" h="203">
                    <a:moveTo>
                      <a:pt x="133" y="203"/>
                    </a:moveTo>
                    <a:lnTo>
                      <a:pt x="136" y="190"/>
                    </a:lnTo>
                    <a:lnTo>
                      <a:pt x="139" y="178"/>
                    </a:lnTo>
                    <a:lnTo>
                      <a:pt x="139" y="166"/>
                    </a:lnTo>
                    <a:lnTo>
                      <a:pt x="139" y="154"/>
                    </a:lnTo>
                    <a:lnTo>
                      <a:pt x="126" y="134"/>
                    </a:lnTo>
                    <a:lnTo>
                      <a:pt x="112" y="114"/>
                    </a:lnTo>
                    <a:lnTo>
                      <a:pt x="97" y="94"/>
                    </a:lnTo>
                    <a:lnTo>
                      <a:pt x="81" y="76"/>
                    </a:lnTo>
                    <a:lnTo>
                      <a:pt x="64" y="56"/>
                    </a:lnTo>
                    <a:lnTo>
                      <a:pt x="48" y="38"/>
                    </a:lnTo>
                    <a:lnTo>
                      <a:pt x="32" y="18"/>
                    </a:lnTo>
                    <a:lnTo>
                      <a:pt x="17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5" y="21"/>
                    </a:lnTo>
                    <a:lnTo>
                      <a:pt x="8" y="35"/>
                    </a:lnTo>
                    <a:lnTo>
                      <a:pt x="13" y="48"/>
                    </a:lnTo>
                    <a:lnTo>
                      <a:pt x="17" y="64"/>
                    </a:lnTo>
                    <a:lnTo>
                      <a:pt x="31" y="81"/>
                    </a:lnTo>
                    <a:lnTo>
                      <a:pt x="45" y="96"/>
                    </a:lnTo>
                    <a:lnTo>
                      <a:pt x="58" y="113"/>
                    </a:lnTo>
                    <a:lnTo>
                      <a:pt x="71" y="129"/>
                    </a:lnTo>
                    <a:lnTo>
                      <a:pt x="81" y="146"/>
                    </a:lnTo>
                    <a:lnTo>
                      <a:pt x="93" y="163"/>
                    </a:lnTo>
                    <a:lnTo>
                      <a:pt x="106" y="180"/>
                    </a:lnTo>
                    <a:lnTo>
                      <a:pt x="118" y="196"/>
                    </a:lnTo>
                    <a:lnTo>
                      <a:pt x="133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5" name="Freeform 25"/>
              <p:cNvSpPr>
                <a:spLocks/>
              </p:cNvSpPr>
              <p:nvPr/>
            </p:nvSpPr>
            <p:spPr bwMode="auto">
              <a:xfrm>
                <a:off x="943" y="2021"/>
                <a:ext cx="439" cy="395"/>
              </a:xfrm>
              <a:custGeom>
                <a:avLst/>
                <a:gdLst>
                  <a:gd name="T0" fmla="*/ 472 w 475"/>
                  <a:gd name="T1" fmla="*/ 395 h 395"/>
                  <a:gd name="T2" fmla="*/ 475 w 475"/>
                  <a:gd name="T3" fmla="*/ 386 h 395"/>
                  <a:gd name="T4" fmla="*/ 474 w 475"/>
                  <a:gd name="T5" fmla="*/ 381 h 395"/>
                  <a:gd name="T6" fmla="*/ 472 w 475"/>
                  <a:gd name="T7" fmla="*/ 376 h 395"/>
                  <a:gd name="T8" fmla="*/ 468 w 475"/>
                  <a:gd name="T9" fmla="*/ 372 h 395"/>
                  <a:gd name="T10" fmla="*/ 462 w 475"/>
                  <a:gd name="T11" fmla="*/ 366 h 395"/>
                  <a:gd name="T12" fmla="*/ 442 w 475"/>
                  <a:gd name="T13" fmla="*/ 340 h 395"/>
                  <a:gd name="T14" fmla="*/ 422 w 475"/>
                  <a:gd name="T15" fmla="*/ 314 h 395"/>
                  <a:gd name="T16" fmla="*/ 401 w 475"/>
                  <a:gd name="T17" fmla="*/ 288 h 395"/>
                  <a:gd name="T18" fmla="*/ 379 w 475"/>
                  <a:gd name="T19" fmla="*/ 262 h 395"/>
                  <a:gd name="T20" fmla="*/ 356 w 475"/>
                  <a:gd name="T21" fmla="*/ 238 h 395"/>
                  <a:gd name="T22" fmla="*/ 332 w 475"/>
                  <a:gd name="T23" fmla="*/ 212 h 395"/>
                  <a:gd name="T24" fmla="*/ 309 w 475"/>
                  <a:gd name="T25" fmla="*/ 187 h 395"/>
                  <a:gd name="T26" fmla="*/ 284 w 475"/>
                  <a:gd name="T27" fmla="*/ 164 h 395"/>
                  <a:gd name="T28" fmla="*/ 259 w 475"/>
                  <a:gd name="T29" fmla="*/ 142 h 395"/>
                  <a:gd name="T30" fmla="*/ 234 w 475"/>
                  <a:gd name="T31" fmla="*/ 119 h 395"/>
                  <a:gd name="T32" fmla="*/ 208 w 475"/>
                  <a:gd name="T33" fmla="*/ 97 h 395"/>
                  <a:gd name="T34" fmla="*/ 181 w 475"/>
                  <a:gd name="T35" fmla="*/ 76 h 395"/>
                  <a:gd name="T36" fmla="*/ 155 w 475"/>
                  <a:gd name="T37" fmla="*/ 58 h 395"/>
                  <a:gd name="T38" fmla="*/ 129 w 475"/>
                  <a:gd name="T39" fmla="*/ 39 h 395"/>
                  <a:gd name="T40" fmla="*/ 101 w 475"/>
                  <a:gd name="T41" fmla="*/ 21 h 395"/>
                  <a:gd name="T42" fmla="*/ 75 w 475"/>
                  <a:gd name="T43" fmla="*/ 6 h 395"/>
                  <a:gd name="T44" fmla="*/ 71 w 475"/>
                  <a:gd name="T45" fmla="*/ 6 h 395"/>
                  <a:gd name="T46" fmla="*/ 66 w 475"/>
                  <a:gd name="T47" fmla="*/ 3 h 395"/>
                  <a:gd name="T48" fmla="*/ 60 w 475"/>
                  <a:gd name="T49" fmla="*/ 1 h 395"/>
                  <a:gd name="T50" fmla="*/ 55 w 475"/>
                  <a:gd name="T51" fmla="*/ 0 h 395"/>
                  <a:gd name="T52" fmla="*/ 40 w 475"/>
                  <a:gd name="T53" fmla="*/ 0 h 395"/>
                  <a:gd name="T54" fmla="*/ 36 w 475"/>
                  <a:gd name="T55" fmla="*/ 1 h 395"/>
                  <a:gd name="T56" fmla="*/ 30 w 475"/>
                  <a:gd name="T57" fmla="*/ 1 h 395"/>
                  <a:gd name="T58" fmla="*/ 23 w 475"/>
                  <a:gd name="T59" fmla="*/ 4 h 395"/>
                  <a:gd name="T60" fmla="*/ 20 w 475"/>
                  <a:gd name="T61" fmla="*/ 9 h 395"/>
                  <a:gd name="T62" fmla="*/ 13 w 475"/>
                  <a:gd name="T63" fmla="*/ 21 h 395"/>
                  <a:gd name="T64" fmla="*/ 7 w 475"/>
                  <a:gd name="T65" fmla="*/ 36 h 395"/>
                  <a:gd name="T66" fmla="*/ 2 w 475"/>
                  <a:gd name="T67" fmla="*/ 53 h 395"/>
                  <a:gd name="T68" fmla="*/ 0 w 475"/>
                  <a:gd name="T69" fmla="*/ 68 h 395"/>
                  <a:gd name="T70" fmla="*/ 4 w 475"/>
                  <a:gd name="T71" fmla="*/ 76 h 395"/>
                  <a:gd name="T72" fmla="*/ 8 w 475"/>
                  <a:gd name="T73" fmla="*/ 82 h 395"/>
                  <a:gd name="T74" fmla="*/ 11 w 475"/>
                  <a:gd name="T75" fmla="*/ 90 h 395"/>
                  <a:gd name="T76" fmla="*/ 14 w 475"/>
                  <a:gd name="T77" fmla="*/ 97 h 395"/>
                  <a:gd name="T78" fmla="*/ 30 w 475"/>
                  <a:gd name="T79" fmla="*/ 114 h 395"/>
                  <a:gd name="T80" fmla="*/ 45 w 475"/>
                  <a:gd name="T81" fmla="*/ 129 h 395"/>
                  <a:gd name="T82" fmla="*/ 62 w 475"/>
                  <a:gd name="T83" fmla="*/ 145 h 395"/>
                  <a:gd name="T84" fmla="*/ 78 w 475"/>
                  <a:gd name="T85" fmla="*/ 157 h 395"/>
                  <a:gd name="T86" fmla="*/ 97 w 475"/>
                  <a:gd name="T87" fmla="*/ 169 h 395"/>
                  <a:gd name="T88" fmla="*/ 115 w 475"/>
                  <a:gd name="T89" fmla="*/ 181 h 395"/>
                  <a:gd name="T90" fmla="*/ 133 w 475"/>
                  <a:gd name="T91" fmla="*/ 192 h 395"/>
                  <a:gd name="T92" fmla="*/ 153 w 475"/>
                  <a:gd name="T93" fmla="*/ 201 h 395"/>
                  <a:gd name="T94" fmla="*/ 171 w 475"/>
                  <a:gd name="T95" fmla="*/ 212 h 395"/>
                  <a:gd name="T96" fmla="*/ 191 w 475"/>
                  <a:gd name="T97" fmla="*/ 221 h 395"/>
                  <a:gd name="T98" fmla="*/ 211 w 475"/>
                  <a:gd name="T99" fmla="*/ 232 h 395"/>
                  <a:gd name="T100" fmla="*/ 231 w 475"/>
                  <a:gd name="T101" fmla="*/ 241 h 395"/>
                  <a:gd name="T102" fmla="*/ 251 w 475"/>
                  <a:gd name="T103" fmla="*/ 251 h 395"/>
                  <a:gd name="T104" fmla="*/ 271 w 475"/>
                  <a:gd name="T105" fmla="*/ 262 h 395"/>
                  <a:gd name="T106" fmla="*/ 289 w 475"/>
                  <a:gd name="T107" fmla="*/ 274 h 395"/>
                  <a:gd name="T108" fmla="*/ 309 w 475"/>
                  <a:gd name="T109" fmla="*/ 286 h 395"/>
                  <a:gd name="T110" fmla="*/ 330 w 475"/>
                  <a:gd name="T111" fmla="*/ 297 h 395"/>
                  <a:gd name="T112" fmla="*/ 350 w 475"/>
                  <a:gd name="T113" fmla="*/ 308 h 395"/>
                  <a:gd name="T114" fmla="*/ 370 w 475"/>
                  <a:gd name="T115" fmla="*/ 320 h 395"/>
                  <a:gd name="T116" fmla="*/ 390 w 475"/>
                  <a:gd name="T117" fmla="*/ 334 h 395"/>
                  <a:gd name="T118" fmla="*/ 410 w 475"/>
                  <a:gd name="T119" fmla="*/ 347 h 395"/>
                  <a:gd name="T120" fmla="*/ 430 w 475"/>
                  <a:gd name="T121" fmla="*/ 363 h 395"/>
                  <a:gd name="T122" fmla="*/ 451 w 475"/>
                  <a:gd name="T123" fmla="*/ 378 h 395"/>
                  <a:gd name="T124" fmla="*/ 472 w 475"/>
                  <a:gd name="T125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5" h="395">
                    <a:moveTo>
                      <a:pt x="472" y="395"/>
                    </a:moveTo>
                    <a:lnTo>
                      <a:pt x="475" y="386"/>
                    </a:lnTo>
                    <a:lnTo>
                      <a:pt x="474" y="381"/>
                    </a:lnTo>
                    <a:lnTo>
                      <a:pt x="472" y="376"/>
                    </a:lnTo>
                    <a:lnTo>
                      <a:pt x="468" y="372"/>
                    </a:lnTo>
                    <a:lnTo>
                      <a:pt x="462" y="366"/>
                    </a:lnTo>
                    <a:lnTo>
                      <a:pt x="442" y="340"/>
                    </a:lnTo>
                    <a:lnTo>
                      <a:pt x="422" y="314"/>
                    </a:lnTo>
                    <a:lnTo>
                      <a:pt x="401" y="288"/>
                    </a:lnTo>
                    <a:lnTo>
                      <a:pt x="379" y="262"/>
                    </a:lnTo>
                    <a:lnTo>
                      <a:pt x="356" y="238"/>
                    </a:lnTo>
                    <a:lnTo>
                      <a:pt x="332" y="212"/>
                    </a:lnTo>
                    <a:lnTo>
                      <a:pt x="309" y="187"/>
                    </a:lnTo>
                    <a:lnTo>
                      <a:pt x="284" y="164"/>
                    </a:lnTo>
                    <a:lnTo>
                      <a:pt x="259" y="142"/>
                    </a:lnTo>
                    <a:lnTo>
                      <a:pt x="234" y="119"/>
                    </a:lnTo>
                    <a:lnTo>
                      <a:pt x="208" y="97"/>
                    </a:lnTo>
                    <a:lnTo>
                      <a:pt x="181" y="76"/>
                    </a:lnTo>
                    <a:lnTo>
                      <a:pt x="155" y="58"/>
                    </a:lnTo>
                    <a:lnTo>
                      <a:pt x="129" y="39"/>
                    </a:lnTo>
                    <a:lnTo>
                      <a:pt x="101" y="21"/>
                    </a:lnTo>
                    <a:lnTo>
                      <a:pt x="75" y="6"/>
                    </a:lnTo>
                    <a:lnTo>
                      <a:pt x="71" y="6"/>
                    </a:lnTo>
                    <a:lnTo>
                      <a:pt x="66" y="3"/>
                    </a:lnTo>
                    <a:lnTo>
                      <a:pt x="60" y="1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36" y="1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20" y="9"/>
                    </a:lnTo>
                    <a:lnTo>
                      <a:pt x="13" y="21"/>
                    </a:lnTo>
                    <a:lnTo>
                      <a:pt x="7" y="36"/>
                    </a:lnTo>
                    <a:lnTo>
                      <a:pt x="2" y="53"/>
                    </a:lnTo>
                    <a:lnTo>
                      <a:pt x="0" y="68"/>
                    </a:lnTo>
                    <a:lnTo>
                      <a:pt x="4" y="76"/>
                    </a:lnTo>
                    <a:lnTo>
                      <a:pt x="8" y="82"/>
                    </a:lnTo>
                    <a:lnTo>
                      <a:pt x="11" y="90"/>
                    </a:lnTo>
                    <a:lnTo>
                      <a:pt x="14" y="97"/>
                    </a:lnTo>
                    <a:lnTo>
                      <a:pt x="30" y="114"/>
                    </a:lnTo>
                    <a:lnTo>
                      <a:pt x="45" y="129"/>
                    </a:lnTo>
                    <a:lnTo>
                      <a:pt x="62" y="145"/>
                    </a:lnTo>
                    <a:lnTo>
                      <a:pt x="78" y="157"/>
                    </a:lnTo>
                    <a:lnTo>
                      <a:pt x="97" y="169"/>
                    </a:lnTo>
                    <a:lnTo>
                      <a:pt x="115" y="181"/>
                    </a:lnTo>
                    <a:lnTo>
                      <a:pt x="133" y="192"/>
                    </a:lnTo>
                    <a:lnTo>
                      <a:pt x="153" y="201"/>
                    </a:lnTo>
                    <a:lnTo>
                      <a:pt x="171" y="212"/>
                    </a:lnTo>
                    <a:lnTo>
                      <a:pt x="191" y="221"/>
                    </a:lnTo>
                    <a:lnTo>
                      <a:pt x="211" y="232"/>
                    </a:lnTo>
                    <a:lnTo>
                      <a:pt x="231" y="241"/>
                    </a:lnTo>
                    <a:lnTo>
                      <a:pt x="251" y="251"/>
                    </a:lnTo>
                    <a:lnTo>
                      <a:pt x="271" y="262"/>
                    </a:lnTo>
                    <a:lnTo>
                      <a:pt x="289" y="274"/>
                    </a:lnTo>
                    <a:lnTo>
                      <a:pt x="309" y="286"/>
                    </a:lnTo>
                    <a:lnTo>
                      <a:pt x="330" y="297"/>
                    </a:lnTo>
                    <a:lnTo>
                      <a:pt x="350" y="308"/>
                    </a:lnTo>
                    <a:lnTo>
                      <a:pt x="370" y="320"/>
                    </a:lnTo>
                    <a:lnTo>
                      <a:pt x="390" y="334"/>
                    </a:lnTo>
                    <a:lnTo>
                      <a:pt x="410" y="347"/>
                    </a:lnTo>
                    <a:lnTo>
                      <a:pt x="430" y="363"/>
                    </a:lnTo>
                    <a:lnTo>
                      <a:pt x="451" y="378"/>
                    </a:lnTo>
                    <a:lnTo>
                      <a:pt x="472" y="3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6" name="Freeform 26"/>
              <p:cNvSpPr>
                <a:spLocks/>
              </p:cNvSpPr>
              <p:nvPr/>
            </p:nvSpPr>
            <p:spPr bwMode="auto">
              <a:xfrm>
                <a:off x="848" y="2048"/>
                <a:ext cx="84" cy="78"/>
              </a:xfrm>
              <a:custGeom>
                <a:avLst/>
                <a:gdLst>
                  <a:gd name="T0" fmla="*/ 41 w 91"/>
                  <a:gd name="T1" fmla="*/ 78 h 78"/>
                  <a:gd name="T2" fmla="*/ 47 w 91"/>
                  <a:gd name="T3" fmla="*/ 75 h 78"/>
                  <a:gd name="T4" fmla="*/ 53 w 91"/>
                  <a:gd name="T5" fmla="*/ 72 h 78"/>
                  <a:gd name="T6" fmla="*/ 59 w 91"/>
                  <a:gd name="T7" fmla="*/ 69 h 78"/>
                  <a:gd name="T8" fmla="*/ 65 w 91"/>
                  <a:gd name="T9" fmla="*/ 66 h 78"/>
                  <a:gd name="T10" fmla="*/ 71 w 91"/>
                  <a:gd name="T11" fmla="*/ 63 h 78"/>
                  <a:gd name="T12" fmla="*/ 78 w 91"/>
                  <a:gd name="T13" fmla="*/ 60 h 78"/>
                  <a:gd name="T14" fmla="*/ 84 w 91"/>
                  <a:gd name="T15" fmla="*/ 57 h 78"/>
                  <a:gd name="T16" fmla="*/ 90 w 91"/>
                  <a:gd name="T17" fmla="*/ 52 h 78"/>
                  <a:gd name="T18" fmla="*/ 91 w 91"/>
                  <a:gd name="T19" fmla="*/ 46 h 78"/>
                  <a:gd name="T20" fmla="*/ 85 w 91"/>
                  <a:gd name="T21" fmla="*/ 34 h 78"/>
                  <a:gd name="T22" fmla="*/ 76 w 91"/>
                  <a:gd name="T23" fmla="*/ 22 h 78"/>
                  <a:gd name="T24" fmla="*/ 65 w 91"/>
                  <a:gd name="T25" fmla="*/ 11 h 78"/>
                  <a:gd name="T26" fmla="*/ 53 w 91"/>
                  <a:gd name="T27" fmla="*/ 0 h 78"/>
                  <a:gd name="T28" fmla="*/ 35 w 91"/>
                  <a:gd name="T29" fmla="*/ 0 h 78"/>
                  <a:gd name="T30" fmla="*/ 29 w 91"/>
                  <a:gd name="T31" fmla="*/ 11 h 78"/>
                  <a:gd name="T32" fmla="*/ 20 w 91"/>
                  <a:gd name="T33" fmla="*/ 18 h 78"/>
                  <a:gd name="T34" fmla="*/ 9 w 91"/>
                  <a:gd name="T35" fmla="*/ 26 h 78"/>
                  <a:gd name="T36" fmla="*/ 0 w 91"/>
                  <a:gd name="T37" fmla="*/ 35 h 78"/>
                  <a:gd name="T38" fmla="*/ 4 w 91"/>
                  <a:gd name="T39" fmla="*/ 46 h 78"/>
                  <a:gd name="T40" fmla="*/ 10 w 91"/>
                  <a:gd name="T41" fmla="*/ 54 h 78"/>
                  <a:gd name="T42" fmla="*/ 18 w 91"/>
                  <a:gd name="T43" fmla="*/ 61 h 78"/>
                  <a:gd name="T44" fmla="*/ 23 w 91"/>
                  <a:gd name="T45" fmla="*/ 70 h 78"/>
                  <a:gd name="T46" fmla="*/ 41 w 91"/>
                  <a:gd name="T4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78">
                    <a:moveTo>
                      <a:pt x="41" y="78"/>
                    </a:moveTo>
                    <a:lnTo>
                      <a:pt x="47" y="75"/>
                    </a:lnTo>
                    <a:lnTo>
                      <a:pt x="53" y="72"/>
                    </a:lnTo>
                    <a:lnTo>
                      <a:pt x="59" y="69"/>
                    </a:lnTo>
                    <a:lnTo>
                      <a:pt x="65" y="66"/>
                    </a:lnTo>
                    <a:lnTo>
                      <a:pt x="71" y="63"/>
                    </a:lnTo>
                    <a:lnTo>
                      <a:pt x="78" y="60"/>
                    </a:lnTo>
                    <a:lnTo>
                      <a:pt x="84" y="57"/>
                    </a:lnTo>
                    <a:lnTo>
                      <a:pt x="90" y="52"/>
                    </a:lnTo>
                    <a:lnTo>
                      <a:pt x="91" y="46"/>
                    </a:lnTo>
                    <a:lnTo>
                      <a:pt x="85" y="34"/>
                    </a:lnTo>
                    <a:lnTo>
                      <a:pt x="76" y="22"/>
                    </a:lnTo>
                    <a:lnTo>
                      <a:pt x="65" y="11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29" y="11"/>
                    </a:lnTo>
                    <a:lnTo>
                      <a:pt x="20" y="18"/>
                    </a:lnTo>
                    <a:lnTo>
                      <a:pt x="9" y="26"/>
                    </a:lnTo>
                    <a:lnTo>
                      <a:pt x="0" y="35"/>
                    </a:lnTo>
                    <a:lnTo>
                      <a:pt x="4" y="46"/>
                    </a:lnTo>
                    <a:lnTo>
                      <a:pt x="10" y="54"/>
                    </a:lnTo>
                    <a:lnTo>
                      <a:pt x="18" y="61"/>
                    </a:lnTo>
                    <a:lnTo>
                      <a:pt x="23" y="70"/>
                    </a:lnTo>
                    <a:lnTo>
                      <a:pt x="41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7" name="Freeform 27"/>
              <p:cNvSpPr>
                <a:spLocks/>
              </p:cNvSpPr>
              <p:nvPr/>
            </p:nvSpPr>
            <p:spPr bwMode="auto">
              <a:xfrm>
                <a:off x="820" y="1056"/>
                <a:ext cx="449" cy="668"/>
              </a:xfrm>
              <a:custGeom>
                <a:avLst/>
                <a:gdLst>
                  <a:gd name="T0" fmla="*/ 295 w 486"/>
                  <a:gd name="T1" fmla="*/ 666 h 668"/>
                  <a:gd name="T2" fmla="*/ 342 w 486"/>
                  <a:gd name="T3" fmla="*/ 662 h 668"/>
                  <a:gd name="T4" fmla="*/ 388 w 486"/>
                  <a:gd name="T5" fmla="*/ 653 h 668"/>
                  <a:gd name="T6" fmla="*/ 434 w 486"/>
                  <a:gd name="T7" fmla="*/ 639 h 668"/>
                  <a:gd name="T8" fmla="*/ 463 w 486"/>
                  <a:gd name="T9" fmla="*/ 625 h 668"/>
                  <a:gd name="T10" fmla="*/ 478 w 486"/>
                  <a:gd name="T11" fmla="*/ 610 h 668"/>
                  <a:gd name="T12" fmla="*/ 478 w 486"/>
                  <a:gd name="T13" fmla="*/ 575 h 668"/>
                  <a:gd name="T14" fmla="*/ 461 w 486"/>
                  <a:gd name="T15" fmla="*/ 524 h 668"/>
                  <a:gd name="T16" fmla="*/ 445 w 486"/>
                  <a:gd name="T17" fmla="*/ 474 h 668"/>
                  <a:gd name="T18" fmla="*/ 426 w 486"/>
                  <a:gd name="T19" fmla="*/ 424 h 668"/>
                  <a:gd name="T20" fmla="*/ 413 w 486"/>
                  <a:gd name="T21" fmla="*/ 355 h 668"/>
                  <a:gd name="T22" fmla="*/ 391 w 486"/>
                  <a:gd name="T23" fmla="*/ 273 h 668"/>
                  <a:gd name="T24" fmla="*/ 362 w 486"/>
                  <a:gd name="T25" fmla="*/ 195 h 668"/>
                  <a:gd name="T26" fmla="*/ 329 w 486"/>
                  <a:gd name="T27" fmla="*/ 117 h 668"/>
                  <a:gd name="T28" fmla="*/ 312 w 486"/>
                  <a:gd name="T29" fmla="*/ 67 h 668"/>
                  <a:gd name="T30" fmla="*/ 326 w 486"/>
                  <a:gd name="T31" fmla="*/ 44 h 668"/>
                  <a:gd name="T32" fmla="*/ 329 w 486"/>
                  <a:gd name="T33" fmla="*/ 18 h 668"/>
                  <a:gd name="T34" fmla="*/ 306 w 486"/>
                  <a:gd name="T35" fmla="*/ 6 h 668"/>
                  <a:gd name="T36" fmla="*/ 268 w 486"/>
                  <a:gd name="T37" fmla="*/ 0 h 668"/>
                  <a:gd name="T38" fmla="*/ 231 w 486"/>
                  <a:gd name="T39" fmla="*/ 1 h 668"/>
                  <a:gd name="T40" fmla="*/ 193 w 486"/>
                  <a:gd name="T41" fmla="*/ 9 h 668"/>
                  <a:gd name="T42" fmla="*/ 155 w 486"/>
                  <a:gd name="T43" fmla="*/ 19 h 668"/>
                  <a:gd name="T44" fmla="*/ 118 w 486"/>
                  <a:gd name="T45" fmla="*/ 32 h 668"/>
                  <a:gd name="T46" fmla="*/ 80 w 486"/>
                  <a:gd name="T47" fmla="*/ 42 h 668"/>
                  <a:gd name="T48" fmla="*/ 42 w 486"/>
                  <a:gd name="T49" fmla="*/ 50 h 668"/>
                  <a:gd name="T50" fmla="*/ 17 w 486"/>
                  <a:gd name="T51" fmla="*/ 55 h 668"/>
                  <a:gd name="T52" fmla="*/ 8 w 486"/>
                  <a:gd name="T53" fmla="*/ 62 h 668"/>
                  <a:gd name="T54" fmla="*/ 0 w 486"/>
                  <a:gd name="T55" fmla="*/ 74 h 668"/>
                  <a:gd name="T56" fmla="*/ 2 w 486"/>
                  <a:gd name="T57" fmla="*/ 93 h 668"/>
                  <a:gd name="T58" fmla="*/ 22 w 486"/>
                  <a:gd name="T59" fmla="*/ 113 h 668"/>
                  <a:gd name="T60" fmla="*/ 38 w 486"/>
                  <a:gd name="T61" fmla="*/ 123 h 668"/>
                  <a:gd name="T62" fmla="*/ 63 w 486"/>
                  <a:gd name="T63" fmla="*/ 134 h 668"/>
                  <a:gd name="T64" fmla="*/ 126 w 486"/>
                  <a:gd name="T65" fmla="*/ 250 h 668"/>
                  <a:gd name="T66" fmla="*/ 171 w 486"/>
                  <a:gd name="T67" fmla="*/ 383 h 668"/>
                  <a:gd name="T68" fmla="*/ 209 w 486"/>
                  <a:gd name="T69" fmla="*/ 523 h 668"/>
                  <a:gd name="T70" fmla="*/ 249 w 486"/>
                  <a:gd name="T71" fmla="*/ 659 h 668"/>
                  <a:gd name="T72" fmla="*/ 258 w 486"/>
                  <a:gd name="T73" fmla="*/ 663 h 668"/>
                  <a:gd name="T74" fmla="*/ 272 w 486"/>
                  <a:gd name="T75" fmla="*/ 668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6" h="668">
                    <a:moveTo>
                      <a:pt x="272" y="668"/>
                    </a:moveTo>
                    <a:lnTo>
                      <a:pt x="295" y="666"/>
                    </a:lnTo>
                    <a:lnTo>
                      <a:pt x="318" y="665"/>
                    </a:lnTo>
                    <a:lnTo>
                      <a:pt x="342" y="662"/>
                    </a:lnTo>
                    <a:lnTo>
                      <a:pt x="365" y="657"/>
                    </a:lnTo>
                    <a:lnTo>
                      <a:pt x="388" y="653"/>
                    </a:lnTo>
                    <a:lnTo>
                      <a:pt x="411" y="646"/>
                    </a:lnTo>
                    <a:lnTo>
                      <a:pt x="434" y="639"/>
                    </a:lnTo>
                    <a:lnTo>
                      <a:pt x="455" y="630"/>
                    </a:lnTo>
                    <a:lnTo>
                      <a:pt x="463" y="625"/>
                    </a:lnTo>
                    <a:lnTo>
                      <a:pt x="471" y="617"/>
                    </a:lnTo>
                    <a:lnTo>
                      <a:pt x="478" y="610"/>
                    </a:lnTo>
                    <a:lnTo>
                      <a:pt x="486" y="601"/>
                    </a:lnTo>
                    <a:lnTo>
                      <a:pt x="478" y="575"/>
                    </a:lnTo>
                    <a:lnTo>
                      <a:pt x="471" y="549"/>
                    </a:lnTo>
                    <a:lnTo>
                      <a:pt x="461" y="524"/>
                    </a:lnTo>
                    <a:lnTo>
                      <a:pt x="452" y="500"/>
                    </a:lnTo>
                    <a:lnTo>
                      <a:pt x="445" y="474"/>
                    </a:lnTo>
                    <a:lnTo>
                      <a:pt x="435" y="450"/>
                    </a:lnTo>
                    <a:lnTo>
                      <a:pt x="426" y="424"/>
                    </a:lnTo>
                    <a:lnTo>
                      <a:pt x="419" y="396"/>
                    </a:lnTo>
                    <a:lnTo>
                      <a:pt x="413" y="355"/>
                    </a:lnTo>
                    <a:lnTo>
                      <a:pt x="403" y="314"/>
                    </a:lnTo>
                    <a:lnTo>
                      <a:pt x="391" y="273"/>
                    </a:lnTo>
                    <a:lnTo>
                      <a:pt x="377" y="233"/>
                    </a:lnTo>
                    <a:lnTo>
                      <a:pt x="362" y="195"/>
                    </a:lnTo>
                    <a:lnTo>
                      <a:pt x="345" y="155"/>
                    </a:lnTo>
                    <a:lnTo>
                      <a:pt x="329" y="117"/>
                    </a:lnTo>
                    <a:lnTo>
                      <a:pt x="310" y="79"/>
                    </a:lnTo>
                    <a:lnTo>
                      <a:pt x="312" y="67"/>
                    </a:lnTo>
                    <a:lnTo>
                      <a:pt x="318" y="56"/>
                    </a:lnTo>
                    <a:lnTo>
                      <a:pt x="326" y="44"/>
                    </a:lnTo>
                    <a:lnTo>
                      <a:pt x="332" y="33"/>
                    </a:lnTo>
                    <a:lnTo>
                      <a:pt x="329" y="18"/>
                    </a:lnTo>
                    <a:lnTo>
                      <a:pt x="324" y="12"/>
                    </a:lnTo>
                    <a:lnTo>
                      <a:pt x="306" y="6"/>
                    </a:lnTo>
                    <a:lnTo>
                      <a:pt x="287" y="1"/>
                    </a:lnTo>
                    <a:lnTo>
                      <a:pt x="268" y="0"/>
                    </a:lnTo>
                    <a:lnTo>
                      <a:pt x="249" y="0"/>
                    </a:lnTo>
                    <a:lnTo>
                      <a:pt x="231" y="1"/>
                    </a:lnTo>
                    <a:lnTo>
                      <a:pt x="211" y="6"/>
                    </a:lnTo>
                    <a:lnTo>
                      <a:pt x="193" y="9"/>
                    </a:lnTo>
                    <a:lnTo>
                      <a:pt x="174" y="15"/>
                    </a:lnTo>
                    <a:lnTo>
                      <a:pt x="155" y="19"/>
                    </a:lnTo>
                    <a:lnTo>
                      <a:pt x="136" y="26"/>
                    </a:lnTo>
                    <a:lnTo>
                      <a:pt x="118" y="32"/>
                    </a:lnTo>
                    <a:lnTo>
                      <a:pt x="98" y="38"/>
                    </a:lnTo>
                    <a:lnTo>
                      <a:pt x="80" y="42"/>
                    </a:lnTo>
                    <a:lnTo>
                      <a:pt x="60" y="47"/>
                    </a:lnTo>
                    <a:lnTo>
                      <a:pt x="42" y="50"/>
                    </a:lnTo>
                    <a:lnTo>
                      <a:pt x="22" y="52"/>
                    </a:lnTo>
                    <a:lnTo>
                      <a:pt x="17" y="55"/>
                    </a:lnTo>
                    <a:lnTo>
                      <a:pt x="13" y="58"/>
                    </a:lnTo>
                    <a:lnTo>
                      <a:pt x="8" y="62"/>
                    </a:lnTo>
                    <a:lnTo>
                      <a:pt x="2" y="67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3"/>
                    </a:lnTo>
                    <a:lnTo>
                      <a:pt x="6" y="102"/>
                    </a:lnTo>
                    <a:lnTo>
                      <a:pt x="22" y="113"/>
                    </a:lnTo>
                    <a:lnTo>
                      <a:pt x="29" y="119"/>
                    </a:lnTo>
                    <a:lnTo>
                      <a:pt x="38" y="123"/>
                    </a:lnTo>
                    <a:lnTo>
                      <a:pt x="51" y="129"/>
                    </a:lnTo>
                    <a:lnTo>
                      <a:pt x="63" y="134"/>
                    </a:lnTo>
                    <a:lnTo>
                      <a:pt x="97" y="189"/>
                    </a:lnTo>
                    <a:lnTo>
                      <a:pt x="126" y="250"/>
                    </a:lnTo>
                    <a:lnTo>
                      <a:pt x="150" y="315"/>
                    </a:lnTo>
                    <a:lnTo>
                      <a:pt x="171" y="383"/>
                    </a:lnTo>
                    <a:lnTo>
                      <a:pt x="190" y="453"/>
                    </a:lnTo>
                    <a:lnTo>
                      <a:pt x="209" y="523"/>
                    </a:lnTo>
                    <a:lnTo>
                      <a:pt x="228" y="592"/>
                    </a:lnTo>
                    <a:lnTo>
                      <a:pt x="249" y="659"/>
                    </a:lnTo>
                    <a:lnTo>
                      <a:pt x="252" y="662"/>
                    </a:lnTo>
                    <a:lnTo>
                      <a:pt x="258" y="663"/>
                    </a:lnTo>
                    <a:lnTo>
                      <a:pt x="264" y="666"/>
                    </a:lnTo>
                    <a:lnTo>
                      <a:pt x="272" y="6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8" name="Freeform 28"/>
              <p:cNvSpPr>
                <a:spLocks/>
              </p:cNvSpPr>
              <p:nvPr/>
            </p:nvSpPr>
            <p:spPr bwMode="auto">
              <a:xfrm rot="87351">
                <a:off x="1042" y="1701"/>
                <a:ext cx="264" cy="75"/>
              </a:xfrm>
              <a:custGeom>
                <a:avLst/>
                <a:gdLst>
                  <a:gd name="T0" fmla="*/ 48 w 313"/>
                  <a:gd name="T1" fmla="*/ 82 h 82"/>
                  <a:gd name="T2" fmla="*/ 63 w 313"/>
                  <a:gd name="T3" fmla="*/ 76 h 82"/>
                  <a:gd name="T4" fmla="*/ 80 w 313"/>
                  <a:gd name="T5" fmla="*/ 70 h 82"/>
                  <a:gd name="T6" fmla="*/ 95 w 313"/>
                  <a:gd name="T7" fmla="*/ 64 h 82"/>
                  <a:gd name="T8" fmla="*/ 110 w 313"/>
                  <a:gd name="T9" fmla="*/ 59 h 82"/>
                  <a:gd name="T10" fmla="*/ 127 w 313"/>
                  <a:gd name="T11" fmla="*/ 55 h 82"/>
                  <a:gd name="T12" fmla="*/ 142 w 313"/>
                  <a:gd name="T13" fmla="*/ 52 h 82"/>
                  <a:gd name="T14" fmla="*/ 158 w 313"/>
                  <a:gd name="T15" fmla="*/ 47 h 82"/>
                  <a:gd name="T16" fmla="*/ 175 w 313"/>
                  <a:gd name="T17" fmla="*/ 44 h 82"/>
                  <a:gd name="T18" fmla="*/ 190 w 313"/>
                  <a:gd name="T19" fmla="*/ 43 h 82"/>
                  <a:gd name="T20" fmla="*/ 207 w 313"/>
                  <a:gd name="T21" fmla="*/ 39 h 82"/>
                  <a:gd name="T22" fmla="*/ 223 w 313"/>
                  <a:gd name="T23" fmla="*/ 38 h 82"/>
                  <a:gd name="T24" fmla="*/ 239 w 313"/>
                  <a:gd name="T25" fmla="*/ 35 h 82"/>
                  <a:gd name="T26" fmla="*/ 255 w 313"/>
                  <a:gd name="T27" fmla="*/ 33 h 82"/>
                  <a:gd name="T28" fmla="*/ 272 w 313"/>
                  <a:gd name="T29" fmla="*/ 30 h 82"/>
                  <a:gd name="T30" fmla="*/ 291 w 313"/>
                  <a:gd name="T31" fmla="*/ 29 h 82"/>
                  <a:gd name="T32" fmla="*/ 307 w 313"/>
                  <a:gd name="T33" fmla="*/ 26 h 82"/>
                  <a:gd name="T34" fmla="*/ 313 w 313"/>
                  <a:gd name="T35" fmla="*/ 21 h 82"/>
                  <a:gd name="T36" fmla="*/ 313 w 313"/>
                  <a:gd name="T37" fmla="*/ 7 h 82"/>
                  <a:gd name="T38" fmla="*/ 301 w 313"/>
                  <a:gd name="T39" fmla="*/ 0 h 82"/>
                  <a:gd name="T40" fmla="*/ 295 w 313"/>
                  <a:gd name="T41" fmla="*/ 1 h 82"/>
                  <a:gd name="T42" fmla="*/ 288 w 313"/>
                  <a:gd name="T43" fmla="*/ 4 h 82"/>
                  <a:gd name="T44" fmla="*/ 281 w 313"/>
                  <a:gd name="T45" fmla="*/ 6 h 82"/>
                  <a:gd name="T46" fmla="*/ 274 w 313"/>
                  <a:gd name="T47" fmla="*/ 9 h 82"/>
                  <a:gd name="T48" fmla="*/ 268 w 313"/>
                  <a:gd name="T49" fmla="*/ 11 h 82"/>
                  <a:gd name="T50" fmla="*/ 260 w 313"/>
                  <a:gd name="T51" fmla="*/ 14 h 82"/>
                  <a:gd name="T52" fmla="*/ 252 w 313"/>
                  <a:gd name="T53" fmla="*/ 17 h 82"/>
                  <a:gd name="T54" fmla="*/ 245 w 313"/>
                  <a:gd name="T55" fmla="*/ 20 h 82"/>
                  <a:gd name="T56" fmla="*/ 223 w 313"/>
                  <a:gd name="T57" fmla="*/ 20 h 82"/>
                  <a:gd name="T58" fmla="*/ 202 w 313"/>
                  <a:gd name="T59" fmla="*/ 21 h 82"/>
                  <a:gd name="T60" fmla="*/ 179 w 313"/>
                  <a:gd name="T61" fmla="*/ 23 h 82"/>
                  <a:gd name="T62" fmla="*/ 158 w 313"/>
                  <a:gd name="T63" fmla="*/ 27 h 82"/>
                  <a:gd name="T64" fmla="*/ 135 w 313"/>
                  <a:gd name="T65" fmla="*/ 32 h 82"/>
                  <a:gd name="T66" fmla="*/ 113 w 313"/>
                  <a:gd name="T67" fmla="*/ 38 h 82"/>
                  <a:gd name="T68" fmla="*/ 94 w 313"/>
                  <a:gd name="T69" fmla="*/ 47 h 82"/>
                  <a:gd name="T70" fmla="*/ 75 w 313"/>
                  <a:gd name="T71" fmla="*/ 58 h 82"/>
                  <a:gd name="T72" fmla="*/ 68 w 313"/>
                  <a:gd name="T73" fmla="*/ 59 h 82"/>
                  <a:gd name="T74" fmla="*/ 58 w 313"/>
                  <a:gd name="T75" fmla="*/ 59 h 82"/>
                  <a:gd name="T76" fmla="*/ 51 w 313"/>
                  <a:gd name="T77" fmla="*/ 59 h 82"/>
                  <a:gd name="T78" fmla="*/ 42 w 313"/>
                  <a:gd name="T79" fmla="*/ 58 h 82"/>
                  <a:gd name="T80" fmla="*/ 33 w 313"/>
                  <a:gd name="T81" fmla="*/ 58 h 82"/>
                  <a:gd name="T82" fmla="*/ 23 w 313"/>
                  <a:gd name="T83" fmla="*/ 58 h 82"/>
                  <a:gd name="T84" fmla="*/ 14 w 313"/>
                  <a:gd name="T85" fmla="*/ 58 h 82"/>
                  <a:gd name="T86" fmla="*/ 5 w 313"/>
                  <a:gd name="T87" fmla="*/ 58 h 82"/>
                  <a:gd name="T88" fmla="*/ 0 w 313"/>
                  <a:gd name="T89" fmla="*/ 65 h 82"/>
                  <a:gd name="T90" fmla="*/ 5 w 313"/>
                  <a:gd name="T91" fmla="*/ 78 h 82"/>
                  <a:gd name="T92" fmla="*/ 13 w 313"/>
                  <a:gd name="T93" fmla="*/ 82 h 82"/>
                  <a:gd name="T94" fmla="*/ 22 w 313"/>
                  <a:gd name="T95" fmla="*/ 82 h 82"/>
                  <a:gd name="T96" fmla="*/ 33 w 313"/>
                  <a:gd name="T97" fmla="*/ 81 h 82"/>
                  <a:gd name="T98" fmla="*/ 42 w 313"/>
                  <a:gd name="T99" fmla="*/ 82 h 82"/>
                  <a:gd name="T100" fmla="*/ 48 w 313"/>
                  <a:gd name="T10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3" h="82">
                    <a:moveTo>
                      <a:pt x="48" y="82"/>
                    </a:moveTo>
                    <a:lnTo>
                      <a:pt x="63" y="76"/>
                    </a:lnTo>
                    <a:lnTo>
                      <a:pt x="80" y="70"/>
                    </a:lnTo>
                    <a:lnTo>
                      <a:pt x="95" y="64"/>
                    </a:lnTo>
                    <a:lnTo>
                      <a:pt x="110" y="59"/>
                    </a:lnTo>
                    <a:lnTo>
                      <a:pt x="127" y="55"/>
                    </a:lnTo>
                    <a:lnTo>
                      <a:pt x="142" y="52"/>
                    </a:lnTo>
                    <a:lnTo>
                      <a:pt x="158" y="47"/>
                    </a:lnTo>
                    <a:lnTo>
                      <a:pt x="175" y="44"/>
                    </a:lnTo>
                    <a:lnTo>
                      <a:pt x="190" y="43"/>
                    </a:lnTo>
                    <a:lnTo>
                      <a:pt x="207" y="39"/>
                    </a:lnTo>
                    <a:lnTo>
                      <a:pt x="223" y="38"/>
                    </a:lnTo>
                    <a:lnTo>
                      <a:pt x="239" y="35"/>
                    </a:lnTo>
                    <a:lnTo>
                      <a:pt x="255" y="33"/>
                    </a:lnTo>
                    <a:lnTo>
                      <a:pt x="272" y="30"/>
                    </a:lnTo>
                    <a:lnTo>
                      <a:pt x="291" y="29"/>
                    </a:lnTo>
                    <a:lnTo>
                      <a:pt x="307" y="26"/>
                    </a:lnTo>
                    <a:lnTo>
                      <a:pt x="313" y="21"/>
                    </a:lnTo>
                    <a:lnTo>
                      <a:pt x="313" y="7"/>
                    </a:lnTo>
                    <a:lnTo>
                      <a:pt x="301" y="0"/>
                    </a:lnTo>
                    <a:lnTo>
                      <a:pt x="295" y="1"/>
                    </a:lnTo>
                    <a:lnTo>
                      <a:pt x="288" y="4"/>
                    </a:lnTo>
                    <a:lnTo>
                      <a:pt x="281" y="6"/>
                    </a:lnTo>
                    <a:lnTo>
                      <a:pt x="274" y="9"/>
                    </a:lnTo>
                    <a:lnTo>
                      <a:pt x="268" y="11"/>
                    </a:lnTo>
                    <a:lnTo>
                      <a:pt x="260" y="14"/>
                    </a:lnTo>
                    <a:lnTo>
                      <a:pt x="252" y="17"/>
                    </a:lnTo>
                    <a:lnTo>
                      <a:pt x="245" y="20"/>
                    </a:lnTo>
                    <a:lnTo>
                      <a:pt x="223" y="20"/>
                    </a:lnTo>
                    <a:lnTo>
                      <a:pt x="202" y="21"/>
                    </a:lnTo>
                    <a:lnTo>
                      <a:pt x="179" y="23"/>
                    </a:lnTo>
                    <a:lnTo>
                      <a:pt x="158" y="27"/>
                    </a:lnTo>
                    <a:lnTo>
                      <a:pt x="135" y="32"/>
                    </a:lnTo>
                    <a:lnTo>
                      <a:pt x="113" y="38"/>
                    </a:lnTo>
                    <a:lnTo>
                      <a:pt x="94" y="47"/>
                    </a:lnTo>
                    <a:lnTo>
                      <a:pt x="75" y="58"/>
                    </a:lnTo>
                    <a:lnTo>
                      <a:pt x="68" y="59"/>
                    </a:lnTo>
                    <a:lnTo>
                      <a:pt x="58" y="59"/>
                    </a:lnTo>
                    <a:lnTo>
                      <a:pt x="51" y="59"/>
                    </a:lnTo>
                    <a:lnTo>
                      <a:pt x="42" y="58"/>
                    </a:lnTo>
                    <a:lnTo>
                      <a:pt x="33" y="58"/>
                    </a:lnTo>
                    <a:lnTo>
                      <a:pt x="23" y="58"/>
                    </a:lnTo>
                    <a:lnTo>
                      <a:pt x="14" y="58"/>
                    </a:lnTo>
                    <a:lnTo>
                      <a:pt x="5" y="58"/>
                    </a:lnTo>
                    <a:lnTo>
                      <a:pt x="0" y="65"/>
                    </a:lnTo>
                    <a:lnTo>
                      <a:pt x="5" y="78"/>
                    </a:lnTo>
                    <a:lnTo>
                      <a:pt x="13" y="82"/>
                    </a:lnTo>
                    <a:lnTo>
                      <a:pt x="22" y="82"/>
                    </a:lnTo>
                    <a:lnTo>
                      <a:pt x="33" y="81"/>
                    </a:lnTo>
                    <a:lnTo>
                      <a:pt x="42" y="82"/>
                    </a:lnTo>
                    <a:lnTo>
                      <a:pt x="48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9" name="Freeform 29"/>
              <p:cNvSpPr>
                <a:spLocks/>
              </p:cNvSpPr>
              <p:nvPr/>
            </p:nvSpPr>
            <p:spPr bwMode="auto">
              <a:xfrm rot="-124462">
                <a:off x="812" y="1006"/>
                <a:ext cx="289" cy="82"/>
              </a:xfrm>
              <a:custGeom>
                <a:avLst/>
                <a:gdLst>
                  <a:gd name="T0" fmla="*/ 48 w 313"/>
                  <a:gd name="T1" fmla="*/ 82 h 82"/>
                  <a:gd name="T2" fmla="*/ 63 w 313"/>
                  <a:gd name="T3" fmla="*/ 76 h 82"/>
                  <a:gd name="T4" fmla="*/ 80 w 313"/>
                  <a:gd name="T5" fmla="*/ 70 h 82"/>
                  <a:gd name="T6" fmla="*/ 95 w 313"/>
                  <a:gd name="T7" fmla="*/ 64 h 82"/>
                  <a:gd name="T8" fmla="*/ 110 w 313"/>
                  <a:gd name="T9" fmla="*/ 59 h 82"/>
                  <a:gd name="T10" fmla="*/ 127 w 313"/>
                  <a:gd name="T11" fmla="*/ 55 h 82"/>
                  <a:gd name="T12" fmla="*/ 142 w 313"/>
                  <a:gd name="T13" fmla="*/ 52 h 82"/>
                  <a:gd name="T14" fmla="*/ 158 w 313"/>
                  <a:gd name="T15" fmla="*/ 47 h 82"/>
                  <a:gd name="T16" fmla="*/ 175 w 313"/>
                  <a:gd name="T17" fmla="*/ 44 h 82"/>
                  <a:gd name="T18" fmla="*/ 190 w 313"/>
                  <a:gd name="T19" fmla="*/ 43 h 82"/>
                  <a:gd name="T20" fmla="*/ 207 w 313"/>
                  <a:gd name="T21" fmla="*/ 39 h 82"/>
                  <a:gd name="T22" fmla="*/ 223 w 313"/>
                  <a:gd name="T23" fmla="*/ 38 h 82"/>
                  <a:gd name="T24" fmla="*/ 239 w 313"/>
                  <a:gd name="T25" fmla="*/ 35 h 82"/>
                  <a:gd name="T26" fmla="*/ 255 w 313"/>
                  <a:gd name="T27" fmla="*/ 33 h 82"/>
                  <a:gd name="T28" fmla="*/ 272 w 313"/>
                  <a:gd name="T29" fmla="*/ 30 h 82"/>
                  <a:gd name="T30" fmla="*/ 291 w 313"/>
                  <a:gd name="T31" fmla="*/ 29 h 82"/>
                  <a:gd name="T32" fmla="*/ 307 w 313"/>
                  <a:gd name="T33" fmla="*/ 26 h 82"/>
                  <a:gd name="T34" fmla="*/ 313 w 313"/>
                  <a:gd name="T35" fmla="*/ 21 h 82"/>
                  <a:gd name="T36" fmla="*/ 313 w 313"/>
                  <a:gd name="T37" fmla="*/ 7 h 82"/>
                  <a:gd name="T38" fmla="*/ 301 w 313"/>
                  <a:gd name="T39" fmla="*/ 0 h 82"/>
                  <a:gd name="T40" fmla="*/ 295 w 313"/>
                  <a:gd name="T41" fmla="*/ 1 h 82"/>
                  <a:gd name="T42" fmla="*/ 288 w 313"/>
                  <a:gd name="T43" fmla="*/ 4 h 82"/>
                  <a:gd name="T44" fmla="*/ 281 w 313"/>
                  <a:gd name="T45" fmla="*/ 6 h 82"/>
                  <a:gd name="T46" fmla="*/ 274 w 313"/>
                  <a:gd name="T47" fmla="*/ 9 h 82"/>
                  <a:gd name="T48" fmla="*/ 268 w 313"/>
                  <a:gd name="T49" fmla="*/ 11 h 82"/>
                  <a:gd name="T50" fmla="*/ 260 w 313"/>
                  <a:gd name="T51" fmla="*/ 14 h 82"/>
                  <a:gd name="T52" fmla="*/ 252 w 313"/>
                  <a:gd name="T53" fmla="*/ 17 h 82"/>
                  <a:gd name="T54" fmla="*/ 245 w 313"/>
                  <a:gd name="T55" fmla="*/ 20 h 82"/>
                  <a:gd name="T56" fmla="*/ 223 w 313"/>
                  <a:gd name="T57" fmla="*/ 20 h 82"/>
                  <a:gd name="T58" fmla="*/ 202 w 313"/>
                  <a:gd name="T59" fmla="*/ 21 h 82"/>
                  <a:gd name="T60" fmla="*/ 179 w 313"/>
                  <a:gd name="T61" fmla="*/ 23 h 82"/>
                  <a:gd name="T62" fmla="*/ 158 w 313"/>
                  <a:gd name="T63" fmla="*/ 27 h 82"/>
                  <a:gd name="T64" fmla="*/ 135 w 313"/>
                  <a:gd name="T65" fmla="*/ 32 h 82"/>
                  <a:gd name="T66" fmla="*/ 113 w 313"/>
                  <a:gd name="T67" fmla="*/ 38 h 82"/>
                  <a:gd name="T68" fmla="*/ 94 w 313"/>
                  <a:gd name="T69" fmla="*/ 47 h 82"/>
                  <a:gd name="T70" fmla="*/ 75 w 313"/>
                  <a:gd name="T71" fmla="*/ 58 h 82"/>
                  <a:gd name="T72" fmla="*/ 68 w 313"/>
                  <a:gd name="T73" fmla="*/ 59 h 82"/>
                  <a:gd name="T74" fmla="*/ 58 w 313"/>
                  <a:gd name="T75" fmla="*/ 59 h 82"/>
                  <a:gd name="T76" fmla="*/ 51 w 313"/>
                  <a:gd name="T77" fmla="*/ 59 h 82"/>
                  <a:gd name="T78" fmla="*/ 42 w 313"/>
                  <a:gd name="T79" fmla="*/ 58 h 82"/>
                  <a:gd name="T80" fmla="*/ 33 w 313"/>
                  <a:gd name="T81" fmla="*/ 58 h 82"/>
                  <a:gd name="T82" fmla="*/ 23 w 313"/>
                  <a:gd name="T83" fmla="*/ 58 h 82"/>
                  <a:gd name="T84" fmla="*/ 14 w 313"/>
                  <a:gd name="T85" fmla="*/ 58 h 82"/>
                  <a:gd name="T86" fmla="*/ 5 w 313"/>
                  <a:gd name="T87" fmla="*/ 58 h 82"/>
                  <a:gd name="T88" fmla="*/ 0 w 313"/>
                  <a:gd name="T89" fmla="*/ 65 h 82"/>
                  <a:gd name="T90" fmla="*/ 5 w 313"/>
                  <a:gd name="T91" fmla="*/ 78 h 82"/>
                  <a:gd name="T92" fmla="*/ 13 w 313"/>
                  <a:gd name="T93" fmla="*/ 82 h 82"/>
                  <a:gd name="T94" fmla="*/ 22 w 313"/>
                  <a:gd name="T95" fmla="*/ 82 h 82"/>
                  <a:gd name="T96" fmla="*/ 33 w 313"/>
                  <a:gd name="T97" fmla="*/ 81 h 82"/>
                  <a:gd name="T98" fmla="*/ 42 w 313"/>
                  <a:gd name="T99" fmla="*/ 82 h 82"/>
                  <a:gd name="T100" fmla="*/ 48 w 313"/>
                  <a:gd name="T10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3" h="82">
                    <a:moveTo>
                      <a:pt x="48" y="82"/>
                    </a:moveTo>
                    <a:lnTo>
                      <a:pt x="63" y="76"/>
                    </a:lnTo>
                    <a:lnTo>
                      <a:pt x="80" y="70"/>
                    </a:lnTo>
                    <a:lnTo>
                      <a:pt x="95" y="64"/>
                    </a:lnTo>
                    <a:lnTo>
                      <a:pt x="110" y="59"/>
                    </a:lnTo>
                    <a:lnTo>
                      <a:pt x="127" y="55"/>
                    </a:lnTo>
                    <a:lnTo>
                      <a:pt x="142" y="52"/>
                    </a:lnTo>
                    <a:lnTo>
                      <a:pt x="158" y="47"/>
                    </a:lnTo>
                    <a:lnTo>
                      <a:pt x="175" y="44"/>
                    </a:lnTo>
                    <a:lnTo>
                      <a:pt x="190" y="43"/>
                    </a:lnTo>
                    <a:lnTo>
                      <a:pt x="207" y="39"/>
                    </a:lnTo>
                    <a:lnTo>
                      <a:pt x="223" y="38"/>
                    </a:lnTo>
                    <a:lnTo>
                      <a:pt x="239" y="35"/>
                    </a:lnTo>
                    <a:lnTo>
                      <a:pt x="255" y="33"/>
                    </a:lnTo>
                    <a:lnTo>
                      <a:pt x="272" y="30"/>
                    </a:lnTo>
                    <a:lnTo>
                      <a:pt x="291" y="29"/>
                    </a:lnTo>
                    <a:lnTo>
                      <a:pt x="307" y="26"/>
                    </a:lnTo>
                    <a:lnTo>
                      <a:pt x="313" y="21"/>
                    </a:lnTo>
                    <a:lnTo>
                      <a:pt x="313" y="7"/>
                    </a:lnTo>
                    <a:lnTo>
                      <a:pt x="301" y="0"/>
                    </a:lnTo>
                    <a:lnTo>
                      <a:pt x="295" y="1"/>
                    </a:lnTo>
                    <a:lnTo>
                      <a:pt x="288" y="4"/>
                    </a:lnTo>
                    <a:lnTo>
                      <a:pt x="281" y="6"/>
                    </a:lnTo>
                    <a:lnTo>
                      <a:pt x="274" y="9"/>
                    </a:lnTo>
                    <a:lnTo>
                      <a:pt x="268" y="11"/>
                    </a:lnTo>
                    <a:lnTo>
                      <a:pt x="260" y="14"/>
                    </a:lnTo>
                    <a:lnTo>
                      <a:pt x="252" y="17"/>
                    </a:lnTo>
                    <a:lnTo>
                      <a:pt x="245" y="20"/>
                    </a:lnTo>
                    <a:lnTo>
                      <a:pt x="223" y="20"/>
                    </a:lnTo>
                    <a:lnTo>
                      <a:pt x="202" y="21"/>
                    </a:lnTo>
                    <a:lnTo>
                      <a:pt x="179" y="23"/>
                    </a:lnTo>
                    <a:lnTo>
                      <a:pt x="158" y="27"/>
                    </a:lnTo>
                    <a:lnTo>
                      <a:pt x="135" y="32"/>
                    </a:lnTo>
                    <a:lnTo>
                      <a:pt x="113" y="38"/>
                    </a:lnTo>
                    <a:lnTo>
                      <a:pt x="94" y="47"/>
                    </a:lnTo>
                    <a:lnTo>
                      <a:pt x="75" y="58"/>
                    </a:lnTo>
                    <a:lnTo>
                      <a:pt x="68" y="59"/>
                    </a:lnTo>
                    <a:lnTo>
                      <a:pt x="58" y="59"/>
                    </a:lnTo>
                    <a:lnTo>
                      <a:pt x="51" y="59"/>
                    </a:lnTo>
                    <a:lnTo>
                      <a:pt x="42" y="58"/>
                    </a:lnTo>
                    <a:lnTo>
                      <a:pt x="33" y="58"/>
                    </a:lnTo>
                    <a:lnTo>
                      <a:pt x="23" y="58"/>
                    </a:lnTo>
                    <a:lnTo>
                      <a:pt x="14" y="58"/>
                    </a:lnTo>
                    <a:lnTo>
                      <a:pt x="5" y="58"/>
                    </a:lnTo>
                    <a:lnTo>
                      <a:pt x="0" y="65"/>
                    </a:lnTo>
                    <a:lnTo>
                      <a:pt x="5" y="78"/>
                    </a:lnTo>
                    <a:lnTo>
                      <a:pt x="13" y="82"/>
                    </a:lnTo>
                    <a:lnTo>
                      <a:pt x="22" y="82"/>
                    </a:lnTo>
                    <a:lnTo>
                      <a:pt x="33" y="81"/>
                    </a:lnTo>
                    <a:lnTo>
                      <a:pt x="42" y="82"/>
                    </a:lnTo>
                    <a:lnTo>
                      <a:pt x="48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>
                <a:off x="663" y="316"/>
                <a:ext cx="400" cy="728"/>
              </a:xfrm>
              <a:custGeom>
                <a:avLst/>
                <a:gdLst>
                  <a:gd name="T0" fmla="*/ 215 w 434"/>
                  <a:gd name="T1" fmla="*/ 725 h 728"/>
                  <a:gd name="T2" fmla="*/ 231 w 434"/>
                  <a:gd name="T3" fmla="*/ 719 h 728"/>
                  <a:gd name="T4" fmla="*/ 248 w 434"/>
                  <a:gd name="T5" fmla="*/ 711 h 728"/>
                  <a:gd name="T6" fmla="*/ 263 w 434"/>
                  <a:gd name="T7" fmla="*/ 705 h 728"/>
                  <a:gd name="T8" fmla="*/ 290 w 434"/>
                  <a:gd name="T9" fmla="*/ 702 h 728"/>
                  <a:gd name="T10" fmla="*/ 330 w 434"/>
                  <a:gd name="T11" fmla="*/ 702 h 728"/>
                  <a:gd name="T12" fmla="*/ 370 w 434"/>
                  <a:gd name="T13" fmla="*/ 696 h 728"/>
                  <a:gd name="T14" fmla="*/ 408 w 434"/>
                  <a:gd name="T15" fmla="*/ 684 h 728"/>
                  <a:gd name="T16" fmla="*/ 431 w 434"/>
                  <a:gd name="T17" fmla="*/ 665 h 728"/>
                  <a:gd name="T18" fmla="*/ 431 w 434"/>
                  <a:gd name="T19" fmla="*/ 641 h 728"/>
                  <a:gd name="T20" fmla="*/ 419 w 434"/>
                  <a:gd name="T21" fmla="*/ 626 h 728"/>
                  <a:gd name="T22" fmla="*/ 405 w 434"/>
                  <a:gd name="T23" fmla="*/ 617 h 728"/>
                  <a:gd name="T24" fmla="*/ 385 w 434"/>
                  <a:gd name="T25" fmla="*/ 566 h 728"/>
                  <a:gd name="T26" fmla="*/ 364 w 434"/>
                  <a:gd name="T27" fmla="*/ 478 h 728"/>
                  <a:gd name="T28" fmla="*/ 342 w 434"/>
                  <a:gd name="T29" fmla="*/ 388 h 728"/>
                  <a:gd name="T30" fmla="*/ 316 w 434"/>
                  <a:gd name="T31" fmla="*/ 298 h 728"/>
                  <a:gd name="T32" fmla="*/ 301 w 434"/>
                  <a:gd name="T33" fmla="*/ 238 h 728"/>
                  <a:gd name="T34" fmla="*/ 277 w 434"/>
                  <a:gd name="T35" fmla="*/ 159 h 728"/>
                  <a:gd name="T36" fmla="*/ 263 w 434"/>
                  <a:gd name="T37" fmla="*/ 77 h 728"/>
                  <a:gd name="T38" fmla="*/ 275 w 434"/>
                  <a:gd name="T39" fmla="*/ 57 h 728"/>
                  <a:gd name="T40" fmla="*/ 286 w 434"/>
                  <a:gd name="T41" fmla="*/ 34 h 728"/>
                  <a:gd name="T42" fmla="*/ 275 w 434"/>
                  <a:gd name="T43" fmla="*/ 16 h 728"/>
                  <a:gd name="T44" fmla="*/ 255 w 434"/>
                  <a:gd name="T45" fmla="*/ 2 h 728"/>
                  <a:gd name="T46" fmla="*/ 235 w 434"/>
                  <a:gd name="T47" fmla="*/ 0 h 728"/>
                  <a:gd name="T48" fmla="*/ 214 w 434"/>
                  <a:gd name="T49" fmla="*/ 6 h 728"/>
                  <a:gd name="T50" fmla="*/ 193 w 434"/>
                  <a:gd name="T51" fmla="*/ 14 h 728"/>
                  <a:gd name="T52" fmla="*/ 173 w 434"/>
                  <a:gd name="T53" fmla="*/ 23 h 728"/>
                  <a:gd name="T54" fmla="*/ 151 w 434"/>
                  <a:gd name="T55" fmla="*/ 34 h 728"/>
                  <a:gd name="T56" fmla="*/ 130 w 434"/>
                  <a:gd name="T57" fmla="*/ 45 h 728"/>
                  <a:gd name="T58" fmla="*/ 107 w 434"/>
                  <a:gd name="T59" fmla="*/ 48 h 728"/>
                  <a:gd name="T60" fmla="*/ 84 w 434"/>
                  <a:gd name="T61" fmla="*/ 48 h 728"/>
                  <a:gd name="T62" fmla="*/ 60 w 434"/>
                  <a:gd name="T63" fmla="*/ 46 h 728"/>
                  <a:gd name="T64" fmla="*/ 37 w 434"/>
                  <a:gd name="T65" fmla="*/ 45 h 728"/>
                  <a:gd name="T66" fmla="*/ 9 w 434"/>
                  <a:gd name="T67" fmla="*/ 60 h 728"/>
                  <a:gd name="T68" fmla="*/ 3 w 434"/>
                  <a:gd name="T69" fmla="*/ 67 h 728"/>
                  <a:gd name="T70" fmla="*/ 0 w 434"/>
                  <a:gd name="T71" fmla="*/ 80 h 728"/>
                  <a:gd name="T72" fmla="*/ 3 w 434"/>
                  <a:gd name="T73" fmla="*/ 104 h 728"/>
                  <a:gd name="T74" fmla="*/ 15 w 434"/>
                  <a:gd name="T75" fmla="*/ 119 h 728"/>
                  <a:gd name="T76" fmla="*/ 31 w 434"/>
                  <a:gd name="T77" fmla="*/ 132 h 728"/>
                  <a:gd name="T78" fmla="*/ 55 w 434"/>
                  <a:gd name="T79" fmla="*/ 232 h 728"/>
                  <a:gd name="T80" fmla="*/ 77 w 434"/>
                  <a:gd name="T81" fmla="*/ 334 h 728"/>
                  <a:gd name="T82" fmla="*/ 95 w 434"/>
                  <a:gd name="T83" fmla="*/ 438 h 728"/>
                  <a:gd name="T84" fmla="*/ 113 w 434"/>
                  <a:gd name="T85" fmla="*/ 542 h 728"/>
                  <a:gd name="T86" fmla="*/ 128 w 434"/>
                  <a:gd name="T87" fmla="*/ 617 h 728"/>
                  <a:gd name="T88" fmla="*/ 139 w 434"/>
                  <a:gd name="T89" fmla="*/ 694 h 728"/>
                  <a:gd name="T90" fmla="*/ 150 w 434"/>
                  <a:gd name="T91" fmla="*/ 714 h 728"/>
                  <a:gd name="T92" fmla="*/ 164 w 434"/>
                  <a:gd name="T93" fmla="*/ 722 h 728"/>
                  <a:gd name="T94" fmla="*/ 180 w 434"/>
                  <a:gd name="T95" fmla="*/ 726 h 728"/>
                  <a:gd name="T96" fmla="*/ 199 w 434"/>
                  <a:gd name="T97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4" h="728">
                    <a:moveTo>
                      <a:pt x="206" y="728"/>
                    </a:moveTo>
                    <a:lnTo>
                      <a:pt x="215" y="725"/>
                    </a:lnTo>
                    <a:lnTo>
                      <a:pt x="223" y="722"/>
                    </a:lnTo>
                    <a:lnTo>
                      <a:pt x="231" y="719"/>
                    </a:lnTo>
                    <a:lnTo>
                      <a:pt x="238" y="716"/>
                    </a:lnTo>
                    <a:lnTo>
                      <a:pt x="248" y="711"/>
                    </a:lnTo>
                    <a:lnTo>
                      <a:pt x="255" y="708"/>
                    </a:lnTo>
                    <a:lnTo>
                      <a:pt x="263" y="705"/>
                    </a:lnTo>
                    <a:lnTo>
                      <a:pt x="270" y="701"/>
                    </a:lnTo>
                    <a:lnTo>
                      <a:pt x="290" y="702"/>
                    </a:lnTo>
                    <a:lnTo>
                      <a:pt x="310" y="702"/>
                    </a:lnTo>
                    <a:lnTo>
                      <a:pt x="330" y="702"/>
                    </a:lnTo>
                    <a:lnTo>
                      <a:pt x="350" y="699"/>
                    </a:lnTo>
                    <a:lnTo>
                      <a:pt x="370" y="696"/>
                    </a:lnTo>
                    <a:lnTo>
                      <a:pt x="390" y="691"/>
                    </a:lnTo>
                    <a:lnTo>
                      <a:pt x="408" y="684"/>
                    </a:lnTo>
                    <a:lnTo>
                      <a:pt x="426" y="675"/>
                    </a:lnTo>
                    <a:lnTo>
                      <a:pt x="431" y="665"/>
                    </a:lnTo>
                    <a:lnTo>
                      <a:pt x="434" y="653"/>
                    </a:lnTo>
                    <a:lnTo>
                      <a:pt x="431" y="641"/>
                    </a:lnTo>
                    <a:lnTo>
                      <a:pt x="426" y="630"/>
                    </a:lnTo>
                    <a:lnTo>
                      <a:pt x="419" y="626"/>
                    </a:lnTo>
                    <a:lnTo>
                      <a:pt x="411" y="621"/>
                    </a:lnTo>
                    <a:lnTo>
                      <a:pt x="405" y="617"/>
                    </a:lnTo>
                    <a:lnTo>
                      <a:pt x="397" y="609"/>
                    </a:lnTo>
                    <a:lnTo>
                      <a:pt x="385" y="566"/>
                    </a:lnTo>
                    <a:lnTo>
                      <a:pt x="374" y="522"/>
                    </a:lnTo>
                    <a:lnTo>
                      <a:pt x="364" y="478"/>
                    </a:lnTo>
                    <a:lnTo>
                      <a:pt x="353" y="432"/>
                    </a:lnTo>
                    <a:lnTo>
                      <a:pt x="342" y="388"/>
                    </a:lnTo>
                    <a:lnTo>
                      <a:pt x="330" y="342"/>
                    </a:lnTo>
                    <a:lnTo>
                      <a:pt x="316" y="298"/>
                    </a:lnTo>
                    <a:lnTo>
                      <a:pt x="301" y="252"/>
                    </a:lnTo>
                    <a:lnTo>
                      <a:pt x="301" y="238"/>
                    </a:lnTo>
                    <a:lnTo>
                      <a:pt x="289" y="199"/>
                    </a:lnTo>
                    <a:lnTo>
                      <a:pt x="277" y="159"/>
                    </a:lnTo>
                    <a:lnTo>
                      <a:pt x="267" y="119"/>
                    </a:lnTo>
                    <a:lnTo>
                      <a:pt x="263" y="77"/>
                    </a:lnTo>
                    <a:lnTo>
                      <a:pt x="267" y="66"/>
                    </a:lnTo>
                    <a:lnTo>
                      <a:pt x="275" y="57"/>
                    </a:lnTo>
                    <a:lnTo>
                      <a:pt x="281" y="46"/>
                    </a:lnTo>
                    <a:lnTo>
                      <a:pt x="286" y="34"/>
                    </a:lnTo>
                    <a:lnTo>
                      <a:pt x="281" y="25"/>
                    </a:lnTo>
                    <a:lnTo>
                      <a:pt x="275" y="16"/>
                    </a:lnTo>
                    <a:lnTo>
                      <a:pt x="266" y="8"/>
                    </a:lnTo>
                    <a:lnTo>
                      <a:pt x="255" y="2"/>
                    </a:lnTo>
                    <a:lnTo>
                      <a:pt x="244" y="0"/>
                    </a:lnTo>
                    <a:lnTo>
                      <a:pt x="235" y="0"/>
                    </a:lnTo>
                    <a:lnTo>
                      <a:pt x="225" y="3"/>
                    </a:lnTo>
                    <a:lnTo>
                      <a:pt x="214" y="6"/>
                    </a:lnTo>
                    <a:lnTo>
                      <a:pt x="203" y="9"/>
                    </a:lnTo>
                    <a:lnTo>
                      <a:pt x="193" y="14"/>
                    </a:lnTo>
                    <a:lnTo>
                      <a:pt x="182" y="19"/>
                    </a:lnTo>
                    <a:lnTo>
                      <a:pt x="173" y="23"/>
                    </a:lnTo>
                    <a:lnTo>
                      <a:pt x="162" y="28"/>
                    </a:lnTo>
                    <a:lnTo>
                      <a:pt x="151" y="34"/>
                    </a:lnTo>
                    <a:lnTo>
                      <a:pt x="141" y="40"/>
                    </a:lnTo>
                    <a:lnTo>
                      <a:pt x="130" y="45"/>
                    </a:lnTo>
                    <a:lnTo>
                      <a:pt x="119" y="46"/>
                    </a:lnTo>
                    <a:lnTo>
                      <a:pt x="107" y="48"/>
                    </a:lnTo>
                    <a:lnTo>
                      <a:pt x="96" y="48"/>
                    </a:lnTo>
                    <a:lnTo>
                      <a:pt x="84" y="48"/>
                    </a:lnTo>
                    <a:lnTo>
                      <a:pt x="72" y="46"/>
                    </a:lnTo>
                    <a:lnTo>
                      <a:pt x="60" y="46"/>
                    </a:lnTo>
                    <a:lnTo>
                      <a:pt x="49" y="45"/>
                    </a:lnTo>
                    <a:lnTo>
                      <a:pt x="37" y="45"/>
                    </a:lnTo>
                    <a:lnTo>
                      <a:pt x="15" y="52"/>
                    </a:lnTo>
                    <a:lnTo>
                      <a:pt x="9" y="60"/>
                    </a:lnTo>
                    <a:lnTo>
                      <a:pt x="6" y="63"/>
                    </a:lnTo>
                    <a:lnTo>
                      <a:pt x="3" y="67"/>
                    </a:lnTo>
                    <a:lnTo>
                      <a:pt x="2" y="74"/>
                    </a:lnTo>
                    <a:lnTo>
                      <a:pt x="0" y="80"/>
                    </a:lnTo>
                    <a:lnTo>
                      <a:pt x="0" y="95"/>
                    </a:lnTo>
                    <a:lnTo>
                      <a:pt x="3" y="104"/>
                    </a:lnTo>
                    <a:lnTo>
                      <a:pt x="9" y="112"/>
                    </a:lnTo>
                    <a:lnTo>
                      <a:pt x="15" y="119"/>
                    </a:lnTo>
                    <a:lnTo>
                      <a:pt x="23" y="125"/>
                    </a:lnTo>
                    <a:lnTo>
                      <a:pt x="31" y="132"/>
                    </a:lnTo>
                    <a:lnTo>
                      <a:pt x="44" y="182"/>
                    </a:lnTo>
                    <a:lnTo>
                      <a:pt x="55" y="232"/>
                    </a:lnTo>
                    <a:lnTo>
                      <a:pt x="66" y="284"/>
                    </a:lnTo>
                    <a:lnTo>
                      <a:pt x="77" y="334"/>
                    </a:lnTo>
                    <a:lnTo>
                      <a:pt x="86" y="386"/>
                    </a:lnTo>
                    <a:lnTo>
                      <a:pt x="95" y="438"/>
                    </a:lnTo>
                    <a:lnTo>
                      <a:pt x="104" y="490"/>
                    </a:lnTo>
                    <a:lnTo>
                      <a:pt x="113" y="542"/>
                    </a:lnTo>
                    <a:lnTo>
                      <a:pt x="121" y="578"/>
                    </a:lnTo>
                    <a:lnTo>
                      <a:pt x="128" y="617"/>
                    </a:lnTo>
                    <a:lnTo>
                      <a:pt x="135" y="655"/>
                    </a:lnTo>
                    <a:lnTo>
                      <a:pt x="139" y="694"/>
                    </a:lnTo>
                    <a:lnTo>
                      <a:pt x="145" y="710"/>
                    </a:lnTo>
                    <a:lnTo>
                      <a:pt x="150" y="714"/>
                    </a:lnTo>
                    <a:lnTo>
                      <a:pt x="157" y="719"/>
                    </a:lnTo>
                    <a:lnTo>
                      <a:pt x="164" y="722"/>
                    </a:lnTo>
                    <a:lnTo>
                      <a:pt x="173" y="723"/>
                    </a:lnTo>
                    <a:lnTo>
                      <a:pt x="180" y="726"/>
                    </a:lnTo>
                    <a:lnTo>
                      <a:pt x="189" y="726"/>
                    </a:lnTo>
                    <a:lnTo>
                      <a:pt x="199" y="728"/>
                    </a:lnTo>
                    <a:lnTo>
                      <a:pt x="206" y="7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517104" y="762003"/>
              <a:ext cx="184203" cy="101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179" tIns="45590" rIns="91179" bIns="45590">
              <a:spAutoFit/>
            </a:bodyPr>
            <a:lstStyle/>
            <a:p>
              <a:pPr algn="ctr"/>
              <a:endParaRPr kumimoji="0" lang="ko-KR" altLang="en-US" sz="6000">
                <a:solidFill>
                  <a:srgbClr val="000099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048000" y="3405212"/>
              <a:ext cx="5710238" cy="27972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811" tIns="45907" rIns="91811" bIns="4590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2000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2000" dirty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대나무는 마디 마디가 알뜰하게 자라야 한다.</a:t>
              </a:r>
            </a:p>
            <a:p>
              <a:pPr>
                <a:spcBef>
                  <a:spcPct val="50000"/>
                </a:spcBef>
              </a:pPr>
              <a:r>
                <a:rPr lang="ko-KR" altLang="en-US" sz="2000" dirty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2400" b="1" dirty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그 어느 한 마디라도 병들거나 약해지면 </a:t>
              </a:r>
            </a:p>
            <a:p>
              <a:pPr>
                <a:spcBef>
                  <a:spcPct val="50000"/>
                </a:spcBef>
              </a:pPr>
              <a:r>
                <a:rPr lang="ko-KR" altLang="en-US" sz="2400" b="1" dirty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 그 대나무는 못 쓰게 된다</a:t>
              </a:r>
              <a:r>
                <a:rPr lang="ko-KR" altLang="en-US" sz="2000" dirty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ko-KR" altLang="en-US" sz="2000" dirty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 비 바람 속에서도 오랜 세월을 강하고 튼튼하게</a:t>
              </a:r>
            </a:p>
            <a:p>
              <a:pPr>
                <a:spcBef>
                  <a:spcPct val="50000"/>
                </a:spcBef>
              </a:pPr>
              <a:r>
                <a:rPr lang="ko-KR" altLang="en-US" sz="2000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 자란 대나무가 좋은 나무로 쓰이게 마련이다.   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74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변화하는 조직변혁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64388"/>
              </p:ext>
            </p:extLst>
          </p:nvPr>
        </p:nvGraphicFramePr>
        <p:xfrm>
          <a:off x="1681245" y="1980948"/>
          <a:ext cx="5638664" cy="396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7" name="클립" r:id="rId3" imgW="714600" imgH="716040" progId="MS_ClipArt_Gallery.2">
                  <p:embed/>
                </p:oleObj>
              </mc:Choice>
              <mc:Fallback>
                <p:oleObj name="클립" r:id="rId3" imgW="714600" imgH="716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245" y="1980948"/>
                        <a:ext cx="5638664" cy="3968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62108" y="1052736"/>
            <a:ext cx="3276938" cy="90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07" tIns="45604" rIns="91207" bIns="45604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5pPr>
            <a:lvl6pPr marL="22494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6pPr>
            <a:lvl7pPr marL="27066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7pPr>
            <a:lvl8pPr marL="31638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8pPr>
            <a:lvl9pPr marL="3621088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9pPr>
          </a:lstStyle>
          <a:p>
            <a:pPr eaLnBrk="0" latinLnBrk="0" hangingPunct="0">
              <a:spcBef>
                <a:spcPct val="50000"/>
              </a:spcBef>
            </a:pPr>
            <a:r>
              <a:rPr kumimoji="0" lang="ko-KR" altLang="en-US" sz="5300" dirty="0">
                <a:solidFill>
                  <a:srgbClr val="FEFB00"/>
                </a:solidFill>
                <a:latin typeface="HY헤드라인M" pitchFamily="18" charset="-127"/>
                <a:ea typeface="HY헤드라인M" pitchFamily="18" charset="-127"/>
              </a:rPr>
              <a:t>균 형?</a:t>
            </a:r>
          </a:p>
        </p:txBody>
      </p:sp>
    </p:spTree>
    <p:extLst>
      <p:ext uri="{BB962C8B-B14F-4D97-AF65-F5344CB8AC3E}">
        <p14:creationId xmlns:p14="http://schemas.microsoft.com/office/powerpoint/2010/main" val="32601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변화하는 조직변혁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971600" y="1628800"/>
            <a:ext cx="662473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우리가</a:t>
            </a:r>
          </a:p>
          <a:p>
            <a:pPr>
              <a:lnSpc>
                <a:spcPct val="120000"/>
              </a:lnSpc>
            </a:pP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생각을 바꾸면 </a:t>
            </a:r>
            <a:r>
              <a:rPr lang="ko-KR" altLang="en-US" sz="2800" b="1" u="sng" dirty="0">
                <a:latin typeface="HY헤드라인M" pitchFamily="18" charset="-127"/>
                <a:ea typeface="HY헤드라인M" pitchFamily="18" charset="-127"/>
              </a:rPr>
              <a:t>행동</a:t>
            </a: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이 바뀌고,</a:t>
            </a:r>
          </a:p>
          <a:p>
            <a:pPr>
              <a:lnSpc>
                <a:spcPct val="120000"/>
              </a:lnSpc>
            </a:pP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행동을 바꾸면 </a:t>
            </a:r>
            <a:r>
              <a:rPr lang="ko-KR" altLang="en-US" sz="2800" b="1" u="sng" dirty="0">
                <a:latin typeface="HY헤드라인M" pitchFamily="18" charset="-127"/>
                <a:ea typeface="HY헤드라인M" pitchFamily="18" charset="-127"/>
              </a:rPr>
              <a:t>습관</a:t>
            </a: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이 바뀌고,</a:t>
            </a:r>
          </a:p>
          <a:p>
            <a:pPr>
              <a:lnSpc>
                <a:spcPct val="120000"/>
              </a:lnSpc>
            </a:pP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습관을 바꾸면 </a:t>
            </a:r>
            <a:r>
              <a:rPr lang="ko-KR" altLang="en-US" sz="2800" b="1" u="sng" dirty="0">
                <a:latin typeface="HY헤드라인M" pitchFamily="18" charset="-127"/>
                <a:ea typeface="HY헤드라인M" pitchFamily="18" charset="-127"/>
              </a:rPr>
              <a:t>성품</a:t>
            </a: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이 바뀌고,</a:t>
            </a:r>
          </a:p>
          <a:p>
            <a:pPr>
              <a:lnSpc>
                <a:spcPct val="120000"/>
              </a:lnSpc>
            </a:pP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성품을 바꾸면</a:t>
            </a:r>
          </a:p>
          <a:p>
            <a:pPr>
              <a:lnSpc>
                <a:spcPct val="120000"/>
              </a:lnSpc>
            </a:pP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우리의 </a:t>
            </a:r>
            <a:r>
              <a:rPr lang="ko-KR" altLang="en-US" sz="2800" b="1" u="sng" dirty="0">
                <a:latin typeface="HY헤드라인M" pitchFamily="18" charset="-127"/>
                <a:ea typeface="HY헤드라인M" pitchFamily="18" charset="-127"/>
              </a:rPr>
              <a:t>운명</a:t>
            </a: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이 바뀐다.</a:t>
            </a:r>
          </a:p>
        </p:txBody>
      </p:sp>
    </p:spTree>
    <p:extLst>
      <p:ext uri="{BB962C8B-B14F-4D97-AF65-F5344CB8AC3E}">
        <p14:creationId xmlns:p14="http://schemas.microsoft.com/office/powerpoint/2010/main" val="42585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조직이 성공하려면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10" name="직사각형 27"/>
          <p:cNvSpPr>
            <a:spLocks noChangeArrowheads="1"/>
          </p:cNvSpPr>
          <p:nvPr/>
        </p:nvSpPr>
        <p:spPr bwMode="auto">
          <a:xfrm>
            <a:off x="1403350" y="1196994"/>
            <a:ext cx="6572250" cy="70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9" tIns="45590" rIns="91179" bIns="45590">
            <a:spAutoFit/>
          </a:bodyPr>
          <a:lstStyle/>
          <a:p>
            <a:pPr marL="455890" indent="-455890" algn="ctr">
              <a:spcBef>
                <a:spcPct val="50000"/>
              </a:spcBef>
            </a:pPr>
            <a:r>
              <a:rPr lang="ko-KR" altLang="en-US" sz="4000" i="1" dirty="0" smtClean="0">
                <a:latin typeface="안상수2006굵은" pitchFamily="18" charset="-127"/>
                <a:ea typeface="안상수2006굵은" pitchFamily="18" charset="-127"/>
              </a:rPr>
              <a:t>명당을 잡으려면 부지런해야 된다</a:t>
            </a:r>
            <a:r>
              <a:rPr lang="en-US" altLang="ko-KR" sz="4000" i="1" dirty="0" smtClean="0">
                <a:latin typeface="안상수2006굵은" pitchFamily="18" charset="-127"/>
                <a:ea typeface="안상수2006굵은" pitchFamily="18" charset="-127"/>
              </a:rPr>
              <a:t>!!</a:t>
            </a:r>
            <a:endParaRPr lang="en-US" altLang="ko-KR" sz="4000" i="1" dirty="0">
              <a:latin typeface="안상수2006굵은" pitchFamily="18" charset="-127"/>
              <a:ea typeface="안상수2006굵은" pitchFamily="18" charset="-127"/>
            </a:endParaRPr>
          </a:p>
        </p:txBody>
      </p:sp>
      <p:sp>
        <p:nvSpPr>
          <p:cNvPr id="11" name="직사각형 4"/>
          <p:cNvSpPr>
            <a:spLocks noChangeArrowheads="1"/>
          </p:cNvSpPr>
          <p:nvPr/>
        </p:nvSpPr>
        <p:spPr bwMode="auto">
          <a:xfrm>
            <a:off x="1214452" y="1988840"/>
            <a:ext cx="6572250" cy="10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9" tIns="45590" rIns="91179" bIns="45590">
            <a:spAutoFit/>
          </a:bodyPr>
          <a:lstStyle/>
          <a:p>
            <a:pPr marL="455890" indent="-455890" algn="ctr">
              <a:spcBef>
                <a:spcPct val="50000"/>
              </a:spcBef>
            </a:pPr>
            <a:r>
              <a:rPr lang="ko-KR" altLang="en-US" sz="2400" dirty="0" smtClean="0">
                <a:solidFill>
                  <a:srgbClr val="00B050"/>
                </a:solidFill>
                <a:latin typeface="안상수2006굵은" pitchFamily="18" charset="-127"/>
                <a:ea typeface="안상수2006굵은" pitchFamily="18" charset="-127"/>
              </a:rPr>
              <a:t>강의</a:t>
            </a:r>
            <a:r>
              <a:rPr lang="ko-KR" altLang="en-US" sz="2400" dirty="0">
                <a:solidFill>
                  <a:srgbClr val="00B050"/>
                </a:solidFill>
                <a:latin typeface="안상수2006굵은" pitchFamily="18" charset="-127"/>
                <a:ea typeface="안상수2006굵은" pitchFamily="18" charset="-127"/>
              </a:rPr>
              <a:t>실 </a:t>
            </a:r>
            <a:r>
              <a:rPr lang="ko-KR" altLang="en-US" sz="2400" dirty="0" smtClean="0">
                <a:solidFill>
                  <a:srgbClr val="00B050"/>
                </a:solidFill>
                <a:latin typeface="안상수2006굵은" pitchFamily="18" charset="-127"/>
                <a:ea typeface="안상수2006굵은" pitchFamily="18" charset="-127"/>
              </a:rPr>
              <a:t>문이 열리기를 기다리면서 장사진을 이루고 있는 모습</a:t>
            </a:r>
            <a:endParaRPr lang="en-US" altLang="ko-KR" sz="2400" dirty="0" smtClean="0">
              <a:solidFill>
                <a:srgbClr val="00B050"/>
              </a:solidFill>
              <a:latin typeface="안상수2006굵은" pitchFamily="18" charset="-127"/>
              <a:ea typeface="안상수2006굵은" pitchFamily="18" charset="-127"/>
            </a:endParaRPr>
          </a:p>
          <a:p>
            <a:pPr marL="455890" indent="-455890" algn="ctr">
              <a:spcBef>
                <a:spcPct val="50000"/>
              </a:spcBef>
            </a:pPr>
            <a:r>
              <a:rPr lang="ko-KR" altLang="en-US" sz="2400" i="1" dirty="0">
                <a:solidFill>
                  <a:srgbClr val="00B050"/>
                </a:solidFill>
                <a:latin typeface="안상수2006굵은" pitchFamily="18" charset="-127"/>
                <a:ea typeface="안상수2006굵은" pitchFamily="18" charset="-127"/>
              </a:rPr>
              <a:t>맨 </a:t>
            </a:r>
            <a:r>
              <a:rPr lang="ko-KR" altLang="en-US" sz="2400" i="1" dirty="0" smtClean="0">
                <a:solidFill>
                  <a:srgbClr val="00B050"/>
                </a:solidFill>
                <a:latin typeface="안상수2006굵은" pitchFamily="18" charset="-127"/>
                <a:ea typeface="안상수2006굵은" pitchFamily="18" charset="-127"/>
              </a:rPr>
              <a:t>앞줄 </a:t>
            </a:r>
            <a:r>
              <a:rPr lang="en-US" altLang="ko-KR" sz="2400" i="1" dirty="0" smtClean="0">
                <a:solidFill>
                  <a:srgbClr val="00B050"/>
                </a:solidFill>
                <a:latin typeface="안상수2006굵은" pitchFamily="18" charset="-127"/>
                <a:ea typeface="안상수2006굵은" pitchFamily="18" charset="-127"/>
              </a:rPr>
              <a:t>: </a:t>
            </a:r>
            <a:r>
              <a:rPr lang="ko-KR" altLang="en-US" sz="2400" i="1" dirty="0" smtClean="0">
                <a:solidFill>
                  <a:srgbClr val="00B050"/>
                </a:solidFill>
                <a:latin typeface="안상수2006굵은" pitchFamily="18" charset="-127"/>
                <a:ea typeface="안상수2006굵은" pitchFamily="18" charset="-127"/>
              </a:rPr>
              <a:t>장학금 라인 </a:t>
            </a:r>
            <a:r>
              <a:rPr lang="en-US" altLang="ko-KR" sz="2400" i="1" dirty="0" smtClean="0">
                <a:solidFill>
                  <a:srgbClr val="00B050"/>
                </a:solidFill>
                <a:latin typeface="안상수2006굵은" pitchFamily="18" charset="-127"/>
                <a:ea typeface="안상수2006굵은" pitchFamily="18" charset="-127"/>
              </a:rPr>
              <a:t>2-5</a:t>
            </a:r>
            <a:r>
              <a:rPr lang="ko-KR" altLang="en-US" sz="2400" i="1" dirty="0" smtClean="0">
                <a:solidFill>
                  <a:srgbClr val="00B050"/>
                </a:solidFill>
                <a:latin typeface="안상수2006굵은" pitchFamily="18" charset="-127"/>
                <a:ea typeface="안상수2006굵은" pitchFamily="18" charset="-127"/>
              </a:rPr>
              <a:t>번</a:t>
            </a:r>
            <a:r>
              <a:rPr lang="ko-KR" altLang="en-US" sz="2400" i="1" dirty="0">
                <a:solidFill>
                  <a:srgbClr val="00B050"/>
                </a:solidFill>
                <a:latin typeface="안상수2006굵은" pitchFamily="18" charset="-127"/>
                <a:ea typeface="안상수2006굵은" pitchFamily="18" charset="-127"/>
              </a:rPr>
              <a:t>째 </a:t>
            </a:r>
            <a:r>
              <a:rPr lang="ko-KR" altLang="en-US" sz="2400" i="1" dirty="0" smtClean="0">
                <a:solidFill>
                  <a:srgbClr val="00B050"/>
                </a:solidFill>
                <a:latin typeface="안상수2006굵은" pitchFamily="18" charset="-127"/>
                <a:ea typeface="안상수2006굵은" pitchFamily="18" charset="-127"/>
              </a:rPr>
              <a:t>줄 </a:t>
            </a:r>
            <a:r>
              <a:rPr lang="en-US" altLang="ko-KR" sz="2400" i="1" dirty="0" smtClean="0">
                <a:solidFill>
                  <a:srgbClr val="00B050"/>
                </a:solidFill>
                <a:latin typeface="안상수2006굵은" pitchFamily="18" charset="-127"/>
                <a:ea typeface="안상수2006굵은" pitchFamily="18" charset="-127"/>
              </a:rPr>
              <a:t>: </a:t>
            </a:r>
            <a:r>
              <a:rPr lang="ko-KR" altLang="en-US" sz="2400" i="1" dirty="0" smtClean="0">
                <a:solidFill>
                  <a:srgbClr val="00B050"/>
                </a:solidFill>
                <a:latin typeface="안상수2006굵은" pitchFamily="18" charset="-127"/>
                <a:ea typeface="안상수2006굵은" pitchFamily="18" charset="-127"/>
              </a:rPr>
              <a:t>인기라인</a:t>
            </a:r>
            <a:endParaRPr lang="en-US" altLang="ko-KR" sz="2400" i="1" dirty="0">
              <a:solidFill>
                <a:srgbClr val="00B050"/>
              </a:solidFill>
              <a:latin typeface="안상수2006굵은" pitchFamily="18" charset="-127"/>
              <a:ea typeface="안상수2006굵은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9" r="1723"/>
          <a:stretch/>
        </p:blipFill>
        <p:spPr>
          <a:xfrm>
            <a:off x="368808" y="3111910"/>
            <a:ext cx="8235640" cy="31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변화하는 조직변혁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7023" y="969344"/>
            <a:ext cx="7190471" cy="141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066" tIns="43535" rIns="87066" bIns="43535">
            <a:spAutoFit/>
          </a:bodyPr>
          <a:lstStyle>
            <a:lvl1pPr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1pPr>
            <a:lvl2pPr marL="427038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2pPr>
            <a:lvl3pPr marL="855663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3pPr>
            <a:lvl4pPr marL="1282700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4pPr>
            <a:lvl5pPr marL="1711325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5pPr>
            <a:lvl6pPr marL="21685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6pPr>
            <a:lvl7pPr marL="26257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7pPr>
            <a:lvl8pPr marL="30829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8pPr>
            <a:lvl9pPr marL="35401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9pPr>
          </a:lstStyle>
          <a:p>
            <a:r>
              <a:rPr lang="ko-KR" altLang="en-US" sz="4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ko-KR" altLang="en-US" sz="43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직</a:t>
            </a:r>
            <a:r>
              <a:rPr lang="ko-KR" altLang="en-US" sz="4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의 </a:t>
            </a:r>
            <a:r>
              <a:rPr lang="ko-KR" altLang="en-US" sz="43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약한</a:t>
            </a:r>
          </a:p>
          <a:p>
            <a:r>
              <a:rPr lang="ko-KR" altLang="en-US" sz="43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고리를 찾아서,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976162" y="3198132"/>
            <a:ext cx="3728087" cy="62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066" tIns="43535" rIns="87066" bIns="43535">
            <a:spAutoFit/>
          </a:bodyPr>
          <a:lstStyle>
            <a:lvl1pPr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1pPr>
            <a:lvl2pPr marL="427038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2pPr>
            <a:lvl3pPr marL="855663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3pPr>
            <a:lvl4pPr marL="1282700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4pPr>
            <a:lvl5pPr marL="1711325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5pPr>
            <a:lvl6pPr marL="21685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6pPr>
            <a:lvl7pPr marL="26257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7pPr>
            <a:lvl8pPr marL="30829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8pPr>
            <a:lvl9pPr marL="35401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9pPr>
          </a:lstStyle>
          <a:p>
            <a:r>
              <a:rPr lang="ko-KR" altLang="en-US" sz="35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지금 바로 고쳐라!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964874" y="1895838"/>
            <a:ext cx="4799587" cy="1615558"/>
            <a:chOff x="1008" y="715"/>
            <a:chExt cx="3481" cy="2094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905" y="1261"/>
              <a:ext cx="741" cy="838"/>
            </a:xfrm>
            <a:custGeom>
              <a:avLst/>
              <a:gdLst>
                <a:gd name="T0" fmla="*/ 457 w 741"/>
                <a:gd name="T1" fmla="*/ 0 h 838"/>
                <a:gd name="T2" fmla="*/ 342 w 741"/>
                <a:gd name="T3" fmla="*/ 236 h 838"/>
                <a:gd name="T4" fmla="*/ 34 w 741"/>
                <a:gd name="T5" fmla="*/ 517 h 838"/>
                <a:gd name="T6" fmla="*/ 0 w 741"/>
                <a:gd name="T7" fmla="*/ 612 h 838"/>
                <a:gd name="T8" fmla="*/ 78 w 741"/>
                <a:gd name="T9" fmla="*/ 779 h 838"/>
                <a:gd name="T10" fmla="*/ 239 w 741"/>
                <a:gd name="T11" fmla="*/ 838 h 838"/>
                <a:gd name="T12" fmla="*/ 368 w 741"/>
                <a:gd name="T13" fmla="*/ 768 h 838"/>
                <a:gd name="T14" fmla="*/ 741 w 741"/>
                <a:gd name="T15" fmla="*/ 307 h 838"/>
                <a:gd name="T16" fmla="*/ 631 w 741"/>
                <a:gd name="T17" fmla="*/ 81 h 838"/>
                <a:gd name="T18" fmla="*/ 457 w 741"/>
                <a:gd name="T19" fmla="*/ 0 h 838"/>
                <a:gd name="T20" fmla="*/ 457 w 741"/>
                <a:gd name="T2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838">
                  <a:moveTo>
                    <a:pt x="457" y="0"/>
                  </a:moveTo>
                  <a:lnTo>
                    <a:pt x="342" y="236"/>
                  </a:lnTo>
                  <a:lnTo>
                    <a:pt x="34" y="517"/>
                  </a:lnTo>
                  <a:lnTo>
                    <a:pt x="0" y="612"/>
                  </a:lnTo>
                  <a:lnTo>
                    <a:pt x="78" y="779"/>
                  </a:lnTo>
                  <a:lnTo>
                    <a:pt x="239" y="838"/>
                  </a:lnTo>
                  <a:lnTo>
                    <a:pt x="368" y="768"/>
                  </a:lnTo>
                  <a:lnTo>
                    <a:pt x="741" y="307"/>
                  </a:lnTo>
                  <a:lnTo>
                    <a:pt x="631" y="81"/>
                  </a:lnTo>
                  <a:lnTo>
                    <a:pt x="457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948" y="1186"/>
              <a:ext cx="1190" cy="948"/>
            </a:xfrm>
            <a:custGeom>
              <a:avLst/>
              <a:gdLst>
                <a:gd name="T0" fmla="*/ 0 w 1190"/>
                <a:gd name="T1" fmla="*/ 532 h 948"/>
                <a:gd name="T2" fmla="*/ 259 w 1190"/>
                <a:gd name="T3" fmla="*/ 281 h 948"/>
                <a:gd name="T4" fmla="*/ 787 w 1190"/>
                <a:gd name="T5" fmla="*/ 25 h 948"/>
                <a:gd name="T6" fmla="*/ 1190 w 1190"/>
                <a:gd name="T7" fmla="*/ 0 h 948"/>
                <a:gd name="T8" fmla="*/ 1106 w 1190"/>
                <a:gd name="T9" fmla="*/ 216 h 948"/>
                <a:gd name="T10" fmla="*/ 523 w 1190"/>
                <a:gd name="T11" fmla="*/ 416 h 948"/>
                <a:gd name="T12" fmla="*/ 458 w 1190"/>
                <a:gd name="T13" fmla="*/ 617 h 948"/>
                <a:gd name="T14" fmla="*/ 473 w 1190"/>
                <a:gd name="T15" fmla="*/ 677 h 948"/>
                <a:gd name="T16" fmla="*/ 558 w 1190"/>
                <a:gd name="T17" fmla="*/ 693 h 948"/>
                <a:gd name="T18" fmla="*/ 652 w 1190"/>
                <a:gd name="T19" fmla="*/ 948 h 948"/>
                <a:gd name="T20" fmla="*/ 115 w 1190"/>
                <a:gd name="T21" fmla="*/ 948 h 948"/>
                <a:gd name="T22" fmla="*/ 0 w 1190"/>
                <a:gd name="T23" fmla="*/ 532 h 948"/>
                <a:gd name="T24" fmla="*/ 0 w 1190"/>
                <a:gd name="T25" fmla="*/ 532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0" h="948">
                  <a:moveTo>
                    <a:pt x="0" y="532"/>
                  </a:moveTo>
                  <a:lnTo>
                    <a:pt x="259" y="281"/>
                  </a:lnTo>
                  <a:lnTo>
                    <a:pt x="787" y="25"/>
                  </a:lnTo>
                  <a:lnTo>
                    <a:pt x="1190" y="0"/>
                  </a:lnTo>
                  <a:lnTo>
                    <a:pt x="1106" y="216"/>
                  </a:lnTo>
                  <a:lnTo>
                    <a:pt x="523" y="416"/>
                  </a:lnTo>
                  <a:lnTo>
                    <a:pt x="458" y="617"/>
                  </a:lnTo>
                  <a:lnTo>
                    <a:pt x="473" y="677"/>
                  </a:lnTo>
                  <a:lnTo>
                    <a:pt x="558" y="693"/>
                  </a:lnTo>
                  <a:lnTo>
                    <a:pt x="652" y="948"/>
                  </a:lnTo>
                  <a:lnTo>
                    <a:pt x="115" y="948"/>
                  </a:lnTo>
                  <a:lnTo>
                    <a:pt x="0" y="53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168" y="1327"/>
              <a:ext cx="419" cy="557"/>
            </a:xfrm>
            <a:custGeom>
              <a:avLst/>
              <a:gdLst>
                <a:gd name="T0" fmla="*/ 75 w 419"/>
                <a:gd name="T1" fmla="*/ 557 h 557"/>
                <a:gd name="T2" fmla="*/ 0 w 419"/>
                <a:gd name="T3" fmla="*/ 446 h 557"/>
                <a:gd name="T4" fmla="*/ 184 w 419"/>
                <a:gd name="T5" fmla="*/ 305 h 557"/>
                <a:gd name="T6" fmla="*/ 284 w 419"/>
                <a:gd name="T7" fmla="*/ 180 h 557"/>
                <a:gd name="T8" fmla="*/ 299 w 419"/>
                <a:gd name="T9" fmla="*/ 0 h 557"/>
                <a:gd name="T10" fmla="*/ 419 w 419"/>
                <a:gd name="T11" fmla="*/ 155 h 557"/>
                <a:gd name="T12" fmla="*/ 224 w 419"/>
                <a:gd name="T13" fmla="*/ 552 h 557"/>
                <a:gd name="T14" fmla="*/ 75 w 419"/>
                <a:gd name="T15" fmla="*/ 557 h 557"/>
                <a:gd name="T16" fmla="*/ 75 w 419"/>
                <a:gd name="T17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57">
                  <a:moveTo>
                    <a:pt x="75" y="557"/>
                  </a:moveTo>
                  <a:lnTo>
                    <a:pt x="0" y="446"/>
                  </a:lnTo>
                  <a:lnTo>
                    <a:pt x="184" y="305"/>
                  </a:lnTo>
                  <a:lnTo>
                    <a:pt x="284" y="180"/>
                  </a:lnTo>
                  <a:lnTo>
                    <a:pt x="299" y="0"/>
                  </a:lnTo>
                  <a:lnTo>
                    <a:pt x="419" y="155"/>
                  </a:lnTo>
                  <a:lnTo>
                    <a:pt x="224" y="552"/>
                  </a:lnTo>
                  <a:lnTo>
                    <a:pt x="75" y="557"/>
                  </a:lnTo>
                  <a:lnTo>
                    <a:pt x="75" y="557"/>
                  </a:lnTo>
                  <a:close/>
                </a:path>
              </a:pathLst>
            </a:custGeom>
            <a:solidFill>
              <a:srgbClr val="A3A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223" y="1256"/>
              <a:ext cx="861" cy="452"/>
            </a:xfrm>
            <a:custGeom>
              <a:avLst/>
              <a:gdLst>
                <a:gd name="T0" fmla="*/ 129 w 861"/>
                <a:gd name="T1" fmla="*/ 452 h 452"/>
                <a:gd name="T2" fmla="*/ 0 w 861"/>
                <a:gd name="T3" fmla="*/ 357 h 452"/>
                <a:gd name="T4" fmla="*/ 123 w 861"/>
                <a:gd name="T5" fmla="*/ 306 h 452"/>
                <a:gd name="T6" fmla="*/ 188 w 861"/>
                <a:gd name="T7" fmla="*/ 196 h 452"/>
                <a:gd name="T8" fmla="*/ 303 w 861"/>
                <a:gd name="T9" fmla="*/ 186 h 452"/>
                <a:gd name="T10" fmla="*/ 368 w 861"/>
                <a:gd name="T11" fmla="*/ 86 h 452"/>
                <a:gd name="T12" fmla="*/ 506 w 861"/>
                <a:gd name="T13" fmla="*/ 111 h 452"/>
                <a:gd name="T14" fmla="*/ 577 w 861"/>
                <a:gd name="T15" fmla="*/ 41 h 452"/>
                <a:gd name="T16" fmla="*/ 682 w 861"/>
                <a:gd name="T17" fmla="*/ 65 h 452"/>
                <a:gd name="T18" fmla="*/ 771 w 861"/>
                <a:gd name="T19" fmla="*/ 0 h 452"/>
                <a:gd name="T20" fmla="*/ 861 w 861"/>
                <a:gd name="T21" fmla="*/ 65 h 452"/>
                <a:gd name="T22" fmla="*/ 796 w 861"/>
                <a:gd name="T23" fmla="*/ 171 h 452"/>
                <a:gd name="T24" fmla="*/ 333 w 861"/>
                <a:gd name="T25" fmla="*/ 312 h 452"/>
                <a:gd name="T26" fmla="*/ 129 w 861"/>
                <a:gd name="T27" fmla="*/ 452 h 452"/>
                <a:gd name="T28" fmla="*/ 129 w 861"/>
                <a:gd name="T29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1" h="452">
                  <a:moveTo>
                    <a:pt x="129" y="452"/>
                  </a:moveTo>
                  <a:lnTo>
                    <a:pt x="0" y="357"/>
                  </a:lnTo>
                  <a:lnTo>
                    <a:pt x="123" y="306"/>
                  </a:lnTo>
                  <a:lnTo>
                    <a:pt x="188" y="196"/>
                  </a:lnTo>
                  <a:lnTo>
                    <a:pt x="303" y="186"/>
                  </a:lnTo>
                  <a:lnTo>
                    <a:pt x="368" y="86"/>
                  </a:lnTo>
                  <a:lnTo>
                    <a:pt x="506" y="111"/>
                  </a:lnTo>
                  <a:lnTo>
                    <a:pt x="577" y="41"/>
                  </a:lnTo>
                  <a:lnTo>
                    <a:pt x="682" y="65"/>
                  </a:lnTo>
                  <a:lnTo>
                    <a:pt x="771" y="0"/>
                  </a:lnTo>
                  <a:lnTo>
                    <a:pt x="861" y="65"/>
                  </a:lnTo>
                  <a:lnTo>
                    <a:pt x="796" y="171"/>
                  </a:lnTo>
                  <a:lnTo>
                    <a:pt x="333" y="312"/>
                  </a:lnTo>
                  <a:lnTo>
                    <a:pt x="129" y="452"/>
                  </a:lnTo>
                  <a:lnTo>
                    <a:pt x="129" y="452"/>
                  </a:lnTo>
                  <a:close/>
                </a:path>
              </a:pathLst>
            </a:custGeom>
            <a:solidFill>
              <a:srgbClr val="A3A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004" y="1993"/>
              <a:ext cx="477" cy="132"/>
            </a:xfrm>
            <a:custGeom>
              <a:avLst/>
              <a:gdLst>
                <a:gd name="T0" fmla="*/ 0 w 477"/>
                <a:gd name="T1" fmla="*/ 0 h 132"/>
                <a:gd name="T2" fmla="*/ 462 w 477"/>
                <a:gd name="T3" fmla="*/ 0 h 132"/>
                <a:gd name="T4" fmla="*/ 477 w 477"/>
                <a:gd name="T5" fmla="*/ 132 h 132"/>
                <a:gd name="T6" fmla="*/ 19 w 477"/>
                <a:gd name="T7" fmla="*/ 132 h 132"/>
                <a:gd name="T8" fmla="*/ 0 w 477"/>
                <a:gd name="T9" fmla="*/ 0 h 132"/>
                <a:gd name="T10" fmla="*/ 0 w 477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132">
                  <a:moveTo>
                    <a:pt x="0" y="0"/>
                  </a:moveTo>
                  <a:lnTo>
                    <a:pt x="462" y="0"/>
                  </a:lnTo>
                  <a:lnTo>
                    <a:pt x="477" y="132"/>
                  </a:lnTo>
                  <a:lnTo>
                    <a:pt x="19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037" y="1594"/>
              <a:ext cx="1396" cy="1139"/>
            </a:xfrm>
            <a:custGeom>
              <a:avLst/>
              <a:gdLst>
                <a:gd name="T0" fmla="*/ 210 w 1396"/>
                <a:gd name="T1" fmla="*/ 1048 h 1139"/>
                <a:gd name="T2" fmla="*/ 0 w 1396"/>
                <a:gd name="T3" fmla="*/ 564 h 1139"/>
                <a:gd name="T4" fmla="*/ 90 w 1396"/>
                <a:gd name="T5" fmla="*/ 327 h 1139"/>
                <a:gd name="T6" fmla="*/ 385 w 1396"/>
                <a:gd name="T7" fmla="*/ 133 h 1139"/>
                <a:gd name="T8" fmla="*/ 841 w 1396"/>
                <a:gd name="T9" fmla="*/ 0 h 1139"/>
                <a:gd name="T10" fmla="*/ 1111 w 1396"/>
                <a:gd name="T11" fmla="*/ 19 h 1139"/>
                <a:gd name="T12" fmla="*/ 1255 w 1396"/>
                <a:gd name="T13" fmla="*/ 66 h 1139"/>
                <a:gd name="T14" fmla="*/ 1371 w 1396"/>
                <a:gd name="T15" fmla="*/ 308 h 1139"/>
                <a:gd name="T16" fmla="*/ 976 w 1396"/>
                <a:gd name="T17" fmla="*/ 279 h 1139"/>
                <a:gd name="T18" fmla="*/ 621 w 1396"/>
                <a:gd name="T19" fmla="*/ 317 h 1139"/>
                <a:gd name="T20" fmla="*/ 315 w 1396"/>
                <a:gd name="T21" fmla="*/ 531 h 1139"/>
                <a:gd name="T22" fmla="*/ 310 w 1396"/>
                <a:gd name="T23" fmla="*/ 717 h 1139"/>
                <a:gd name="T24" fmla="*/ 381 w 1396"/>
                <a:gd name="T25" fmla="*/ 825 h 1139"/>
                <a:gd name="T26" fmla="*/ 490 w 1396"/>
                <a:gd name="T27" fmla="*/ 863 h 1139"/>
                <a:gd name="T28" fmla="*/ 991 w 1396"/>
                <a:gd name="T29" fmla="*/ 740 h 1139"/>
                <a:gd name="T30" fmla="*/ 1165 w 1396"/>
                <a:gd name="T31" fmla="*/ 569 h 1139"/>
                <a:gd name="T32" fmla="*/ 1396 w 1396"/>
                <a:gd name="T33" fmla="*/ 583 h 1139"/>
                <a:gd name="T34" fmla="*/ 1090 w 1396"/>
                <a:gd name="T35" fmla="*/ 962 h 1139"/>
                <a:gd name="T36" fmla="*/ 315 w 1396"/>
                <a:gd name="T37" fmla="*/ 1139 h 1139"/>
                <a:gd name="T38" fmla="*/ 210 w 1396"/>
                <a:gd name="T39" fmla="*/ 1048 h 1139"/>
                <a:gd name="T40" fmla="*/ 210 w 1396"/>
                <a:gd name="T41" fmla="*/ 10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6" h="1139">
                  <a:moveTo>
                    <a:pt x="210" y="1048"/>
                  </a:moveTo>
                  <a:lnTo>
                    <a:pt x="0" y="564"/>
                  </a:lnTo>
                  <a:lnTo>
                    <a:pt x="90" y="327"/>
                  </a:lnTo>
                  <a:lnTo>
                    <a:pt x="385" y="133"/>
                  </a:lnTo>
                  <a:lnTo>
                    <a:pt x="841" y="0"/>
                  </a:lnTo>
                  <a:lnTo>
                    <a:pt x="1111" y="19"/>
                  </a:lnTo>
                  <a:lnTo>
                    <a:pt x="1255" y="66"/>
                  </a:lnTo>
                  <a:lnTo>
                    <a:pt x="1371" y="308"/>
                  </a:lnTo>
                  <a:lnTo>
                    <a:pt x="976" y="279"/>
                  </a:lnTo>
                  <a:lnTo>
                    <a:pt x="621" y="317"/>
                  </a:lnTo>
                  <a:lnTo>
                    <a:pt x="315" y="531"/>
                  </a:lnTo>
                  <a:lnTo>
                    <a:pt x="310" y="717"/>
                  </a:lnTo>
                  <a:lnTo>
                    <a:pt x="381" y="825"/>
                  </a:lnTo>
                  <a:lnTo>
                    <a:pt x="490" y="863"/>
                  </a:lnTo>
                  <a:lnTo>
                    <a:pt x="991" y="740"/>
                  </a:lnTo>
                  <a:lnTo>
                    <a:pt x="1165" y="569"/>
                  </a:lnTo>
                  <a:lnTo>
                    <a:pt x="1396" y="583"/>
                  </a:lnTo>
                  <a:lnTo>
                    <a:pt x="1090" y="962"/>
                  </a:lnTo>
                  <a:lnTo>
                    <a:pt x="315" y="1139"/>
                  </a:lnTo>
                  <a:lnTo>
                    <a:pt x="210" y="1048"/>
                  </a:lnTo>
                  <a:lnTo>
                    <a:pt x="210" y="104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253" y="1698"/>
              <a:ext cx="970" cy="564"/>
            </a:xfrm>
            <a:custGeom>
              <a:avLst/>
              <a:gdLst>
                <a:gd name="T0" fmla="*/ 60 w 970"/>
                <a:gd name="T1" fmla="*/ 564 h 564"/>
                <a:gd name="T2" fmla="*/ 0 w 970"/>
                <a:gd name="T3" fmla="*/ 442 h 564"/>
                <a:gd name="T4" fmla="*/ 19 w 970"/>
                <a:gd name="T5" fmla="*/ 290 h 564"/>
                <a:gd name="T6" fmla="*/ 99 w 970"/>
                <a:gd name="T7" fmla="*/ 290 h 564"/>
                <a:gd name="T8" fmla="*/ 144 w 970"/>
                <a:gd name="T9" fmla="*/ 181 h 564"/>
                <a:gd name="T10" fmla="*/ 255 w 970"/>
                <a:gd name="T11" fmla="*/ 200 h 564"/>
                <a:gd name="T12" fmla="*/ 319 w 970"/>
                <a:gd name="T13" fmla="*/ 85 h 564"/>
                <a:gd name="T14" fmla="*/ 454 w 970"/>
                <a:gd name="T15" fmla="*/ 110 h 564"/>
                <a:gd name="T16" fmla="*/ 525 w 970"/>
                <a:gd name="T17" fmla="*/ 0 h 564"/>
                <a:gd name="T18" fmla="*/ 649 w 970"/>
                <a:gd name="T19" fmla="*/ 72 h 564"/>
                <a:gd name="T20" fmla="*/ 705 w 970"/>
                <a:gd name="T21" fmla="*/ 15 h 564"/>
                <a:gd name="T22" fmla="*/ 784 w 970"/>
                <a:gd name="T23" fmla="*/ 105 h 564"/>
                <a:gd name="T24" fmla="*/ 885 w 970"/>
                <a:gd name="T25" fmla="*/ 43 h 564"/>
                <a:gd name="T26" fmla="*/ 970 w 970"/>
                <a:gd name="T27" fmla="*/ 157 h 564"/>
                <a:gd name="T28" fmla="*/ 769 w 970"/>
                <a:gd name="T29" fmla="*/ 209 h 564"/>
                <a:gd name="T30" fmla="*/ 439 w 970"/>
                <a:gd name="T31" fmla="*/ 195 h 564"/>
                <a:gd name="T32" fmla="*/ 129 w 970"/>
                <a:gd name="T33" fmla="*/ 370 h 564"/>
                <a:gd name="T34" fmla="*/ 60 w 970"/>
                <a:gd name="T35" fmla="*/ 564 h 564"/>
                <a:gd name="T36" fmla="*/ 60 w 970"/>
                <a:gd name="T37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0" h="564">
                  <a:moveTo>
                    <a:pt x="60" y="564"/>
                  </a:moveTo>
                  <a:lnTo>
                    <a:pt x="0" y="442"/>
                  </a:lnTo>
                  <a:lnTo>
                    <a:pt x="19" y="290"/>
                  </a:lnTo>
                  <a:lnTo>
                    <a:pt x="99" y="290"/>
                  </a:lnTo>
                  <a:lnTo>
                    <a:pt x="144" y="181"/>
                  </a:lnTo>
                  <a:lnTo>
                    <a:pt x="255" y="200"/>
                  </a:lnTo>
                  <a:lnTo>
                    <a:pt x="319" y="85"/>
                  </a:lnTo>
                  <a:lnTo>
                    <a:pt x="454" y="110"/>
                  </a:lnTo>
                  <a:lnTo>
                    <a:pt x="525" y="0"/>
                  </a:lnTo>
                  <a:lnTo>
                    <a:pt x="649" y="72"/>
                  </a:lnTo>
                  <a:lnTo>
                    <a:pt x="705" y="15"/>
                  </a:lnTo>
                  <a:lnTo>
                    <a:pt x="784" y="105"/>
                  </a:lnTo>
                  <a:lnTo>
                    <a:pt x="885" y="43"/>
                  </a:lnTo>
                  <a:lnTo>
                    <a:pt x="970" y="157"/>
                  </a:lnTo>
                  <a:lnTo>
                    <a:pt x="769" y="209"/>
                  </a:lnTo>
                  <a:lnTo>
                    <a:pt x="439" y="195"/>
                  </a:lnTo>
                  <a:lnTo>
                    <a:pt x="129" y="370"/>
                  </a:lnTo>
                  <a:lnTo>
                    <a:pt x="60" y="564"/>
                  </a:lnTo>
                  <a:lnTo>
                    <a:pt x="60" y="564"/>
                  </a:lnTo>
                  <a:close/>
                </a:path>
              </a:pathLst>
            </a:custGeom>
            <a:solidFill>
              <a:srgbClr val="A3A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056" y="2054"/>
              <a:ext cx="396" cy="655"/>
            </a:xfrm>
            <a:custGeom>
              <a:avLst/>
              <a:gdLst>
                <a:gd name="T0" fmla="*/ 47 w 396"/>
                <a:gd name="T1" fmla="*/ 0 h 655"/>
                <a:gd name="T2" fmla="*/ 246 w 396"/>
                <a:gd name="T3" fmla="*/ 427 h 655"/>
                <a:gd name="T4" fmla="*/ 396 w 396"/>
                <a:gd name="T5" fmla="*/ 578 h 655"/>
                <a:gd name="T6" fmla="*/ 231 w 396"/>
                <a:gd name="T7" fmla="*/ 655 h 655"/>
                <a:gd name="T8" fmla="*/ 75 w 396"/>
                <a:gd name="T9" fmla="*/ 412 h 655"/>
                <a:gd name="T10" fmla="*/ 0 w 396"/>
                <a:gd name="T11" fmla="*/ 133 h 655"/>
                <a:gd name="T12" fmla="*/ 47 w 396"/>
                <a:gd name="T13" fmla="*/ 0 h 655"/>
                <a:gd name="T14" fmla="*/ 47 w 396"/>
                <a:gd name="T1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6" h="655">
                  <a:moveTo>
                    <a:pt x="47" y="0"/>
                  </a:moveTo>
                  <a:lnTo>
                    <a:pt x="246" y="427"/>
                  </a:lnTo>
                  <a:lnTo>
                    <a:pt x="396" y="578"/>
                  </a:lnTo>
                  <a:lnTo>
                    <a:pt x="231" y="655"/>
                  </a:lnTo>
                  <a:lnTo>
                    <a:pt x="75" y="412"/>
                  </a:lnTo>
                  <a:lnTo>
                    <a:pt x="0" y="133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3A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313" y="2183"/>
              <a:ext cx="1170" cy="597"/>
            </a:xfrm>
            <a:custGeom>
              <a:avLst/>
              <a:gdLst>
                <a:gd name="T0" fmla="*/ 0 w 1170"/>
                <a:gd name="T1" fmla="*/ 492 h 597"/>
                <a:gd name="T2" fmla="*/ 184 w 1170"/>
                <a:gd name="T3" fmla="*/ 350 h 597"/>
                <a:gd name="T4" fmla="*/ 229 w 1170"/>
                <a:gd name="T5" fmla="*/ 422 h 597"/>
                <a:gd name="T6" fmla="*/ 364 w 1170"/>
                <a:gd name="T7" fmla="*/ 331 h 597"/>
                <a:gd name="T8" fmla="*/ 480 w 1170"/>
                <a:gd name="T9" fmla="*/ 393 h 597"/>
                <a:gd name="T10" fmla="*/ 589 w 1170"/>
                <a:gd name="T11" fmla="*/ 265 h 597"/>
                <a:gd name="T12" fmla="*/ 705 w 1170"/>
                <a:gd name="T13" fmla="*/ 308 h 597"/>
                <a:gd name="T14" fmla="*/ 780 w 1170"/>
                <a:gd name="T15" fmla="*/ 193 h 597"/>
                <a:gd name="T16" fmla="*/ 870 w 1170"/>
                <a:gd name="T17" fmla="*/ 207 h 597"/>
                <a:gd name="T18" fmla="*/ 940 w 1170"/>
                <a:gd name="T19" fmla="*/ 94 h 597"/>
                <a:gd name="T20" fmla="*/ 1030 w 1170"/>
                <a:gd name="T21" fmla="*/ 75 h 597"/>
                <a:gd name="T22" fmla="*/ 1040 w 1170"/>
                <a:gd name="T23" fmla="*/ 0 h 597"/>
                <a:gd name="T24" fmla="*/ 1170 w 1170"/>
                <a:gd name="T25" fmla="*/ 0 h 597"/>
                <a:gd name="T26" fmla="*/ 1080 w 1170"/>
                <a:gd name="T27" fmla="*/ 222 h 597"/>
                <a:gd name="T28" fmla="*/ 634 w 1170"/>
                <a:gd name="T29" fmla="*/ 512 h 597"/>
                <a:gd name="T30" fmla="*/ 214 w 1170"/>
                <a:gd name="T31" fmla="*/ 597 h 597"/>
                <a:gd name="T32" fmla="*/ 0 w 1170"/>
                <a:gd name="T33" fmla="*/ 492 h 597"/>
                <a:gd name="T34" fmla="*/ 0 w 1170"/>
                <a:gd name="T35" fmla="*/ 49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0" h="597">
                  <a:moveTo>
                    <a:pt x="0" y="492"/>
                  </a:moveTo>
                  <a:lnTo>
                    <a:pt x="184" y="350"/>
                  </a:lnTo>
                  <a:lnTo>
                    <a:pt x="229" y="422"/>
                  </a:lnTo>
                  <a:lnTo>
                    <a:pt x="364" y="331"/>
                  </a:lnTo>
                  <a:lnTo>
                    <a:pt x="480" y="393"/>
                  </a:lnTo>
                  <a:lnTo>
                    <a:pt x="589" y="265"/>
                  </a:lnTo>
                  <a:lnTo>
                    <a:pt x="705" y="308"/>
                  </a:lnTo>
                  <a:lnTo>
                    <a:pt x="780" y="193"/>
                  </a:lnTo>
                  <a:lnTo>
                    <a:pt x="870" y="207"/>
                  </a:lnTo>
                  <a:lnTo>
                    <a:pt x="940" y="94"/>
                  </a:lnTo>
                  <a:lnTo>
                    <a:pt x="1030" y="75"/>
                  </a:lnTo>
                  <a:lnTo>
                    <a:pt x="1040" y="0"/>
                  </a:lnTo>
                  <a:lnTo>
                    <a:pt x="1170" y="0"/>
                  </a:lnTo>
                  <a:lnTo>
                    <a:pt x="1080" y="222"/>
                  </a:lnTo>
                  <a:lnTo>
                    <a:pt x="634" y="512"/>
                  </a:lnTo>
                  <a:lnTo>
                    <a:pt x="214" y="597"/>
                  </a:lnTo>
                  <a:lnTo>
                    <a:pt x="0" y="492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A3A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296" y="1813"/>
              <a:ext cx="933" cy="645"/>
            </a:xfrm>
            <a:custGeom>
              <a:avLst/>
              <a:gdLst>
                <a:gd name="T0" fmla="*/ 0 w 933"/>
                <a:gd name="T1" fmla="*/ 390 h 645"/>
                <a:gd name="T2" fmla="*/ 19 w 933"/>
                <a:gd name="T3" fmla="*/ 291 h 645"/>
                <a:gd name="T4" fmla="*/ 55 w 933"/>
                <a:gd name="T5" fmla="*/ 240 h 645"/>
                <a:gd name="T6" fmla="*/ 115 w 933"/>
                <a:gd name="T7" fmla="*/ 187 h 645"/>
                <a:gd name="T8" fmla="*/ 150 w 933"/>
                <a:gd name="T9" fmla="*/ 162 h 645"/>
                <a:gd name="T10" fmla="*/ 186 w 933"/>
                <a:gd name="T11" fmla="*/ 138 h 645"/>
                <a:gd name="T12" fmla="*/ 224 w 933"/>
                <a:gd name="T13" fmla="*/ 116 h 645"/>
                <a:gd name="T14" fmla="*/ 262 w 933"/>
                <a:gd name="T15" fmla="*/ 95 h 645"/>
                <a:gd name="T16" fmla="*/ 300 w 933"/>
                <a:gd name="T17" fmla="*/ 77 h 645"/>
                <a:gd name="T18" fmla="*/ 340 w 933"/>
                <a:gd name="T19" fmla="*/ 59 h 645"/>
                <a:gd name="T20" fmla="*/ 416 w 933"/>
                <a:gd name="T21" fmla="*/ 32 h 645"/>
                <a:gd name="T22" fmla="*/ 490 w 933"/>
                <a:gd name="T23" fmla="*/ 13 h 645"/>
                <a:gd name="T24" fmla="*/ 606 w 933"/>
                <a:gd name="T25" fmla="*/ 0 h 645"/>
                <a:gd name="T26" fmla="*/ 730 w 933"/>
                <a:gd name="T27" fmla="*/ 23 h 645"/>
                <a:gd name="T28" fmla="*/ 818 w 933"/>
                <a:gd name="T29" fmla="*/ 45 h 645"/>
                <a:gd name="T30" fmla="*/ 754 w 933"/>
                <a:gd name="T31" fmla="*/ 177 h 645"/>
                <a:gd name="T32" fmla="*/ 798 w 933"/>
                <a:gd name="T33" fmla="*/ 250 h 645"/>
                <a:gd name="T34" fmla="*/ 850 w 933"/>
                <a:gd name="T35" fmla="*/ 293 h 645"/>
                <a:gd name="T36" fmla="*/ 880 w 933"/>
                <a:gd name="T37" fmla="*/ 312 h 645"/>
                <a:gd name="T38" fmla="*/ 927 w 933"/>
                <a:gd name="T39" fmla="*/ 334 h 645"/>
                <a:gd name="T40" fmla="*/ 912 w 933"/>
                <a:gd name="T41" fmla="*/ 421 h 645"/>
                <a:gd name="T42" fmla="*/ 859 w 933"/>
                <a:gd name="T43" fmla="*/ 481 h 645"/>
                <a:gd name="T44" fmla="*/ 816 w 933"/>
                <a:gd name="T45" fmla="*/ 510 h 645"/>
                <a:gd name="T46" fmla="*/ 764 w 933"/>
                <a:gd name="T47" fmla="*/ 539 h 645"/>
                <a:gd name="T48" fmla="*/ 711 w 933"/>
                <a:gd name="T49" fmla="*/ 564 h 645"/>
                <a:gd name="T50" fmla="*/ 657 w 933"/>
                <a:gd name="T51" fmla="*/ 589 h 645"/>
                <a:gd name="T52" fmla="*/ 603 w 933"/>
                <a:gd name="T53" fmla="*/ 608 h 645"/>
                <a:gd name="T54" fmla="*/ 550 w 933"/>
                <a:gd name="T55" fmla="*/ 624 h 645"/>
                <a:gd name="T56" fmla="*/ 455 w 933"/>
                <a:gd name="T57" fmla="*/ 644 h 645"/>
                <a:gd name="T58" fmla="*/ 294 w 933"/>
                <a:gd name="T59" fmla="*/ 631 h 645"/>
                <a:gd name="T60" fmla="*/ 366 w 933"/>
                <a:gd name="T61" fmla="*/ 609 h 645"/>
                <a:gd name="T62" fmla="*/ 427 w 933"/>
                <a:gd name="T63" fmla="*/ 589 h 645"/>
                <a:gd name="T64" fmla="*/ 495 w 933"/>
                <a:gd name="T65" fmla="*/ 564 h 645"/>
                <a:gd name="T66" fmla="*/ 561 w 933"/>
                <a:gd name="T67" fmla="*/ 538 h 645"/>
                <a:gd name="T68" fmla="*/ 621 w 933"/>
                <a:gd name="T69" fmla="*/ 510 h 645"/>
                <a:gd name="T70" fmla="*/ 667 w 933"/>
                <a:gd name="T71" fmla="*/ 481 h 645"/>
                <a:gd name="T72" fmla="*/ 752 w 933"/>
                <a:gd name="T73" fmla="*/ 405 h 645"/>
                <a:gd name="T74" fmla="*/ 705 w 933"/>
                <a:gd name="T75" fmla="*/ 327 h 645"/>
                <a:gd name="T76" fmla="*/ 664 w 933"/>
                <a:gd name="T77" fmla="*/ 301 h 645"/>
                <a:gd name="T78" fmla="*/ 599 w 933"/>
                <a:gd name="T79" fmla="*/ 147 h 645"/>
                <a:gd name="T80" fmla="*/ 543 w 933"/>
                <a:gd name="T81" fmla="*/ 116 h 645"/>
                <a:gd name="T82" fmla="*/ 370 w 933"/>
                <a:gd name="T83" fmla="*/ 133 h 645"/>
                <a:gd name="T84" fmla="*/ 305 w 933"/>
                <a:gd name="T85" fmla="*/ 161 h 645"/>
                <a:gd name="T86" fmla="*/ 259 w 933"/>
                <a:gd name="T87" fmla="*/ 190 h 645"/>
                <a:gd name="T88" fmla="*/ 219 w 933"/>
                <a:gd name="T89" fmla="*/ 215 h 645"/>
                <a:gd name="T90" fmla="*/ 183 w 933"/>
                <a:gd name="T91" fmla="*/ 239 h 645"/>
                <a:gd name="T92" fmla="*/ 103 w 933"/>
                <a:gd name="T93" fmla="*/ 318 h 645"/>
                <a:gd name="T94" fmla="*/ 59 w 933"/>
                <a:gd name="T95" fmla="*/ 428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3" h="645">
                  <a:moveTo>
                    <a:pt x="37" y="472"/>
                  </a:moveTo>
                  <a:lnTo>
                    <a:pt x="33" y="466"/>
                  </a:lnTo>
                  <a:lnTo>
                    <a:pt x="22" y="45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5" y="327"/>
                  </a:lnTo>
                  <a:lnTo>
                    <a:pt x="13" y="304"/>
                  </a:lnTo>
                  <a:lnTo>
                    <a:pt x="19" y="291"/>
                  </a:lnTo>
                  <a:lnTo>
                    <a:pt x="26" y="278"/>
                  </a:lnTo>
                  <a:lnTo>
                    <a:pt x="34" y="266"/>
                  </a:lnTo>
                  <a:lnTo>
                    <a:pt x="44" y="253"/>
                  </a:lnTo>
                  <a:lnTo>
                    <a:pt x="55" y="240"/>
                  </a:lnTo>
                  <a:lnTo>
                    <a:pt x="67" y="228"/>
                  </a:lnTo>
                  <a:lnTo>
                    <a:pt x="82" y="214"/>
                  </a:lnTo>
                  <a:lnTo>
                    <a:pt x="99" y="200"/>
                  </a:lnTo>
                  <a:lnTo>
                    <a:pt x="115" y="187"/>
                  </a:lnTo>
                  <a:lnTo>
                    <a:pt x="124" y="180"/>
                  </a:lnTo>
                  <a:lnTo>
                    <a:pt x="132" y="173"/>
                  </a:lnTo>
                  <a:lnTo>
                    <a:pt x="141" y="168"/>
                  </a:lnTo>
                  <a:lnTo>
                    <a:pt x="150" y="162"/>
                  </a:lnTo>
                  <a:lnTo>
                    <a:pt x="160" y="155"/>
                  </a:lnTo>
                  <a:lnTo>
                    <a:pt x="168" y="149"/>
                  </a:lnTo>
                  <a:lnTo>
                    <a:pt x="177" y="143"/>
                  </a:lnTo>
                  <a:lnTo>
                    <a:pt x="186" y="138"/>
                  </a:lnTo>
                  <a:lnTo>
                    <a:pt x="195" y="132"/>
                  </a:lnTo>
                  <a:lnTo>
                    <a:pt x="205" y="126"/>
                  </a:lnTo>
                  <a:lnTo>
                    <a:pt x="215" y="120"/>
                  </a:lnTo>
                  <a:lnTo>
                    <a:pt x="224" y="116"/>
                  </a:lnTo>
                  <a:lnTo>
                    <a:pt x="234" y="110"/>
                  </a:lnTo>
                  <a:lnTo>
                    <a:pt x="243" y="105"/>
                  </a:lnTo>
                  <a:lnTo>
                    <a:pt x="252" y="100"/>
                  </a:lnTo>
                  <a:lnTo>
                    <a:pt x="262" y="95"/>
                  </a:lnTo>
                  <a:lnTo>
                    <a:pt x="272" y="90"/>
                  </a:lnTo>
                  <a:lnTo>
                    <a:pt x="281" y="86"/>
                  </a:lnTo>
                  <a:lnTo>
                    <a:pt x="291" y="81"/>
                  </a:lnTo>
                  <a:lnTo>
                    <a:pt x="300" y="77"/>
                  </a:lnTo>
                  <a:lnTo>
                    <a:pt x="310" y="72"/>
                  </a:lnTo>
                  <a:lnTo>
                    <a:pt x="320" y="67"/>
                  </a:lnTo>
                  <a:lnTo>
                    <a:pt x="329" y="64"/>
                  </a:lnTo>
                  <a:lnTo>
                    <a:pt x="340" y="59"/>
                  </a:lnTo>
                  <a:lnTo>
                    <a:pt x="358" y="52"/>
                  </a:lnTo>
                  <a:lnTo>
                    <a:pt x="378" y="44"/>
                  </a:lnTo>
                  <a:lnTo>
                    <a:pt x="397" y="38"/>
                  </a:lnTo>
                  <a:lnTo>
                    <a:pt x="416" y="32"/>
                  </a:lnTo>
                  <a:lnTo>
                    <a:pt x="435" y="26"/>
                  </a:lnTo>
                  <a:lnTo>
                    <a:pt x="454" y="21"/>
                  </a:lnTo>
                  <a:lnTo>
                    <a:pt x="472" y="17"/>
                  </a:lnTo>
                  <a:lnTo>
                    <a:pt x="490" y="13"/>
                  </a:lnTo>
                  <a:lnTo>
                    <a:pt x="508" y="10"/>
                  </a:lnTo>
                  <a:lnTo>
                    <a:pt x="543" y="4"/>
                  </a:lnTo>
                  <a:lnTo>
                    <a:pt x="575" y="2"/>
                  </a:lnTo>
                  <a:lnTo>
                    <a:pt x="606" y="0"/>
                  </a:lnTo>
                  <a:lnTo>
                    <a:pt x="662" y="7"/>
                  </a:lnTo>
                  <a:lnTo>
                    <a:pt x="685" y="12"/>
                  </a:lnTo>
                  <a:lnTo>
                    <a:pt x="708" y="18"/>
                  </a:lnTo>
                  <a:lnTo>
                    <a:pt x="730" y="23"/>
                  </a:lnTo>
                  <a:lnTo>
                    <a:pt x="750" y="28"/>
                  </a:lnTo>
                  <a:lnTo>
                    <a:pt x="769" y="33"/>
                  </a:lnTo>
                  <a:lnTo>
                    <a:pt x="787" y="37"/>
                  </a:lnTo>
                  <a:lnTo>
                    <a:pt x="818" y="45"/>
                  </a:lnTo>
                  <a:lnTo>
                    <a:pt x="843" y="52"/>
                  </a:lnTo>
                  <a:lnTo>
                    <a:pt x="861" y="57"/>
                  </a:lnTo>
                  <a:lnTo>
                    <a:pt x="876" y="60"/>
                  </a:lnTo>
                  <a:lnTo>
                    <a:pt x="754" y="177"/>
                  </a:lnTo>
                  <a:lnTo>
                    <a:pt x="762" y="198"/>
                  </a:lnTo>
                  <a:lnTo>
                    <a:pt x="772" y="216"/>
                  </a:lnTo>
                  <a:lnTo>
                    <a:pt x="784" y="233"/>
                  </a:lnTo>
                  <a:lnTo>
                    <a:pt x="798" y="250"/>
                  </a:lnTo>
                  <a:lnTo>
                    <a:pt x="812" y="263"/>
                  </a:lnTo>
                  <a:lnTo>
                    <a:pt x="827" y="277"/>
                  </a:lnTo>
                  <a:lnTo>
                    <a:pt x="843" y="289"/>
                  </a:lnTo>
                  <a:lnTo>
                    <a:pt x="850" y="293"/>
                  </a:lnTo>
                  <a:lnTo>
                    <a:pt x="858" y="299"/>
                  </a:lnTo>
                  <a:lnTo>
                    <a:pt x="865" y="304"/>
                  </a:lnTo>
                  <a:lnTo>
                    <a:pt x="873" y="307"/>
                  </a:lnTo>
                  <a:lnTo>
                    <a:pt x="880" y="312"/>
                  </a:lnTo>
                  <a:lnTo>
                    <a:pt x="887" y="315"/>
                  </a:lnTo>
                  <a:lnTo>
                    <a:pt x="899" y="322"/>
                  </a:lnTo>
                  <a:lnTo>
                    <a:pt x="911" y="327"/>
                  </a:lnTo>
                  <a:lnTo>
                    <a:pt x="927" y="334"/>
                  </a:lnTo>
                  <a:lnTo>
                    <a:pt x="933" y="336"/>
                  </a:lnTo>
                  <a:lnTo>
                    <a:pt x="925" y="395"/>
                  </a:lnTo>
                  <a:lnTo>
                    <a:pt x="919" y="408"/>
                  </a:lnTo>
                  <a:lnTo>
                    <a:pt x="912" y="421"/>
                  </a:lnTo>
                  <a:lnTo>
                    <a:pt x="902" y="436"/>
                  </a:lnTo>
                  <a:lnTo>
                    <a:pt x="890" y="450"/>
                  </a:lnTo>
                  <a:lnTo>
                    <a:pt x="876" y="465"/>
                  </a:lnTo>
                  <a:lnTo>
                    <a:pt x="859" y="481"/>
                  </a:lnTo>
                  <a:lnTo>
                    <a:pt x="850" y="488"/>
                  </a:lnTo>
                  <a:lnTo>
                    <a:pt x="839" y="496"/>
                  </a:lnTo>
                  <a:lnTo>
                    <a:pt x="828" y="503"/>
                  </a:lnTo>
                  <a:lnTo>
                    <a:pt x="816" y="510"/>
                  </a:lnTo>
                  <a:lnTo>
                    <a:pt x="803" y="518"/>
                  </a:lnTo>
                  <a:lnTo>
                    <a:pt x="791" y="525"/>
                  </a:lnTo>
                  <a:lnTo>
                    <a:pt x="778" y="532"/>
                  </a:lnTo>
                  <a:lnTo>
                    <a:pt x="764" y="539"/>
                  </a:lnTo>
                  <a:lnTo>
                    <a:pt x="752" y="546"/>
                  </a:lnTo>
                  <a:lnTo>
                    <a:pt x="738" y="552"/>
                  </a:lnTo>
                  <a:lnTo>
                    <a:pt x="725" y="559"/>
                  </a:lnTo>
                  <a:lnTo>
                    <a:pt x="711" y="564"/>
                  </a:lnTo>
                  <a:lnTo>
                    <a:pt x="697" y="571"/>
                  </a:lnTo>
                  <a:lnTo>
                    <a:pt x="683" y="577"/>
                  </a:lnTo>
                  <a:lnTo>
                    <a:pt x="671" y="583"/>
                  </a:lnTo>
                  <a:lnTo>
                    <a:pt x="657" y="589"/>
                  </a:lnTo>
                  <a:lnTo>
                    <a:pt x="643" y="593"/>
                  </a:lnTo>
                  <a:lnTo>
                    <a:pt x="629" y="599"/>
                  </a:lnTo>
                  <a:lnTo>
                    <a:pt x="617" y="604"/>
                  </a:lnTo>
                  <a:lnTo>
                    <a:pt x="603" y="608"/>
                  </a:lnTo>
                  <a:lnTo>
                    <a:pt x="589" y="613"/>
                  </a:lnTo>
                  <a:lnTo>
                    <a:pt x="576" y="618"/>
                  </a:lnTo>
                  <a:lnTo>
                    <a:pt x="563" y="621"/>
                  </a:lnTo>
                  <a:lnTo>
                    <a:pt x="550" y="624"/>
                  </a:lnTo>
                  <a:lnTo>
                    <a:pt x="524" y="631"/>
                  </a:lnTo>
                  <a:lnTo>
                    <a:pt x="500" y="637"/>
                  </a:lnTo>
                  <a:lnTo>
                    <a:pt x="477" y="641"/>
                  </a:lnTo>
                  <a:lnTo>
                    <a:pt x="455" y="644"/>
                  </a:lnTo>
                  <a:lnTo>
                    <a:pt x="413" y="645"/>
                  </a:lnTo>
                  <a:lnTo>
                    <a:pt x="266" y="639"/>
                  </a:lnTo>
                  <a:lnTo>
                    <a:pt x="279" y="636"/>
                  </a:lnTo>
                  <a:lnTo>
                    <a:pt x="294" y="631"/>
                  </a:lnTo>
                  <a:lnTo>
                    <a:pt x="314" y="626"/>
                  </a:lnTo>
                  <a:lnTo>
                    <a:pt x="338" y="618"/>
                  </a:lnTo>
                  <a:lnTo>
                    <a:pt x="351" y="614"/>
                  </a:lnTo>
                  <a:lnTo>
                    <a:pt x="366" y="609"/>
                  </a:lnTo>
                  <a:lnTo>
                    <a:pt x="380" y="605"/>
                  </a:lnTo>
                  <a:lnTo>
                    <a:pt x="396" y="600"/>
                  </a:lnTo>
                  <a:lnTo>
                    <a:pt x="411" y="594"/>
                  </a:lnTo>
                  <a:lnTo>
                    <a:pt x="427" y="589"/>
                  </a:lnTo>
                  <a:lnTo>
                    <a:pt x="445" y="583"/>
                  </a:lnTo>
                  <a:lnTo>
                    <a:pt x="461" y="577"/>
                  </a:lnTo>
                  <a:lnTo>
                    <a:pt x="478" y="571"/>
                  </a:lnTo>
                  <a:lnTo>
                    <a:pt x="495" y="564"/>
                  </a:lnTo>
                  <a:lnTo>
                    <a:pt x="512" y="559"/>
                  </a:lnTo>
                  <a:lnTo>
                    <a:pt x="529" y="552"/>
                  </a:lnTo>
                  <a:lnTo>
                    <a:pt x="545" y="545"/>
                  </a:lnTo>
                  <a:lnTo>
                    <a:pt x="561" y="538"/>
                  </a:lnTo>
                  <a:lnTo>
                    <a:pt x="577" y="531"/>
                  </a:lnTo>
                  <a:lnTo>
                    <a:pt x="592" y="524"/>
                  </a:lnTo>
                  <a:lnTo>
                    <a:pt x="606" y="517"/>
                  </a:lnTo>
                  <a:lnTo>
                    <a:pt x="621" y="510"/>
                  </a:lnTo>
                  <a:lnTo>
                    <a:pt x="634" y="502"/>
                  </a:lnTo>
                  <a:lnTo>
                    <a:pt x="645" y="495"/>
                  </a:lnTo>
                  <a:lnTo>
                    <a:pt x="657" y="488"/>
                  </a:lnTo>
                  <a:lnTo>
                    <a:pt x="667" y="481"/>
                  </a:lnTo>
                  <a:lnTo>
                    <a:pt x="686" y="466"/>
                  </a:lnTo>
                  <a:lnTo>
                    <a:pt x="703" y="454"/>
                  </a:lnTo>
                  <a:lnTo>
                    <a:pt x="731" y="427"/>
                  </a:lnTo>
                  <a:lnTo>
                    <a:pt x="752" y="405"/>
                  </a:lnTo>
                  <a:lnTo>
                    <a:pt x="767" y="386"/>
                  </a:lnTo>
                  <a:lnTo>
                    <a:pt x="788" y="348"/>
                  </a:lnTo>
                  <a:lnTo>
                    <a:pt x="719" y="333"/>
                  </a:lnTo>
                  <a:lnTo>
                    <a:pt x="705" y="327"/>
                  </a:lnTo>
                  <a:lnTo>
                    <a:pt x="692" y="320"/>
                  </a:lnTo>
                  <a:lnTo>
                    <a:pt x="678" y="312"/>
                  </a:lnTo>
                  <a:lnTo>
                    <a:pt x="671" y="307"/>
                  </a:lnTo>
                  <a:lnTo>
                    <a:pt x="664" y="301"/>
                  </a:lnTo>
                  <a:lnTo>
                    <a:pt x="640" y="277"/>
                  </a:lnTo>
                  <a:lnTo>
                    <a:pt x="621" y="244"/>
                  </a:lnTo>
                  <a:lnTo>
                    <a:pt x="602" y="184"/>
                  </a:lnTo>
                  <a:lnTo>
                    <a:pt x="599" y="147"/>
                  </a:lnTo>
                  <a:lnTo>
                    <a:pt x="605" y="127"/>
                  </a:lnTo>
                  <a:lnTo>
                    <a:pt x="608" y="123"/>
                  </a:lnTo>
                  <a:lnTo>
                    <a:pt x="577" y="118"/>
                  </a:lnTo>
                  <a:lnTo>
                    <a:pt x="543" y="116"/>
                  </a:lnTo>
                  <a:lnTo>
                    <a:pt x="499" y="115"/>
                  </a:lnTo>
                  <a:lnTo>
                    <a:pt x="449" y="118"/>
                  </a:lnTo>
                  <a:lnTo>
                    <a:pt x="396" y="126"/>
                  </a:lnTo>
                  <a:lnTo>
                    <a:pt x="370" y="133"/>
                  </a:lnTo>
                  <a:lnTo>
                    <a:pt x="343" y="142"/>
                  </a:lnTo>
                  <a:lnTo>
                    <a:pt x="330" y="148"/>
                  </a:lnTo>
                  <a:lnTo>
                    <a:pt x="318" y="154"/>
                  </a:lnTo>
                  <a:lnTo>
                    <a:pt x="305" y="161"/>
                  </a:lnTo>
                  <a:lnTo>
                    <a:pt x="294" y="168"/>
                  </a:lnTo>
                  <a:lnTo>
                    <a:pt x="282" y="175"/>
                  </a:lnTo>
                  <a:lnTo>
                    <a:pt x="270" y="182"/>
                  </a:lnTo>
                  <a:lnTo>
                    <a:pt x="259" y="190"/>
                  </a:lnTo>
                  <a:lnTo>
                    <a:pt x="249" y="195"/>
                  </a:lnTo>
                  <a:lnTo>
                    <a:pt x="238" y="202"/>
                  </a:lnTo>
                  <a:lnTo>
                    <a:pt x="228" y="209"/>
                  </a:lnTo>
                  <a:lnTo>
                    <a:pt x="219" y="215"/>
                  </a:lnTo>
                  <a:lnTo>
                    <a:pt x="209" y="222"/>
                  </a:lnTo>
                  <a:lnTo>
                    <a:pt x="200" y="228"/>
                  </a:lnTo>
                  <a:lnTo>
                    <a:pt x="192" y="233"/>
                  </a:lnTo>
                  <a:lnTo>
                    <a:pt x="183" y="239"/>
                  </a:lnTo>
                  <a:lnTo>
                    <a:pt x="175" y="245"/>
                  </a:lnTo>
                  <a:lnTo>
                    <a:pt x="146" y="269"/>
                  </a:lnTo>
                  <a:lnTo>
                    <a:pt x="123" y="292"/>
                  </a:lnTo>
                  <a:lnTo>
                    <a:pt x="103" y="318"/>
                  </a:lnTo>
                  <a:lnTo>
                    <a:pt x="88" y="345"/>
                  </a:lnTo>
                  <a:lnTo>
                    <a:pt x="77" y="375"/>
                  </a:lnTo>
                  <a:lnTo>
                    <a:pt x="67" y="405"/>
                  </a:lnTo>
                  <a:lnTo>
                    <a:pt x="59" y="428"/>
                  </a:lnTo>
                  <a:lnTo>
                    <a:pt x="48" y="457"/>
                  </a:lnTo>
                  <a:lnTo>
                    <a:pt x="37" y="472"/>
                  </a:lnTo>
                  <a:lnTo>
                    <a:pt x="37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008" y="1570"/>
              <a:ext cx="1425" cy="1239"/>
            </a:xfrm>
            <a:custGeom>
              <a:avLst/>
              <a:gdLst>
                <a:gd name="T0" fmla="*/ 1154 w 1425"/>
                <a:gd name="T1" fmla="*/ 50 h 1239"/>
                <a:gd name="T2" fmla="*/ 1065 w 1425"/>
                <a:gd name="T3" fmla="*/ 18 h 1239"/>
                <a:gd name="T4" fmla="*/ 914 w 1425"/>
                <a:gd name="T5" fmla="*/ 0 h 1239"/>
                <a:gd name="T6" fmla="*/ 719 w 1425"/>
                <a:gd name="T7" fmla="*/ 31 h 1239"/>
                <a:gd name="T8" fmla="*/ 594 w 1425"/>
                <a:gd name="T9" fmla="*/ 62 h 1239"/>
                <a:gd name="T10" fmla="*/ 493 w 1425"/>
                <a:gd name="T11" fmla="*/ 93 h 1239"/>
                <a:gd name="T12" fmla="*/ 432 w 1425"/>
                <a:gd name="T13" fmla="*/ 117 h 1239"/>
                <a:gd name="T14" fmla="*/ 373 w 1425"/>
                <a:gd name="T15" fmla="*/ 141 h 1239"/>
                <a:gd name="T16" fmla="*/ 318 w 1425"/>
                <a:gd name="T17" fmla="*/ 166 h 1239"/>
                <a:gd name="T18" fmla="*/ 270 w 1425"/>
                <a:gd name="T19" fmla="*/ 193 h 1239"/>
                <a:gd name="T20" fmla="*/ 223 w 1425"/>
                <a:gd name="T21" fmla="*/ 227 h 1239"/>
                <a:gd name="T22" fmla="*/ 108 w 1425"/>
                <a:gd name="T23" fmla="*/ 336 h 1239"/>
                <a:gd name="T24" fmla="*/ 59 w 1425"/>
                <a:gd name="T25" fmla="*/ 401 h 1239"/>
                <a:gd name="T26" fmla="*/ 17 w 1425"/>
                <a:gd name="T27" fmla="*/ 486 h 1239"/>
                <a:gd name="T28" fmla="*/ 20 w 1425"/>
                <a:gd name="T29" fmla="*/ 719 h 1239"/>
                <a:gd name="T30" fmla="*/ 57 w 1425"/>
                <a:gd name="T31" fmla="*/ 854 h 1239"/>
                <a:gd name="T32" fmla="*/ 106 w 1425"/>
                <a:gd name="T33" fmla="*/ 985 h 1239"/>
                <a:gd name="T34" fmla="*/ 151 w 1425"/>
                <a:gd name="T35" fmla="*/ 1067 h 1239"/>
                <a:gd name="T36" fmla="*/ 208 w 1425"/>
                <a:gd name="T37" fmla="*/ 1134 h 1239"/>
                <a:gd name="T38" fmla="*/ 262 w 1425"/>
                <a:gd name="T39" fmla="*/ 1172 h 1239"/>
                <a:gd name="T40" fmla="*/ 342 w 1425"/>
                <a:gd name="T41" fmla="*/ 1199 h 1239"/>
                <a:gd name="T42" fmla="*/ 462 w 1425"/>
                <a:gd name="T43" fmla="*/ 1225 h 1239"/>
                <a:gd name="T44" fmla="*/ 710 w 1425"/>
                <a:gd name="T45" fmla="*/ 1234 h 1239"/>
                <a:gd name="T46" fmla="*/ 861 w 1425"/>
                <a:gd name="T47" fmla="*/ 1200 h 1239"/>
                <a:gd name="T48" fmla="*/ 941 w 1425"/>
                <a:gd name="T49" fmla="*/ 1170 h 1239"/>
                <a:gd name="T50" fmla="*/ 1020 w 1425"/>
                <a:gd name="T51" fmla="*/ 1137 h 1239"/>
                <a:gd name="T52" fmla="*/ 1094 w 1425"/>
                <a:gd name="T53" fmla="*/ 1102 h 1239"/>
                <a:gd name="T54" fmla="*/ 1163 w 1425"/>
                <a:gd name="T55" fmla="*/ 1062 h 1239"/>
                <a:gd name="T56" fmla="*/ 1195 w 1425"/>
                <a:gd name="T57" fmla="*/ 1042 h 1239"/>
                <a:gd name="T58" fmla="*/ 1226 w 1425"/>
                <a:gd name="T59" fmla="*/ 1021 h 1239"/>
                <a:gd name="T60" fmla="*/ 1327 w 1425"/>
                <a:gd name="T61" fmla="*/ 929 h 1239"/>
                <a:gd name="T62" fmla="*/ 1388 w 1425"/>
                <a:gd name="T63" fmla="*/ 844 h 1239"/>
                <a:gd name="T64" fmla="*/ 1271 w 1425"/>
                <a:gd name="T65" fmla="*/ 814 h 1239"/>
                <a:gd name="T66" fmla="*/ 1194 w 1425"/>
                <a:gd name="T67" fmla="*/ 876 h 1239"/>
                <a:gd name="T68" fmla="*/ 1151 w 1425"/>
                <a:gd name="T69" fmla="*/ 906 h 1239"/>
                <a:gd name="T70" fmla="*/ 1103 w 1425"/>
                <a:gd name="T71" fmla="*/ 938 h 1239"/>
                <a:gd name="T72" fmla="*/ 1048 w 1425"/>
                <a:gd name="T73" fmla="*/ 971 h 1239"/>
                <a:gd name="T74" fmla="*/ 986 w 1425"/>
                <a:gd name="T75" fmla="*/ 1005 h 1239"/>
                <a:gd name="T76" fmla="*/ 922 w 1425"/>
                <a:gd name="T77" fmla="*/ 1036 h 1239"/>
                <a:gd name="T78" fmla="*/ 855 w 1425"/>
                <a:gd name="T79" fmla="*/ 1062 h 1239"/>
                <a:gd name="T80" fmla="*/ 786 w 1425"/>
                <a:gd name="T81" fmla="*/ 1084 h 1239"/>
                <a:gd name="T82" fmla="*/ 543 w 1425"/>
                <a:gd name="T83" fmla="*/ 1101 h 1239"/>
                <a:gd name="T84" fmla="*/ 378 w 1425"/>
                <a:gd name="T85" fmla="*/ 1067 h 1239"/>
                <a:gd name="T86" fmla="*/ 318 w 1425"/>
                <a:gd name="T87" fmla="*/ 1037 h 1239"/>
                <a:gd name="T88" fmla="*/ 248 w 1425"/>
                <a:gd name="T89" fmla="*/ 956 h 1239"/>
                <a:gd name="T90" fmla="*/ 208 w 1425"/>
                <a:gd name="T91" fmla="*/ 859 h 1239"/>
                <a:gd name="T92" fmla="*/ 159 w 1425"/>
                <a:gd name="T93" fmla="*/ 749 h 1239"/>
                <a:gd name="T94" fmla="*/ 118 w 1425"/>
                <a:gd name="T95" fmla="*/ 529 h 1239"/>
                <a:gd name="T96" fmla="*/ 153 w 1425"/>
                <a:gd name="T97" fmla="*/ 410 h 1239"/>
                <a:gd name="T98" fmla="*/ 200 w 1425"/>
                <a:gd name="T99" fmla="*/ 343 h 1239"/>
                <a:gd name="T100" fmla="*/ 273 w 1425"/>
                <a:gd name="T101" fmla="*/ 276 h 1239"/>
                <a:gd name="T102" fmla="*/ 314 w 1425"/>
                <a:gd name="T103" fmla="*/ 248 h 1239"/>
                <a:gd name="T104" fmla="*/ 359 w 1425"/>
                <a:gd name="T105" fmla="*/ 223 h 1239"/>
                <a:gd name="T106" fmla="*/ 408 w 1425"/>
                <a:gd name="T107" fmla="*/ 198 h 1239"/>
                <a:gd name="T108" fmla="*/ 460 w 1425"/>
                <a:gd name="T109" fmla="*/ 176 h 1239"/>
                <a:gd name="T110" fmla="*/ 513 w 1425"/>
                <a:gd name="T111" fmla="*/ 156 h 1239"/>
                <a:gd name="T112" fmla="*/ 611 w 1425"/>
                <a:gd name="T113" fmla="*/ 123 h 1239"/>
                <a:gd name="T114" fmla="*/ 714 w 1425"/>
                <a:gd name="T115" fmla="*/ 97 h 1239"/>
                <a:gd name="T116" fmla="*/ 870 w 1425"/>
                <a:gd name="T117" fmla="*/ 72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5" h="1239">
                  <a:moveTo>
                    <a:pt x="1188" y="67"/>
                  </a:moveTo>
                  <a:lnTo>
                    <a:pt x="1183" y="63"/>
                  </a:lnTo>
                  <a:lnTo>
                    <a:pt x="1176" y="60"/>
                  </a:lnTo>
                  <a:lnTo>
                    <a:pt x="1165" y="55"/>
                  </a:lnTo>
                  <a:lnTo>
                    <a:pt x="1154" y="50"/>
                  </a:lnTo>
                  <a:lnTo>
                    <a:pt x="1140" y="44"/>
                  </a:lnTo>
                  <a:lnTo>
                    <a:pt x="1124" y="37"/>
                  </a:lnTo>
                  <a:lnTo>
                    <a:pt x="1106" y="31"/>
                  </a:lnTo>
                  <a:lnTo>
                    <a:pt x="1086" y="24"/>
                  </a:lnTo>
                  <a:lnTo>
                    <a:pt x="1065" y="18"/>
                  </a:lnTo>
                  <a:lnTo>
                    <a:pt x="1043" y="13"/>
                  </a:lnTo>
                  <a:lnTo>
                    <a:pt x="1019" y="7"/>
                  </a:lnTo>
                  <a:lnTo>
                    <a:pt x="993" y="3"/>
                  </a:lnTo>
                  <a:lnTo>
                    <a:pt x="968" y="1"/>
                  </a:lnTo>
                  <a:lnTo>
                    <a:pt x="914" y="0"/>
                  </a:lnTo>
                  <a:lnTo>
                    <a:pt x="848" y="7"/>
                  </a:lnTo>
                  <a:lnTo>
                    <a:pt x="809" y="13"/>
                  </a:lnTo>
                  <a:lnTo>
                    <a:pt x="765" y="21"/>
                  </a:lnTo>
                  <a:lnTo>
                    <a:pt x="742" y="25"/>
                  </a:lnTo>
                  <a:lnTo>
                    <a:pt x="719" y="31"/>
                  </a:lnTo>
                  <a:lnTo>
                    <a:pt x="695" y="37"/>
                  </a:lnTo>
                  <a:lnTo>
                    <a:pt x="670" y="43"/>
                  </a:lnTo>
                  <a:lnTo>
                    <a:pt x="645" y="48"/>
                  </a:lnTo>
                  <a:lnTo>
                    <a:pt x="620" y="55"/>
                  </a:lnTo>
                  <a:lnTo>
                    <a:pt x="594" y="62"/>
                  </a:lnTo>
                  <a:lnTo>
                    <a:pt x="569" y="69"/>
                  </a:lnTo>
                  <a:lnTo>
                    <a:pt x="543" y="77"/>
                  </a:lnTo>
                  <a:lnTo>
                    <a:pt x="518" y="85"/>
                  </a:lnTo>
                  <a:lnTo>
                    <a:pt x="505" y="90"/>
                  </a:lnTo>
                  <a:lnTo>
                    <a:pt x="493" y="93"/>
                  </a:lnTo>
                  <a:lnTo>
                    <a:pt x="480" y="98"/>
                  </a:lnTo>
                  <a:lnTo>
                    <a:pt x="467" y="103"/>
                  </a:lnTo>
                  <a:lnTo>
                    <a:pt x="456" y="107"/>
                  </a:lnTo>
                  <a:lnTo>
                    <a:pt x="443" y="112"/>
                  </a:lnTo>
                  <a:lnTo>
                    <a:pt x="432" y="117"/>
                  </a:lnTo>
                  <a:lnTo>
                    <a:pt x="419" y="121"/>
                  </a:lnTo>
                  <a:lnTo>
                    <a:pt x="407" y="126"/>
                  </a:lnTo>
                  <a:lnTo>
                    <a:pt x="396" y="130"/>
                  </a:lnTo>
                  <a:lnTo>
                    <a:pt x="384" y="135"/>
                  </a:lnTo>
                  <a:lnTo>
                    <a:pt x="373" y="141"/>
                  </a:lnTo>
                  <a:lnTo>
                    <a:pt x="361" y="145"/>
                  </a:lnTo>
                  <a:lnTo>
                    <a:pt x="351" y="150"/>
                  </a:lnTo>
                  <a:lnTo>
                    <a:pt x="339" y="156"/>
                  </a:lnTo>
                  <a:lnTo>
                    <a:pt x="329" y="160"/>
                  </a:lnTo>
                  <a:lnTo>
                    <a:pt x="318" y="166"/>
                  </a:lnTo>
                  <a:lnTo>
                    <a:pt x="308" y="171"/>
                  </a:lnTo>
                  <a:lnTo>
                    <a:pt x="299" y="176"/>
                  </a:lnTo>
                  <a:lnTo>
                    <a:pt x="288" y="182"/>
                  </a:lnTo>
                  <a:lnTo>
                    <a:pt x="279" y="188"/>
                  </a:lnTo>
                  <a:lnTo>
                    <a:pt x="270" y="193"/>
                  </a:lnTo>
                  <a:lnTo>
                    <a:pt x="262" y="198"/>
                  </a:lnTo>
                  <a:lnTo>
                    <a:pt x="253" y="204"/>
                  </a:lnTo>
                  <a:lnTo>
                    <a:pt x="245" y="210"/>
                  </a:lnTo>
                  <a:lnTo>
                    <a:pt x="237" y="216"/>
                  </a:lnTo>
                  <a:lnTo>
                    <a:pt x="223" y="227"/>
                  </a:lnTo>
                  <a:lnTo>
                    <a:pt x="195" y="250"/>
                  </a:lnTo>
                  <a:lnTo>
                    <a:pt x="168" y="275"/>
                  </a:lnTo>
                  <a:lnTo>
                    <a:pt x="143" y="299"/>
                  </a:lnTo>
                  <a:lnTo>
                    <a:pt x="120" y="323"/>
                  </a:lnTo>
                  <a:lnTo>
                    <a:pt x="108" y="336"/>
                  </a:lnTo>
                  <a:lnTo>
                    <a:pt x="98" y="348"/>
                  </a:lnTo>
                  <a:lnTo>
                    <a:pt x="88" y="361"/>
                  </a:lnTo>
                  <a:lnTo>
                    <a:pt x="77" y="375"/>
                  </a:lnTo>
                  <a:lnTo>
                    <a:pt x="68" y="388"/>
                  </a:lnTo>
                  <a:lnTo>
                    <a:pt x="59" y="401"/>
                  </a:lnTo>
                  <a:lnTo>
                    <a:pt x="51" y="414"/>
                  </a:lnTo>
                  <a:lnTo>
                    <a:pt x="43" y="428"/>
                  </a:lnTo>
                  <a:lnTo>
                    <a:pt x="36" y="442"/>
                  </a:lnTo>
                  <a:lnTo>
                    <a:pt x="29" y="457"/>
                  </a:lnTo>
                  <a:lnTo>
                    <a:pt x="17" y="486"/>
                  </a:lnTo>
                  <a:lnTo>
                    <a:pt x="2" y="546"/>
                  </a:lnTo>
                  <a:lnTo>
                    <a:pt x="0" y="611"/>
                  </a:lnTo>
                  <a:lnTo>
                    <a:pt x="3" y="646"/>
                  </a:lnTo>
                  <a:lnTo>
                    <a:pt x="10" y="682"/>
                  </a:lnTo>
                  <a:lnTo>
                    <a:pt x="20" y="719"/>
                  </a:lnTo>
                  <a:lnTo>
                    <a:pt x="29" y="757"/>
                  </a:lnTo>
                  <a:lnTo>
                    <a:pt x="39" y="795"/>
                  </a:lnTo>
                  <a:lnTo>
                    <a:pt x="45" y="814"/>
                  </a:lnTo>
                  <a:lnTo>
                    <a:pt x="51" y="834"/>
                  </a:lnTo>
                  <a:lnTo>
                    <a:pt x="57" y="854"/>
                  </a:lnTo>
                  <a:lnTo>
                    <a:pt x="62" y="873"/>
                  </a:lnTo>
                  <a:lnTo>
                    <a:pt x="69" y="893"/>
                  </a:lnTo>
                  <a:lnTo>
                    <a:pt x="76" y="911"/>
                  </a:lnTo>
                  <a:lnTo>
                    <a:pt x="90" y="948"/>
                  </a:lnTo>
                  <a:lnTo>
                    <a:pt x="106" y="985"/>
                  </a:lnTo>
                  <a:lnTo>
                    <a:pt x="114" y="1002"/>
                  </a:lnTo>
                  <a:lnTo>
                    <a:pt x="122" y="1020"/>
                  </a:lnTo>
                  <a:lnTo>
                    <a:pt x="132" y="1036"/>
                  </a:lnTo>
                  <a:lnTo>
                    <a:pt x="142" y="1052"/>
                  </a:lnTo>
                  <a:lnTo>
                    <a:pt x="151" y="1067"/>
                  </a:lnTo>
                  <a:lnTo>
                    <a:pt x="162" y="1082"/>
                  </a:lnTo>
                  <a:lnTo>
                    <a:pt x="173" y="1096"/>
                  </a:lnTo>
                  <a:lnTo>
                    <a:pt x="183" y="1110"/>
                  </a:lnTo>
                  <a:lnTo>
                    <a:pt x="195" y="1122"/>
                  </a:lnTo>
                  <a:lnTo>
                    <a:pt x="208" y="1134"/>
                  </a:lnTo>
                  <a:lnTo>
                    <a:pt x="234" y="1155"/>
                  </a:lnTo>
                  <a:lnTo>
                    <a:pt x="241" y="1159"/>
                  </a:lnTo>
                  <a:lnTo>
                    <a:pt x="248" y="1164"/>
                  </a:lnTo>
                  <a:lnTo>
                    <a:pt x="255" y="1167"/>
                  </a:lnTo>
                  <a:lnTo>
                    <a:pt x="262" y="1172"/>
                  </a:lnTo>
                  <a:lnTo>
                    <a:pt x="278" y="1179"/>
                  </a:lnTo>
                  <a:lnTo>
                    <a:pt x="293" y="1185"/>
                  </a:lnTo>
                  <a:lnTo>
                    <a:pt x="309" y="1189"/>
                  </a:lnTo>
                  <a:lnTo>
                    <a:pt x="325" y="1194"/>
                  </a:lnTo>
                  <a:lnTo>
                    <a:pt x="342" y="1199"/>
                  </a:lnTo>
                  <a:lnTo>
                    <a:pt x="359" y="1203"/>
                  </a:lnTo>
                  <a:lnTo>
                    <a:pt x="375" y="1208"/>
                  </a:lnTo>
                  <a:lnTo>
                    <a:pt x="392" y="1212"/>
                  </a:lnTo>
                  <a:lnTo>
                    <a:pt x="427" y="1219"/>
                  </a:lnTo>
                  <a:lnTo>
                    <a:pt x="462" y="1225"/>
                  </a:lnTo>
                  <a:lnTo>
                    <a:pt x="496" y="1231"/>
                  </a:lnTo>
                  <a:lnTo>
                    <a:pt x="532" y="1234"/>
                  </a:lnTo>
                  <a:lnTo>
                    <a:pt x="568" y="1237"/>
                  </a:lnTo>
                  <a:lnTo>
                    <a:pt x="638" y="1239"/>
                  </a:lnTo>
                  <a:lnTo>
                    <a:pt x="710" y="1234"/>
                  </a:lnTo>
                  <a:lnTo>
                    <a:pt x="778" y="1223"/>
                  </a:lnTo>
                  <a:lnTo>
                    <a:pt x="812" y="1215"/>
                  </a:lnTo>
                  <a:lnTo>
                    <a:pt x="828" y="1210"/>
                  </a:lnTo>
                  <a:lnTo>
                    <a:pt x="845" y="1204"/>
                  </a:lnTo>
                  <a:lnTo>
                    <a:pt x="861" y="1200"/>
                  </a:lnTo>
                  <a:lnTo>
                    <a:pt x="877" y="1194"/>
                  </a:lnTo>
                  <a:lnTo>
                    <a:pt x="893" y="1188"/>
                  </a:lnTo>
                  <a:lnTo>
                    <a:pt x="909" y="1182"/>
                  </a:lnTo>
                  <a:lnTo>
                    <a:pt x="925" y="1177"/>
                  </a:lnTo>
                  <a:lnTo>
                    <a:pt x="941" y="1170"/>
                  </a:lnTo>
                  <a:lnTo>
                    <a:pt x="958" y="1164"/>
                  </a:lnTo>
                  <a:lnTo>
                    <a:pt x="973" y="1157"/>
                  </a:lnTo>
                  <a:lnTo>
                    <a:pt x="989" y="1150"/>
                  </a:lnTo>
                  <a:lnTo>
                    <a:pt x="1004" y="1144"/>
                  </a:lnTo>
                  <a:lnTo>
                    <a:pt x="1020" y="1137"/>
                  </a:lnTo>
                  <a:lnTo>
                    <a:pt x="1035" y="1130"/>
                  </a:lnTo>
                  <a:lnTo>
                    <a:pt x="1050" y="1124"/>
                  </a:lnTo>
                  <a:lnTo>
                    <a:pt x="1065" y="1117"/>
                  </a:lnTo>
                  <a:lnTo>
                    <a:pt x="1079" y="1109"/>
                  </a:lnTo>
                  <a:lnTo>
                    <a:pt x="1094" y="1102"/>
                  </a:lnTo>
                  <a:lnTo>
                    <a:pt x="1109" y="1094"/>
                  </a:lnTo>
                  <a:lnTo>
                    <a:pt x="1123" y="1087"/>
                  </a:lnTo>
                  <a:lnTo>
                    <a:pt x="1136" y="1079"/>
                  </a:lnTo>
                  <a:lnTo>
                    <a:pt x="1150" y="1071"/>
                  </a:lnTo>
                  <a:lnTo>
                    <a:pt x="1163" y="1062"/>
                  </a:lnTo>
                  <a:lnTo>
                    <a:pt x="1170" y="1059"/>
                  </a:lnTo>
                  <a:lnTo>
                    <a:pt x="1177" y="1054"/>
                  </a:lnTo>
                  <a:lnTo>
                    <a:pt x="1183" y="1051"/>
                  </a:lnTo>
                  <a:lnTo>
                    <a:pt x="1190" y="1046"/>
                  </a:lnTo>
                  <a:lnTo>
                    <a:pt x="1195" y="1042"/>
                  </a:lnTo>
                  <a:lnTo>
                    <a:pt x="1202" y="1038"/>
                  </a:lnTo>
                  <a:lnTo>
                    <a:pt x="1208" y="1034"/>
                  </a:lnTo>
                  <a:lnTo>
                    <a:pt x="1215" y="1029"/>
                  </a:lnTo>
                  <a:lnTo>
                    <a:pt x="1221" y="1026"/>
                  </a:lnTo>
                  <a:lnTo>
                    <a:pt x="1226" y="1021"/>
                  </a:lnTo>
                  <a:lnTo>
                    <a:pt x="1250" y="1002"/>
                  </a:lnTo>
                  <a:lnTo>
                    <a:pt x="1271" y="985"/>
                  </a:lnTo>
                  <a:lnTo>
                    <a:pt x="1291" y="967"/>
                  </a:lnTo>
                  <a:lnTo>
                    <a:pt x="1310" y="948"/>
                  </a:lnTo>
                  <a:lnTo>
                    <a:pt x="1327" y="929"/>
                  </a:lnTo>
                  <a:lnTo>
                    <a:pt x="1342" y="911"/>
                  </a:lnTo>
                  <a:lnTo>
                    <a:pt x="1356" y="893"/>
                  </a:lnTo>
                  <a:lnTo>
                    <a:pt x="1368" y="876"/>
                  </a:lnTo>
                  <a:lnTo>
                    <a:pt x="1379" y="859"/>
                  </a:lnTo>
                  <a:lnTo>
                    <a:pt x="1388" y="844"/>
                  </a:lnTo>
                  <a:lnTo>
                    <a:pt x="1397" y="829"/>
                  </a:lnTo>
                  <a:lnTo>
                    <a:pt x="1410" y="804"/>
                  </a:lnTo>
                  <a:lnTo>
                    <a:pt x="1418" y="784"/>
                  </a:lnTo>
                  <a:lnTo>
                    <a:pt x="1425" y="767"/>
                  </a:lnTo>
                  <a:lnTo>
                    <a:pt x="1271" y="814"/>
                  </a:lnTo>
                  <a:lnTo>
                    <a:pt x="1256" y="827"/>
                  </a:lnTo>
                  <a:lnTo>
                    <a:pt x="1239" y="841"/>
                  </a:lnTo>
                  <a:lnTo>
                    <a:pt x="1216" y="859"/>
                  </a:lnTo>
                  <a:lnTo>
                    <a:pt x="1202" y="870"/>
                  </a:lnTo>
                  <a:lnTo>
                    <a:pt x="1194" y="876"/>
                  </a:lnTo>
                  <a:lnTo>
                    <a:pt x="1186" y="881"/>
                  </a:lnTo>
                  <a:lnTo>
                    <a:pt x="1178" y="887"/>
                  </a:lnTo>
                  <a:lnTo>
                    <a:pt x="1170" y="893"/>
                  </a:lnTo>
                  <a:lnTo>
                    <a:pt x="1161" y="899"/>
                  </a:lnTo>
                  <a:lnTo>
                    <a:pt x="1151" y="906"/>
                  </a:lnTo>
                  <a:lnTo>
                    <a:pt x="1142" y="911"/>
                  </a:lnTo>
                  <a:lnTo>
                    <a:pt x="1133" y="918"/>
                  </a:lnTo>
                  <a:lnTo>
                    <a:pt x="1124" y="925"/>
                  </a:lnTo>
                  <a:lnTo>
                    <a:pt x="1113" y="931"/>
                  </a:lnTo>
                  <a:lnTo>
                    <a:pt x="1103" y="938"/>
                  </a:lnTo>
                  <a:lnTo>
                    <a:pt x="1091" y="945"/>
                  </a:lnTo>
                  <a:lnTo>
                    <a:pt x="1081" y="952"/>
                  </a:lnTo>
                  <a:lnTo>
                    <a:pt x="1070" y="959"/>
                  </a:lnTo>
                  <a:lnTo>
                    <a:pt x="1059" y="964"/>
                  </a:lnTo>
                  <a:lnTo>
                    <a:pt x="1048" y="971"/>
                  </a:lnTo>
                  <a:lnTo>
                    <a:pt x="1035" y="978"/>
                  </a:lnTo>
                  <a:lnTo>
                    <a:pt x="1023" y="985"/>
                  </a:lnTo>
                  <a:lnTo>
                    <a:pt x="1012" y="992"/>
                  </a:lnTo>
                  <a:lnTo>
                    <a:pt x="999" y="999"/>
                  </a:lnTo>
                  <a:lnTo>
                    <a:pt x="986" y="1005"/>
                  </a:lnTo>
                  <a:lnTo>
                    <a:pt x="974" y="1012"/>
                  </a:lnTo>
                  <a:lnTo>
                    <a:pt x="961" y="1017"/>
                  </a:lnTo>
                  <a:lnTo>
                    <a:pt x="948" y="1023"/>
                  </a:lnTo>
                  <a:lnTo>
                    <a:pt x="936" y="1030"/>
                  </a:lnTo>
                  <a:lnTo>
                    <a:pt x="922" y="1036"/>
                  </a:lnTo>
                  <a:lnTo>
                    <a:pt x="909" y="1042"/>
                  </a:lnTo>
                  <a:lnTo>
                    <a:pt x="895" y="1047"/>
                  </a:lnTo>
                  <a:lnTo>
                    <a:pt x="883" y="1052"/>
                  </a:lnTo>
                  <a:lnTo>
                    <a:pt x="869" y="1058"/>
                  </a:lnTo>
                  <a:lnTo>
                    <a:pt x="855" y="1062"/>
                  </a:lnTo>
                  <a:lnTo>
                    <a:pt x="841" y="1067"/>
                  </a:lnTo>
                  <a:lnTo>
                    <a:pt x="827" y="1072"/>
                  </a:lnTo>
                  <a:lnTo>
                    <a:pt x="813" y="1076"/>
                  </a:lnTo>
                  <a:lnTo>
                    <a:pt x="800" y="1081"/>
                  </a:lnTo>
                  <a:lnTo>
                    <a:pt x="786" y="1084"/>
                  </a:lnTo>
                  <a:lnTo>
                    <a:pt x="758" y="1091"/>
                  </a:lnTo>
                  <a:lnTo>
                    <a:pt x="729" y="1096"/>
                  </a:lnTo>
                  <a:lnTo>
                    <a:pt x="701" y="1101"/>
                  </a:lnTo>
                  <a:lnTo>
                    <a:pt x="645" y="1104"/>
                  </a:lnTo>
                  <a:lnTo>
                    <a:pt x="543" y="1101"/>
                  </a:lnTo>
                  <a:lnTo>
                    <a:pt x="460" y="1090"/>
                  </a:lnTo>
                  <a:lnTo>
                    <a:pt x="425" y="1082"/>
                  </a:lnTo>
                  <a:lnTo>
                    <a:pt x="408" y="1077"/>
                  </a:lnTo>
                  <a:lnTo>
                    <a:pt x="393" y="1073"/>
                  </a:lnTo>
                  <a:lnTo>
                    <a:pt x="378" y="1067"/>
                  </a:lnTo>
                  <a:lnTo>
                    <a:pt x="365" y="1062"/>
                  </a:lnTo>
                  <a:lnTo>
                    <a:pt x="353" y="1057"/>
                  </a:lnTo>
                  <a:lnTo>
                    <a:pt x="340" y="1050"/>
                  </a:lnTo>
                  <a:lnTo>
                    <a:pt x="329" y="1044"/>
                  </a:lnTo>
                  <a:lnTo>
                    <a:pt x="318" y="1037"/>
                  </a:lnTo>
                  <a:lnTo>
                    <a:pt x="300" y="1022"/>
                  </a:lnTo>
                  <a:lnTo>
                    <a:pt x="284" y="1007"/>
                  </a:lnTo>
                  <a:lnTo>
                    <a:pt x="270" y="991"/>
                  </a:lnTo>
                  <a:lnTo>
                    <a:pt x="258" y="975"/>
                  </a:lnTo>
                  <a:lnTo>
                    <a:pt x="248" y="956"/>
                  </a:lnTo>
                  <a:lnTo>
                    <a:pt x="240" y="939"/>
                  </a:lnTo>
                  <a:lnTo>
                    <a:pt x="232" y="921"/>
                  </a:lnTo>
                  <a:lnTo>
                    <a:pt x="224" y="901"/>
                  </a:lnTo>
                  <a:lnTo>
                    <a:pt x="216" y="880"/>
                  </a:lnTo>
                  <a:lnTo>
                    <a:pt x="208" y="859"/>
                  </a:lnTo>
                  <a:lnTo>
                    <a:pt x="197" y="837"/>
                  </a:lnTo>
                  <a:lnTo>
                    <a:pt x="188" y="816"/>
                  </a:lnTo>
                  <a:lnTo>
                    <a:pt x="178" y="794"/>
                  </a:lnTo>
                  <a:lnTo>
                    <a:pt x="168" y="771"/>
                  </a:lnTo>
                  <a:lnTo>
                    <a:pt x="159" y="749"/>
                  </a:lnTo>
                  <a:lnTo>
                    <a:pt x="150" y="727"/>
                  </a:lnTo>
                  <a:lnTo>
                    <a:pt x="142" y="705"/>
                  </a:lnTo>
                  <a:lnTo>
                    <a:pt x="127" y="663"/>
                  </a:lnTo>
                  <a:lnTo>
                    <a:pt x="114" y="595"/>
                  </a:lnTo>
                  <a:lnTo>
                    <a:pt x="118" y="529"/>
                  </a:lnTo>
                  <a:lnTo>
                    <a:pt x="123" y="493"/>
                  </a:lnTo>
                  <a:lnTo>
                    <a:pt x="128" y="472"/>
                  </a:lnTo>
                  <a:lnTo>
                    <a:pt x="135" y="452"/>
                  </a:lnTo>
                  <a:lnTo>
                    <a:pt x="143" y="430"/>
                  </a:lnTo>
                  <a:lnTo>
                    <a:pt x="153" y="410"/>
                  </a:lnTo>
                  <a:lnTo>
                    <a:pt x="166" y="388"/>
                  </a:lnTo>
                  <a:lnTo>
                    <a:pt x="174" y="376"/>
                  </a:lnTo>
                  <a:lnTo>
                    <a:pt x="182" y="365"/>
                  </a:lnTo>
                  <a:lnTo>
                    <a:pt x="190" y="354"/>
                  </a:lnTo>
                  <a:lnTo>
                    <a:pt x="200" y="343"/>
                  </a:lnTo>
                  <a:lnTo>
                    <a:pt x="210" y="331"/>
                  </a:lnTo>
                  <a:lnTo>
                    <a:pt x="222" y="321"/>
                  </a:lnTo>
                  <a:lnTo>
                    <a:pt x="233" y="309"/>
                  </a:lnTo>
                  <a:lnTo>
                    <a:pt x="246" y="298"/>
                  </a:lnTo>
                  <a:lnTo>
                    <a:pt x="273" y="276"/>
                  </a:lnTo>
                  <a:lnTo>
                    <a:pt x="282" y="270"/>
                  </a:lnTo>
                  <a:lnTo>
                    <a:pt x="290" y="264"/>
                  </a:lnTo>
                  <a:lnTo>
                    <a:pt x="297" y="260"/>
                  </a:lnTo>
                  <a:lnTo>
                    <a:pt x="306" y="254"/>
                  </a:lnTo>
                  <a:lnTo>
                    <a:pt x="314" y="248"/>
                  </a:lnTo>
                  <a:lnTo>
                    <a:pt x="322" y="243"/>
                  </a:lnTo>
                  <a:lnTo>
                    <a:pt x="331" y="238"/>
                  </a:lnTo>
                  <a:lnTo>
                    <a:pt x="340" y="233"/>
                  </a:lnTo>
                  <a:lnTo>
                    <a:pt x="350" y="227"/>
                  </a:lnTo>
                  <a:lnTo>
                    <a:pt x="359" y="223"/>
                  </a:lnTo>
                  <a:lnTo>
                    <a:pt x="369" y="218"/>
                  </a:lnTo>
                  <a:lnTo>
                    <a:pt x="378" y="212"/>
                  </a:lnTo>
                  <a:lnTo>
                    <a:pt x="388" y="208"/>
                  </a:lnTo>
                  <a:lnTo>
                    <a:pt x="398" y="203"/>
                  </a:lnTo>
                  <a:lnTo>
                    <a:pt x="408" y="198"/>
                  </a:lnTo>
                  <a:lnTo>
                    <a:pt x="418" y="194"/>
                  </a:lnTo>
                  <a:lnTo>
                    <a:pt x="428" y="189"/>
                  </a:lnTo>
                  <a:lnTo>
                    <a:pt x="440" y="185"/>
                  </a:lnTo>
                  <a:lnTo>
                    <a:pt x="450" y="181"/>
                  </a:lnTo>
                  <a:lnTo>
                    <a:pt x="460" y="176"/>
                  </a:lnTo>
                  <a:lnTo>
                    <a:pt x="471" y="172"/>
                  </a:lnTo>
                  <a:lnTo>
                    <a:pt x="481" y="167"/>
                  </a:lnTo>
                  <a:lnTo>
                    <a:pt x="493" y="164"/>
                  </a:lnTo>
                  <a:lnTo>
                    <a:pt x="503" y="159"/>
                  </a:lnTo>
                  <a:lnTo>
                    <a:pt x="513" y="156"/>
                  </a:lnTo>
                  <a:lnTo>
                    <a:pt x="525" y="152"/>
                  </a:lnTo>
                  <a:lnTo>
                    <a:pt x="547" y="144"/>
                  </a:lnTo>
                  <a:lnTo>
                    <a:pt x="569" y="137"/>
                  </a:lnTo>
                  <a:lnTo>
                    <a:pt x="590" y="130"/>
                  </a:lnTo>
                  <a:lnTo>
                    <a:pt x="611" y="123"/>
                  </a:lnTo>
                  <a:lnTo>
                    <a:pt x="632" y="118"/>
                  </a:lnTo>
                  <a:lnTo>
                    <a:pt x="654" y="112"/>
                  </a:lnTo>
                  <a:lnTo>
                    <a:pt x="675" y="106"/>
                  </a:lnTo>
                  <a:lnTo>
                    <a:pt x="695" y="102"/>
                  </a:lnTo>
                  <a:lnTo>
                    <a:pt x="714" y="97"/>
                  </a:lnTo>
                  <a:lnTo>
                    <a:pt x="734" y="92"/>
                  </a:lnTo>
                  <a:lnTo>
                    <a:pt x="752" y="88"/>
                  </a:lnTo>
                  <a:lnTo>
                    <a:pt x="787" y="81"/>
                  </a:lnTo>
                  <a:lnTo>
                    <a:pt x="819" y="76"/>
                  </a:lnTo>
                  <a:lnTo>
                    <a:pt x="870" y="72"/>
                  </a:lnTo>
                  <a:lnTo>
                    <a:pt x="1071" y="67"/>
                  </a:lnTo>
                  <a:lnTo>
                    <a:pt x="1188" y="67"/>
                  </a:lnTo>
                  <a:lnTo>
                    <a:pt x="1188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067" y="731"/>
              <a:ext cx="1362" cy="1190"/>
            </a:xfrm>
            <a:custGeom>
              <a:avLst/>
              <a:gdLst>
                <a:gd name="T0" fmla="*/ 103 w 1362"/>
                <a:gd name="T1" fmla="*/ 834 h 1190"/>
                <a:gd name="T2" fmla="*/ 0 w 1362"/>
                <a:gd name="T3" fmla="*/ 598 h 1190"/>
                <a:gd name="T4" fmla="*/ 84 w 1362"/>
                <a:gd name="T5" fmla="*/ 318 h 1190"/>
                <a:gd name="T6" fmla="*/ 265 w 1362"/>
                <a:gd name="T7" fmla="*/ 156 h 1190"/>
                <a:gd name="T8" fmla="*/ 452 w 1362"/>
                <a:gd name="T9" fmla="*/ 80 h 1190"/>
                <a:gd name="T10" fmla="*/ 701 w 1362"/>
                <a:gd name="T11" fmla="*/ 0 h 1190"/>
                <a:gd name="T12" fmla="*/ 995 w 1362"/>
                <a:gd name="T13" fmla="*/ 5 h 1190"/>
                <a:gd name="T14" fmla="*/ 1196 w 1362"/>
                <a:gd name="T15" fmla="*/ 133 h 1190"/>
                <a:gd name="T16" fmla="*/ 1362 w 1362"/>
                <a:gd name="T17" fmla="*/ 484 h 1190"/>
                <a:gd name="T18" fmla="*/ 1342 w 1362"/>
                <a:gd name="T19" fmla="*/ 792 h 1190"/>
                <a:gd name="T20" fmla="*/ 1200 w 1362"/>
                <a:gd name="T21" fmla="*/ 977 h 1190"/>
                <a:gd name="T22" fmla="*/ 847 w 1362"/>
                <a:gd name="T23" fmla="*/ 1190 h 1190"/>
                <a:gd name="T24" fmla="*/ 304 w 1362"/>
                <a:gd name="T25" fmla="*/ 1185 h 1190"/>
                <a:gd name="T26" fmla="*/ 491 w 1362"/>
                <a:gd name="T27" fmla="*/ 863 h 1190"/>
                <a:gd name="T28" fmla="*/ 867 w 1362"/>
                <a:gd name="T29" fmla="*/ 863 h 1190"/>
                <a:gd name="T30" fmla="*/ 1028 w 1362"/>
                <a:gd name="T31" fmla="*/ 769 h 1190"/>
                <a:gd name="T32" fmla="*/ 1102 w 1362"/>
                <a:gd name="T33" fmla="*/ 593 h 1190"/>
                <a:gd name="T34" fmla="*/ 990 w 1362"/>
                <a:gd name="T35" fmla="*/ 351 h 1190"/>
                <a:gd name="T36" fmla="*/ 677 w 1362"/>
                <a:gd name="T37" fmla="*/ 298 h 1190"/>
                <a:gd name="T38" fmla="*/ 382 w 1362"/>
                <a:gd name="T39" fmla="*/ 455 h 1190"/>
                <a:gd name="T40" fmla="*/ 309 w 1362"/>
                <a:gd name="T41" fmla="*/ 641 h 1190"/>
                <a:gd name="T42" fmla="*/ 103 w 1362"/>
                <a:gd name="T43" fmla="*/ 834 h 1190"/>
                <a:gd name="T44" fmla="*/ 103 w 1362"/>
                <a:gd name="T45" fmla="*/ 834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2" h="1190">
                  <a:moveTo>
                    <a:pt x="103" y="834"/>
                  </a:moveTo>
                  <a:lnTo>
                    <a:pt x="0" y="598"/>
                  </a:lnTo>
                  <a:lnTo>
                    <a:pt x="84" y="318"/>
                  </a:lnTo>
                  <a:lnTo>
                    <a:pt x="265" y="156"/>
                  </a:lnTo>
                  <a:lnTo>
                    <a:pt x="452" y="80"/>
                  </a:lnTo>
                  <a:lnTo>
                    <a:pt x="701" y="0"/>
                  </a:lnTo>
                  <a:lnTo>
                    <a:pt x="995" y="5"/>
                  </a:lnTo>
                  <a:lnTo>
                    <a:pt x="1196" y="133"/>
                  </a:lnTo>
                  <a:lnTo>
                    <a:pt x="1362" y="484"/>
                  </a:lnTo>
                  <a:lnTo>
                    <a:pt x="1342" y="792"/>
                  </a:lnTo>
                  <a:lnTo>
                    <a:pt x="1200" y="977"/>
                  </a:lnTo>
                  <a:lnTo>
                    <a:pt x="847" y="1190"/>
                  </a:lnTo>
                  <a:lnTo>
                    <a:pt x="304" y="1185"/>
                  </a:lnTo>
                  <a:lnTo>
                    <a:pt x="491" y="863"/>
                  </a:lnTo>
                  <a:lnTo>
                    <a:pt x="867" y="863"/>
                  </a:lnTo>
                  <a:lnTo>
                    <a:pt x="1028" y="769"/>
                  </a:lnTo>
                  <a:lnTo>
                    <a:pt x="1102" y="593"/>
                  </a:lnTo>
                  <a:lnTo>
                    <a:pt x="990" y="351"/>
                  </a:lnTo>
                  <a:lnTo>
                    <a:pt x="677" y="298"/>
                  </a:lnTo>
                  <a:lnTo>
                    <a:pt x="382" y="455"/>
                  </a:lnTo>
                  <a:lnTo>
                    <a:pt x="309" y="641"/>
                  </a:lnTo>
                  <a:lnTo>
                    <a:pt x="103" y="834"/>
                  </a:lnTo>
                  <a:lnTo>
                    <a:pt x="103" y="834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317" y="854"/>
              <a:ext cx="916" cy="579"/>
            </a:xfrm>
            <a:custGeom>
              <a:avLst/>
              <a:gdLst>
                <a:gd name="T0" fmla="*/ 78 w 916"/>
                <a:gd name="T1" fmla="*/ 475 h 579"/>
                <a:gd name="T2" fmla="*/ 0 w 916"/>
                <a:gd name="T3" fmla="*/ 356 h 579"/>
                <a:gd name="T4" fmla="*/ 10 w 916"/>
                <a:gd name="T5" fmla="*/ 208 h 579"/>
                <a:gd name="T6" fmla="*/ 152 w 916"/>
                <a:gd name="T7" fmla="*/ 100 h 579"/>
                <a:gd name="T8" fmla="*/ 353 w 916"/>
                <a:gd name="T9" fmla="*/ 15 h 579"/>
                <a:gd name="T10" fmla="*/ 549 w 916"/>
                <a:gd name="T11" fmla="*/ 0 h 579"/>
                <a:gd name="T12" fmla="*/ 715 w 916"/>
                <a:gd name="T13" fmla="*/ 42 h 579"/>
                <a:gd name="T14" fmla="*/ 843 w 916"/>
                <a:gd name="T15" fmla="*/ 118 h 579"/>
                <a:gd name="T16" fmla="*/ 896 w 916"/>
                <a:gd name="T17" fmla="*/ 247 h 579"/>
                <a:gd name="T18" fmla="*/ 916 w 916"/>
                <a:gd name="T19" fmla="*/ 399 h 579"/>
                <a:gd name="T20" fmla="*/ 808 w 916"/>
                <a:gd name="T21" fmla="*/ 579 h 579"/>
                <a:gd name="T22" fmla="*/ 828 w 916"/>
                <a:gd name="T23" fmla="*/ 370 h 579"/>
                <a:gd name="T24" fmla="*/ 695 w 916"/>
                <a:gd name="T25" fmla="*/ 175 h 579"/>
                <a:gd name="T26" fmla="*/ 475 w 916"/>
                <a:gd name="T27" fmla="*/ 152 h 579"/>
                <a:gd name="T28" fmla="*/ 226 w 916"/>
                <a:gd name="T29" fmla="*/ 271 h 579"/>
                <a:gd name="T30" fmla="*/ 78 w 916"/>
                <a:gd name="T31" fmla="*/ 336 h 579"/>
                <a:gd name="T32" fmla="*/ 78 w 916"/>
                <a:gd name="T33" fmla="*/ 475 h 579"/>
                <a:gd name="T34" fmla="*/ 78 w 916"/>
                <a:gd name="T35" fmla="*/ 475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6" h="579">
                  <a:moveTo>
                    <a:pt x="78" y="475"/>
                  </a:moveTo>
                  <a:lnTo>
                    <a:pt x="0" y="356"/>
                  </a:lnTo>
                  <a:lnTo>
                    <a:pt x="10" y="208"/>
                  </a:lnTo>
                  <a:lnTo>
                    <a:pt x="152" y="100"/>
                  </a:lnTo>
                  <a:lnTo>
                    <a:pt x="353" y="15"/>
                  </a:lnTo>
                  <a:lnTo>
                    <a:pt x="549" y="0"/>
                  </a:lnTo>
                  <a:lnTo>
                    <a:pt x="715" y="42"/>
                  </a:lnTo>
                  <a:lnTo>
                    <a:pt x="843" y="118"/>
                  </a:lnTo>
                  <a:lnTo>
                    <a:pt x="896" y="247"/>
                  </a:lnTo>
                  <a:lnTo>
                    <a:pt x="916" y="399"/>
                  </a:lnTo>
                  <a:lnTo>
                    <a:pt x="808" y="579"/>
                  </a:lnTo>
                  <a:lnTo>
                    <a:pt x="828" y="370"/>
                  </a:lnTo>
                  <a:lnTo>
                    <a:pt x="695" y="175"/>
                  </a:lnTo>
                  <a:lnTo>
                    <a:pt x="475" y="152"/>
                  </a:lnTo>
                  <a:lnTo>
                    <a:pt x="226" y="271"/>
                  </a:lnTo>
                  <a:lnTo>
                    <a:pt x="78" y="336"/>
                  </a:lnTo>
                  <a:lnTo>
                    <a:pt x="78" y="475"/>
                  </a:lnTo>
                  <a:lnTo>
                    <a:pt x="78" y="475"/>
                  </a:lnTo>
                  <a:close/>
                </a:path>
              </a:pathLst>
            </a:custGeom>
            <a:solidFill>
              <a:srgbClr val="A3A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362" y="1039"/>
              <a:ext cx="1082" cy="939"/>
            </a:xfrm>
            <a:custGeom>
              <a:avLst/>
              <a:gdLst>
                <a:gd name="T0" fmla="*/ 112 w 1082"/>
                <a:gd name="T1" fmla="*/ 712 h 939"/>
                <a:gd name="T2" fmla="*/ 264 w 1082"/>
                <a:gd name="T3" fmla="*/ 807 h 939"/>
                <a:gd name="T4" fmla="*/ 391 w 1082"/>
                <a:gd name="T5" fmla="*/ 721 h 939"/>
                <a:gd name="T6" fmla="*/ 465 w 1082"/>
                <a:gd name="T7" fmla="*/ 778 h 939"/>
                <a:gd name="T8" fmla="*/ 543 w 1082"/>
                <a:gd name="T9" fmla="*/ 688 h 939"/>
                <a:gd name="T10" fmla="*/ 641 w 1082"/>
                <a:gd name="T11" fmla="*/ 717 h 939"/>
                <a:gd name="T12" fmla="*/ 729 w 1082"/>
                <a:gd name="T13" fmla="*/ 603 h 939"/>
                <a:gd name="T14" fmla="*/ 792 w 1082"/>
                <a:gd name="T15" fmla="*/ 654 h 939"/>
                <a:gd name="T16" fmla="*/ 856 w 1082"/>
                <a:gd name="T17" fmla="*/ 522 h 939"/>
                <a:gd name="T18" fmla="*/ 930 w 1082"/>
                <a:gd name="T19" fmla="*/ 513 h 939"/>
                <a:gd name="T20" fmla="*/ 979 w 1082"/>
                <a:gd name="T21" fmla="*/ 360 h 939"/>
                <a:gd name="T22" fmla="*/ 988 w 1082"/>
                <a:gd name="T23" fmla="*/ 0 h 939"/>
                <a:gd name="T24" fmla="*/ 1082 w 1082"/>
                <a:gd name="T25" fmla="*/ 318 h 939"/>
                <a:gd name="T26" fmla="*/ 1003 w 1082"/>
                <a:gd name="T27" fmla="*/ 641 h 939"/>
                <a:gd name="T28" fmla="*/ 807 w 1082"/>
                <a:gd name="T29" fmla="*/ 787 h 939"/>
                <a:gd name="T30" fmla="*/ 410 w 1082"/>
                <a:gd name="T31" fmla="*/ 939 h 939"/>
                <a:gd name="T32" fmla="*/ 157 w 1082"/>
                <a:gd name="T33" fmla="*/ 920 h 939"/>
                <a:gd name="T34" fmla="*/ 0 w 1082"/>
                <a:gd name="T35" fmla="*/ 854 h 939"/>
                <a:gd name="T36" fmla="*/ 112 w 1082"/>
                <a:gd name="T37" fmla="*/ 712 h 939"/>
                <a:gd name="T38" fmla="*/ 112 w 1082"/>
                <a:gd name="T39" fmla="*/ 712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2" h="939">
                  <a:moveTo>
                    <a:pt x="112" y="712"/>
                  </a:moveTo>
                  <a:lnTo>
                    <a:pt x="264" y="807"/>
                  </a:lnTo>
                  <a:lnTo>
                    <a:pt x="391" y="721"/>
                  </a:lnTo>
                  <a:lnTo>
                    <a:pt x="465" y="778"/>
                  </a:lnTo>
                  <a:lnTo>
                    <a:pt x="543" y="688"/>
                  </a:lnTo>
                  <a:lnTo>
                    <a:pt x="641" y="717"/>
                  </a:lnTo>
                  <a:lnTo>
                    <a:pt x="729" y="603"/>
                  </a:lnTo>
                  <a:lnTo>
                    <a:pt x="792" y="654"/>
                  </a:lnTo>
                  <a:lnTo>
                    <a:pt x="856" y="522"/>
                  </a:lnTo>
                  <a:lnTo>
                    <a:pt x="930" y="513"/>
                  </a:lnTo>
                  <a:lnTo>
                    <a:pt x="979" y="360"/>
                  </a:lnTo>
                  <a:lnTo>
                    <a:pt x="988" y="0"/>
                  </a:lnTo>
                  <a:lnTo>
                    <a:pt x="1082" y="318"/>
                  </a:lnTo>
                  <a:lnTo>
                    <a:pt x="1003" y="641"/>
                  </a:lnTo>
                  <a:lnTo>
                    <a:pt x="807" y="787"/>
                  </a:lnTo>
                  <a:lnTo>
                    <a:pt x="410" y="939"/>
                  </a:lnTo>
                  <a:lnTo>
                    <a:pt x="157" y="920"/>
                  </a:lnTo>
                  <a:lnTo>
                    <a:pt x="0" y="854"/>
                  </a:lnTo>
                  <a:lnTo>
                    <a:pt x="112" y="712"/>
                  </a:lnTo>
                  <a:lnTo>
                    <a:pt x="112" y="712"/>
                  </a:lnTo>
                  <a:close/>
                </a:path>
              </a:pathLst>
            </a:custGeom>
            <a:solidFill>
              <a:srgbClr val="A3A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3207" y="1217"/>
              <a:ext cx="897" cy="848"/>
            </a:xfrm>
            <a:custGeom>
              <a:avLst/>
              <a:gdLst>
                <a:gd name="T0" fmla="*/ 36 w 897"/>
                <a:gd name="T1" fmla="*/ 842 h 848"/>
                <a:gd name="T2" fmla="*/ 75 w 897"/>
                <a:gd name="T3" fmla="*/ 827 h 848"/>
                <a:gd name="T4" fmla="*/ 105 w 897"/>
                <a:gd name="T5" fmla="*/ 812 h 848"/>
                <a:gd name="T6" fmla="*/ 173 w 897"/>
                <a:gd name="T7" fmla="*/ 752 h 848"/>
                <a:gd name="T8" fmla="*/ 205 w 897"/>
                <a:gd name="T9" fmla="*/ 709 h 848"/>
                <a:gd name="T10" fmla="*/ 247 w 897"/>
                <a:gd name="T11" fmla="*/ 670 h 848"/>
                <a:gd name="T12" fmla="*/ 291 w 897"/>
                <a:gd name="T13" fmla="*/ 617 h 848"/>
                <a:gd name="T14" fmla="*/ 330 w 897"/>
                <a:gd name="T15" fmla="*/ 558 h 848"/>
                <a:gd name="T16" fmla="*/ 360 w 897"/>
                <a:gd name="T17" fmla="*/ 502 h 848"/>
                <a:gd name="T18" fmla="*/ 384 w 897"/>
                <a:gd name="T19" fmla="*/ 452 h 848"/>
                <a:gd name="T20" fmla="*/ 418 w 897"/>
                <a:gd name="T21" fmla="*/ 457 h 848"/>
                <a:gd name="T22" fmla="*/ 516 w 897"/>
                <a:gd name="T23" fmla="*/ 467 h 848"/>
                <a:gd name="T24" fmla="*/ 654 w 897"/>
                <a:gd name="T25" fmla="*/ 450 h 848"/>
                <a:gd name="T26" fmla="*/ 698 w 897"/>
                <a:gd name="T27" fmla="*/ 435 h 848"/>
                <a:gd name="T28" fmla="*/ 737 w 897"/>
                <a:gd name="T29" fmla="*/ 415 h 848"/>
                <a:gd name="T30" fmla="*/ 773 w 897"/>
                <a:gd name="T31" fmla="*/ 393 h 848"/>
                <a:gd name="T32" fmla="*/ 823 w 897"/>
                <a:gd name="T33" fmla="*/ 353 h 848"/>
                <a:gd name="T34" fmla="*/ 868 w 897"/>
                <a:gd name="T35" fmla="*/ 308 h 848"/>
                <a:gd name="T36" fmla="*/ 897 w 897"/>
                <a:gd name="T37" fmla="*/ 270 h 848"/>
                <a:gd name="T38" fmla="*/ 867 w 897"/>
                <a:gd name="T39" fmla="*/ 295 h 848"/>
                <a:gd name="T40" fmla="*/ 827 w 897"/>
                <a:gd name="T41" fmla="*/ 317 h 848"/>
                <a:gd name="T42" fmla="*/ 771 w 897"/>
                <a:gd name="T43" fmla="*/ 337 h 848"/>
                <a:gd name="T44" fmla="*/ 666 w 897"/>
                <a:gd name="T45" fmla="*/ 350 h 848"/>
                <a:gd name="T46" fmla="*/ 451 w 897"/>
                <a:gd name="T47" fmla="*/ 251 h 848"/>
                <a:gd name="T48" fmla="*/ 433 w 897"/>
                <a:gd name="T49" fmla="*/ 174 h 848"/>
                <a:gd name="T50" fmla="*/ 399 w 897"/>
                <a:gd name="T51" fmla="*/ 118 h 848"/>
                <a:gd name="T52" fmla="*/ 349 w 897"/>
                <a:gd name="T53" fmla="*/ 73 h 848"/>
                <a:gd name="T54" fmla="*/ 322 w 897"/>
                <a:gd name="T55" fmla="*/ 54 h 848"/>
                <a:gd name="T56" fmla="*/ 297 w 897"/>
                <a:gd name="T57" fmla="*/ 40 h 848"/>
                <a:gd name="T58" fmla="*/ 264 w 897"/>
                <a:gd name="T59" fmla="*/ 24 h 848"/>
                <a:gd name="T60" fmla="*/ 223 w 897"/>
                <a:gd name="T61" fmla="*/ 9 h 848"/>
                <a:gd name="T62" fmla="*/ 201 w 897"/>
                <a:gd name="T63" fmla="*/ 18 h 848"/>
                <a:gd name="T64" fmla="*/ 239 w 897"/>
                <a:gd name="T65" fmla="*/ 67 h 848"/>
                <a:gd name="T66" fmla="*/ 269 w 897"/>
                <a:gd name="T67" fmla="*/ 117 h 848"/>
                <a:gd name="T68" fmla="*/ 302 w 897"/>
                <a:gd name="T69" fmla="*/ 283 h 848"/>
                <a:gd name="T70" fmla="*/ 285 w 897"/>
                <a:gd name="T71" fmla="*/ 360 h 848"/>
                <a:gd name="T72" fmla="*/ 252 w 897"/>
                <a:gd name="T73" fmla="*/ 421 h 848"/>
                <a:gd name="T74" fmla="*/ 199 w 897"/>
                <a:gd name="T75" fmla="*/ 486 h 848"/>
                <a:gd name="T76" fmla="*/ 150 w 897"/>
                <a:gd name="T77" fmla="*/ 531 h 848"/>
                <a:gd name="T78" fmla="*/ 82 w 897"/>
                <a:gd name="T79" fmla="*/ 586 h 848"/>
                <a:gd name="T80" fmla="*/ 58 w 897"/>
                <a:gd name="T81" fmla="*/ 603 h 848"/>
                <a:gd name="T82" fmla="*/ 29 w 897"/>
                <a:gd name="T83" fmla="*/ 622 h 848"/>
                <a:gd name="T84" fmla="*/ 0 w 897"/>
                <a:gd name="T85" fmla="*/ 62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7" h="848">
                  <a:moveTo>
                    <a:pt x="0" y="626"/>
                  </a:moveTo>
                  <a:lnTo>
                    <a:pt x="21" y="848"/>
                  </a:lnTo>
                  <a:lnTo>
                    <a:pt x="36" y="842"/>
                  </a:lnTo>
                  <a:lnTo>
                    <a:pt x="50" y="836"/>
                  </a:lnTo>
                  <a:lnTo>
                    <a:pt x="64" y="832"/>
                  </a:lnTo>
                  <a:lnTo>
                    <a:pt x="75" y="827"/>
                  </a:lnTo>
                  <a:lnTo>
                    <a:pt x="85" y="821"/>
                  </a:lnTo>
                  <a:lnTo>
                    <a:pt x="96" y="817"/>
                  </a:lnTo>
                  <a:lnTo>
                    <a:pt x="105" y="812"/>
                  </a:lnTo>
                  <a:lnTo>
                    <a:pt x="113" y="808"/>
                  </a:lnTo>
                  <a:lnTo>
                    <a:pt x="158" y="771"/>
                  </a:lnTo>
                  <a:lnTo>
                    <a:pt x="173" y="752"/>
                  </a:lnTo>
                  <a:lnTo>
                    <a:pt x="187" y="731"/>
                  </a:lnTo>
                  <a:lnTo>
                    <a:pt x="195" y="721"/>
                  </a:lnTo>
                  <a:lnTo>
                    <a:pt x="205" y="709"/>
                  </a:lnTo>
                  <a:lnTo>
                    <a:pt x="217" y="698"/>
                  </a:lnTo>
                  <a:lnTo>
                    <a:pt x="231" y="685"/>
                  </a:lnTo>
                  <a:lnTo>
                    <a:pt x="247" y="670"/>
                  </a:lnTo>
                  <a:lnTo>
                    <a:pt x="262" y="654"/>
                  </a:lnTo>
                  <a:lnTo>
                    <a:pt x="277" y="637"/>
                  </a:lnTo>
                  <a:lnTo>
                    <a:pt x="291" y="617"/>
                  </a:lnTo>
                  <a:lnTo>
                    <a:pt x="305" y="598"/>
                  </a:lnTo>
                  <a:lnTo>
                    <a:pt x="317" y="578"/>
                  </a:lnTo>
                  <a:lnTo>
                    <a:pt x="330" y="558"/>
                  </a:lnTo>
                  <a:lnTo>
                    <a:pt x="340" y="539"/>
                  </a:lnTo>
                  <a:lnTo>
                    <a:pt x="351" y="519"/>
                  </a:lnTo>
                  <a:lnTo>
                    <a:pt x="360" y="502"/>
                  </a:lnTo>
                  <a:lnTo>
                    <a:pt x="368" y="486"/>
                  </a:lnTo>
                  <a:lnTo>
                    <a:pt x="375" y="472"/>
                  </a:lnTo>
                  <a:lnTo>
                    <a:pt x="384" y="452"/>
                  </a:lnTo>
                  <a:lnTo>
                    <a:pt x="388" y="444"/>
                  </a:lnTo>
                  <a:lnTo>
                    <a:pt x="400" y="451"/>
                  </a:lnTo>
                  <a:lnTo>
                    <a:pt x="418" y="457"/>
                  </a:lnTo>
                  <a:lnTo>
                    <a:pt x="443" y="463"/>
                  </a:lnTo>
                  <a:lnTo>
                    <a:pt x="475" y="466"/>
                  </a:lnTo>
                  <a:lnTo>
                    <a:pt x="516" y="467"/>
                  </a:lnTo>
                  <a:lnTo>
                    <a:pt x="565" y="465"/>
                  </a:lnTo>
                  <a:lnTo>
                    <a:pt x="623" y="457"/>
                  </a:lnTo>
                  <a:lnTo>
                    <a:pt x="654" y="450"/>
                  </a:lnTo>
                  <a:lnTo>
                    <a:pt x="669" y="445"/>
                  </a:lnTo>
                  <a:lnTo>
                    <a:pt x="683" y="441"/>
                  </a:lnTo>
                  <a:lnTo>
                    <a:pt x="698" y="435"/>
                  </a:lnTo>
                  <a:lnTo>
                    <a:pt x="711" y="429"/>
                  </a:lnTo>
                  <a:lnTo>
                    <a:pt x="725" y="422"/>
                  </a:lnTo>
                  <a:lnTo>
                    <a:pt x="737" y="415"/>
                  </a:lnTo>
                  <a:lnTo>
                    <a:pt x="750" y="408"/>
                  </a:lnTo>
                  <a:lnTo>
                    <a:pt x="762" y="400"/>
                  </a:lnTo>
                  <a:lnTo>
                    <a:pt x="773" y="393"/>
                  </a:lnTo>
                  <a:lnTo>
                    <a:pt x="783" y="385"/>
                  </a:lnTo>
                  <a:lnTo>
                    <a:pt x="804" y="369"/>
                  </a:lnTo>
                  <a:lnTo>
                    <a:pt x="823" y="353"/>
                  </a:lnTo>
                  <a:lnTo>
                    <a:pt x="840" y="337"/>
                  </a:lnTo>
                  <a:lnTo>
                    <a:pt x="855" y="322"/>
                  </a:lnTo>
                  <a:lnTo>
                    <a:pt x="868" y="308"/>
                  </a:lnTo>
                  <a:lnTo>
                    <a:pt x="878" y="295"/>
                  </a:lnTo>
                  <a:lnTo>
                    <a:pt x="892" y="277"/>
                  </a:lnTo>
                  <a:lnTo>
                    <a:pt x="897" y="270"/>
                  </a:lnTo>
                  <a:lnTo>
                    <a:pt x="884" y="283"/>
                  </a:lnTo>
                  <a:lnTo>
                    <a:pt x="876" y="288"/>
                  </a:lnTo>
                  <a:lnTo>
                    <a:pt x="867" y="295"/>
                  </a:lnTo>
                  <a:lnTo>
                    <a:pt x="855" y="302"/>
                  </a:lnTo>
                  <a:lnTo>
                    <a:pt x="842" y="310"/>
                  </a:lnTo>
                  <a:lnTo>
                    <a:pt x="827" y="317"/>
                  </a:lnTo>
                  <a:lnTo>
                    <a:pt x="810" y="324"/>
                  </a:lnTo>
                  <a:lnTo>
                    <a:pt x="792" y="331"/>
                  </a:lnTo>
                  <a:lnTo>
                    <a:pt x="771" y="337"/>
                  </a:lnTo>
                  <a:lnTo>
                    <a:pt x="748" y="343"/>
                  </a:lnTo>
                  <a:lnTo>
                    <a:pt x="722" y="346"/>
                  </a:lnTo>
                  <a:lnTo>
                    <a:pt x="666" y="350"/>
                  </a:lnTo>
                  <a:lnTo>
                    <a:pt x="497" y="344"/>
                  </a:lnTo>
                  <a:lnTo>
                    <a:pt x="450" y="339"/>
                  </a:lnTo>
                  <a:lnTo>
                    <a:pt x="451" y="251"/>
                  </a:lnTo>
                  <a:lnTo>
                    <a:pt x="444" y="213"/>
                  </a:lnTo>
                  <a:lnTo>
                    <a:pt x="440" y="194"/>
                  </a:lnTo>
                  <a:lnTo>
                    <a:pt x="433" y="174"/>
                  </a:lnTo>
                  <a:lnTo>
                    <a:pt x="424" y="155"/>
                  </a:lnTo>
                  <a:lnTo>
                    <a:pt x="412" y="136"/>
                  </a:lnTo>
                  <a:lnTo>
                    <a:pt x="399" y="118"/>
                  </a:lnTo>
                  <a:lnTo>
                    <a:pt x="383" y="102"/>
                  </a:lnTo>
                  <a:lnTo>
                    <a:pt x="366" y="87"/>
                  </a:lnTo>
                  <a:lnTo>
                    <a:pt x="349" y="73"/>
                  </a:lnTo>
                  <a:lnTo>
                    <a:pt x="339" y="66"/>
                  </a:lnTo>
                  <a:lnTo>
                    <a:pt x="330" y="60"/>
                  </a:lnTo>
                  <a:lnTo>
                    <a:pt x="322" y="54"/>
                  </a:lnTo>
                  <a:lnTo>
                    <a:pt x="313" y="50"/>
                  </a:lnTo>
                  <a:lnTo>
                    <a:pt x="305" y="45"/>
                  </a:lnTo>
                  <a:lnTo>
                    <a:pt x="297" y="40"/>
                  </a:lnTo>
                  <a:lnTo>
                    <a:pt x="287" y="36"/>
                  </a:lnTo>
                  <a:lnTo>
                    <a:pt x="279" y="31"/>
                  </a:lnTo>
                  <a:lnTo>
                    <a:pt x="264" y="24"/>
                  </a:lnTo>
                  <a:lnTo>
                    <a:pt x="249" y="18"/>
                  </a:lnTo>
                  <a:lnTo>
                    <a:pt x="235" y="14"/>
                  </a:lnTo>
                  <a:lnTo>
                    <a:pt x="223" y="9"/>
                  </a:lnTo>
                  <a:lnTo>
                    <a:pt x="202" y="3"/>
                  </a:lnTo>
                  <a:lnTo>
                    <a:pt x="185" y="0"/>
                  </a:lnTo>
                  <a:lnTo>
                    <a:pt x="201" y="18"/>
                  </a:lnTo>
                  <a:lnTo>
                    <a:pt x="218" y="39"/>
                  </a:lnTo>
                  <a:lnTo>
                    <a:pt x="229" y="52"/>
                  </a:lnTo>
                  <a:lnTo>
                    <a:pt x="239" y="67"/>
                  </a:lnTo>
                  <a:lnTo>
                    <a:pt x="249" y="82"/>
                  </a:lnTo>
                  <a:lnTo>
                    <a:pt x="259" y="98"/>
                  </a:lnTo>
                  <a:lnTo>
                    <a:pt x="269" y="117"/>
                  </a:lnTo>
                  <a:lnTo>
                    <a:pt x="278" y="134"/>
                  </a:lnTo>
                  <a:lnTo>
                    <a:pt x="301" y="208"/>
                  </a:lnTo>
                  <a:lnTo>
                    <a:pt x="302" y="283"/>
                  </a:lnTo>
                  <a:lnTo>
                    <a:pt x="297" y="321"/>
                  </a:lnTo>
                  <a:lnTo>
                    <a:pt x="292" y="340"/>
                  </a:lnTo>
                  <a:lnTo>
                    <a:pt x="285" y="360"/>
                  </a:lnTo>
                  <a:lnTo>
                    <a:pt x="276" y="380"/>
                  </a:lnTo>
                  <a:lnTo>
                    <a:pt x="265" y="400"/>
                  </a:lnTo>
                  <a:lnTo>
                    <a:pt x="252" y="421"/>
                  </a:lnTo>
                  <a:lnTo>
                    <a:pt x="237" y="442"/>
                  </a:lnTo>
                  <a:lnTo>
                    <a:pt x="219" y="464"/>
                  </a:lnTo>
                  <a:lnTo>
                    <a:pt x="199" y="486"/>
                  </a:lnTo>
                  <a:lnTo>
                    <a:pt x="177" y="508"/>
                  </a:lnTo>
                  <a:lnTo>
                    <a:pt x="164" y="519"/>
                  </a:lnTo>
                  <a:lnTo>
                    <a:pt x="150" y="531"/>
                  </a:lnTo>
                  <a:lnTo>
                    <a:pt x="125" y="553"/>
                  </a:lnTo>
                  <a:lnTo>
                    <a:pt x="102" y="571"/>
                  </a:lnTo>
                  <a:lnTo>
                    <a:pt x="82" y="586"/>
                  </a:lnTo>
                  <a:lnTo>
                    <a:pt x="74" y="593"/>
                  </a:lnTo>
                  <a:lnTo>
                    <a:pt x="66" y="599"/>
                  </a:lnTo>
                  <a:lnTo>
                    <a:pt x="58" y="603"/>
                  </a:lnTo>
                  <a:lnTo>
                    <a:pt x="51" y="608"/>
                  </a:lnTo>
                  <a:lnTo>
                    <a:pt x="39" y="616"/>
                  </a:lnTo>
                  <a:lnTo>
                    <a:pt x="29" y="622"/>
                  </a:lnTo>
                  <a:lnTo>
                    <a:pt x="21" y="625"/>
                  </a:lnTo>
                  <a:lnTo>
                    <a:pt x="4" y="629"/>
                  </a:lnTo>
                  <a:lnTo>
                    <a:pt x="0" y="626"/>
                  </a:lnTo>
                  <a:lnTo>
                    <a:pt x="0" y="6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297" y="889"/>
              <a:ext cx="1068" cy="904"/>
            </a:xfrm>
            <a:custGeom>
              <a:avLst/>
              <a:gdLst>
                <a:gd name="T0" fmla="*/ 970 w 1068"/>
                <a:gd name="T1" fmla="*/ 58 h 904"/>
                <a:gd name="T2" fmla="*/ 909 w 1068"/>
                <a:gd name="T3" fmla="*/ 133 h 904"/>
                <a:gd name="T4" fmla="*/ 851 w 1068"/>
                <a:gd name="T5" fmla="*/ 253 h 904"/>
                <a:gd name="T6" fmla="*/ 814 w 1068"/>
                <a:gd name="T7" fmla="*/ 436 h 904"/>
                <a:gd name="T8" fmla="*/ 833 w 1068"/>
                <a:gd name="T9" fmla="*/ 510 h 904"/>
                <a:gd name="T10" fmla="*/ 873 w 1068"/>
                <a:gd name="T11" fmla="*/ 553 h 904"/>
                <a:gd name="T12" fmla="*/ 931 w 1068"/>
                <a:gd name="T13" fmla="*/ 563 h 904"/>
                <a:gd name="T14" fmla="*/ 985 w 1068"/>
                <a:gd name="T15" fmla="*/ 539 h 904"/>
                <a:gd name="T16" fmla="*/ 1068 w 1068"/>
                <a:gd name="T17" fmla="*/ 564 h 904"/>
                <a:gd name="T18" fmla="*/ 1047 w 1068"/>
                <a:gd name="T19" fmla="*/ 638 h 904"/>
                <a:gd name="T20" fmla="*/ 986 w 1068"/>
                <a:gd name="T21" fmla="*/ 718 h 904"/>
                <a:gd name="T22" fmla="*/ 934 w 1068"/>
                <a:gd name="T23" fmla="*/ 758 h 904"/>
                <a:gd name="T24" fmla="*/ 901 w 1068"/>
                <a:gd name="T25" fmla="*/ 779 h 904"/>
                <a:gd name="T26" fmla="*/ 867 w 1068"/>
                <a:gd name="T27" fmla="*/ 798 h 904"/>
                <a:gd name="T28" fmla="*/ 821 w 1068"/>
                <a:gd name="T29" fmla="*/ 821 h 904"/>
                <a:gd name="T30" fmla="*/ 770 w 1068"/>
                <a:gd name="T31" fmla="*/ 843 h 904"/>
                <a:gd name="T32" fmla="*/ 706 w 1068"/>
                <a:gd name="T33" fmla="*/ 864 h 904"/>
                <a:gd name="T34" fmla="*/ 809 w 1068"/>
                <a:gd name="T35" fmla="*/ 725 h 904"/>
                <a:gd name="T36" fmla="*/ 544 w 1068"/>
                <a:gd name="T37" fmla="*/ 627 h 904"/>
                <a:gd name="T38" fmla="*/ 460 w 1068"/>
                <a:gd name="T39" fmla="*/ 651 h 904"/>
                <a:gd name="T40" fmla="*/ 398 w 1068"/>
                <a:gd name="T41" fmla="*/ 678 h 904"/>
                <a:gd name="T42" fmla="*/ 363 w 1068"/>
                <a:gd name="T43" fmla="*/ 698 h 904"/>
                <a:gd name="T44" fmla="*/ 336 w 1068"/>
                <a:gd name="T45" fmla="*/ 716 h 904"/>
                <a:gd name="T46" fmla="*/ 309 w 1068"/>
                <a:gd name="T47" fmla="*/ 734 h 904"/>
                <a:gd name="T48" fmla="*/ 284 w 1068"/>
                <a:gd name="T49" fmla="*/ 753 h 904"/>
                <a:gd name="T50" fmla="*/ 210 w 1068"/>
                <a:gd name="T51" fmla="*/ 811 h 904"/>
                <a:gd name="T52" fmla="*/ 131 w 1068"/>
                <a:gd name="T53" fmla="*/ 883 h 904"/>
                <a:gd name="T54" fmla="*/ 18 w 1068"/>
                <a:gd name="T55" fmla="*/ 755 h 904"/>
                <a:gd name="T56" fmla="*/ 47 w 1068"/>
                <a:gd name="T57" fmla="*/ 734 h 904"/>
                <a:gd name="T58" fmla="*/ 86 w 1068"/>
                <a:gd name="T59" fmla="*/ 705 h 904"/>
                <a:gd name="T60" fmla="*/ 109 w 1068"/>
                <a:gd name="T61" fmla="*/ 689 h 904"/>
                <a:gd name="T62" fmla="*/ 134 w 1068"/>
                <a:gd name="T63" fmla="*/ 672 h 904"/>
                <a:gd name="T64" fmla="*/ 159 w 1068"/>
                <a:gd name="T65" fmla="*/ 654 h 904"/>
                <a:gd name="T66" fmla="*/ 184 w 1068"/>
                <a:gd name="T67" fmla="*/ 636 h 904"/>
                <a:gd name="T68" fmla="*/ 211 w 1068"/>
                <a:gd name="T69" fmla="*/ 619 h 904"/>
                <a:gd name="T70" fmla="*/ 237 w 1068"/>
                <a:gd name="T71" fmla="*/ 601 h 904"/>
                <a:gd name="T72" fmla="*/ 264 w 1068"/>
                <a:gd name="T73" fmla="*/ 584 h 904"/>
                <a:gd name="T74" fmla="*/ 289 w 1068"/>
                <a:gd name="T75" fmla="*/ 568 h 904"/>
                <a:gd name="T76" fmla="*/ 339 w 1068"/>
                <a:gd name="T77" fmla="*/ 539 h 904"/>
                <a:gd name="T78" fmla="*/ 401 w 1068"/>
                <a:gd name="T79" fmla="*/ 517 h 904"/>
                <a:gd name="T80" fmla="*/ 472 w 1068"/>
                <a:gd name="T81" fmla="*/ 501 h 904"/>
                <a:gd name="T82" fmla="*/ 648 w 1068"/>
                <a:gd name="T83" fmla="*/ 478 h 904"/>
                <a:gd name="T84" fmla="*/ 764 w 1068"/>
                <a:gd name="T85" fmla="*/ 308 h 904"/>
                <a:gd name="T86" fmla="*/ 791 w 1068"/>
                <a:gd name="T87" fmla="*/ 198 h 904"/>
                <a:gd name="T88" fmla="*/ 842 w 1068"/>
                <a:gd name="T89" fmla="*/ 135 h 904"/>
                <a:gd name="T90" fmla="*/ 907 w 1068"/>
                <a:gd name="T91" fmla="*/ 82 h 904"/>
                <a:gd name="T92" fmla="*/ 946 w 1068"/>
                <a:gd name="T93" fmla="*/ 55 h 904"/>
                <a:gd name="T94" fmla="*/ 980 w 1068"/>
                <a:gd name="T95" fmla="*/ 32 h 904"/>
                <a:gd name="T96" fmla="*/ 1015 w 1068"/>
                <a:gd name="T97" fmla="*/ 1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68" h="904">
                  <a:moveTo>
                    <a:pt x="1031" y="0"/>
                  </a:moveTo>
                  <a:lnTo>
                    <a:pt x="1008" y="20"/>
                  </a:lnTo>
                  <a:lnTo>
                    <a:pt x="984" y="43"/>
                  </a:lnTo>
                  <a:lnTo>
                    <a:pt x="970" y="58"/>
                  </a:lnTo>
                  <a:lnTo>
                    <a:pt x="955" y="74"/>
                  </a:lnTo>
                  <a:lnTo>
                    <a:pt x="939" y="93"/>
                  </a:lnTo>
                  <a:lnTo>
                    <a:pt x="924" y="112"/>
                  </a:lnTo>
                  <a:lnTo>
                    <a:pt x="909" y="133"/>
                  </a:lnTo>
                  <a:lnTo>
                    <a:pt x="894" y="155"/>
                  </a:lnTo>
                  <a:lnTo>
                    <a:pt x="881" y="178"/>
                  </a:lnTo>
                  <a:lnTo>
                    <a:pt x="870" y="202"/>
                  </a:lnTo>
                  <a:lnTo>
                    <a:pt x="851" y="253"/>
                  </a:lnTo>
                  <a:lnTo>
                    <a:pt x="839" y="301"/>
                  </a:lnTo>
                  <a:lnTo>
                    <a:pt x="828" y="345"/>
                  </a:lnTo>
                  <a:lnTo>
                    <a:pt x="814" y="420"/>
                  </a:lnTo>
                  <a:lnTo>
                    <a:pt x="814" y="436"/>
                  </a:lnTo>
                  <a:lnTo>
                    <a:pt x="814" y="453"/>
                  </a:lnTo>
                  <a:lnTo>
                    <a:pt x="820" y="483"/>
                  </a:lnTo>
                  <a:lnTo>
                    <a:pt x="826" y="496"/>
                  </a:lnTo>
                  <a:lnTo>
                    <a:pt x="833" y="510"/>
                  </a:lnTo>
                  <a:lnTo>
                    <a:pt x="842" y="524"/>
                  </a:lnTo>
                  <a:lnTo>
                    <a:pt x="854" y="537"/>
                  </a:lnTo>
                  <a:lnTo>
                    <a:pt x="866" y="548"/>
                  </a:lnTo>
                  <a:lnTo>
                    <a:pt x="873" y="553"/>
                  </a:lnTo>
                  <a:lnTo>
                    <a:pt x="879" y="556"/>
                  </a:lnTo>
                  <a:lnTo>
                    <a:pt x="893" y="562"/>
                  </a:lnTo>
                  <a:lnTo>
                    <a:pt x="905" y="564"/>
                  </a:lnTo>
                  <a:lnTo>
                    <a:pt x="931" y="563"/>
                  </a:lnTo>
                  <a:lnTo>
                    <a:pt x="955" y="556"/>
                  </a:lnTo>
                  <a:lnTo>
                    <a:pt x="965" y="551"/>
                  </a:lnTo>
                  <a:lnTo>
                    <a:pt x="976" y="545"/>
                  </a:lnTo>
                  <a:lnTo>
                    <a:pt x="985" y="539"/>
                  </a:lnTo>
                  <a:lnTo>
                    <a:pt x="992" y="535"/>
                  </a:lnTo>
                  <a:lnTo>
                    <a:pt x="1007" y="522"/>
                  </a:lnTo>
                  <a:lnTo>
                    <a:pt x="1067" y="544"/>
                  </a:lnTo>
                  <a:lnTo>
                    <a:pt x="1068" y="564"/>
                  </a:lnTo>
                  <a:lnTo>
                    <a:pt x="1065" y="590"/>
                  </a:lnTo>
                  <a:lnTo>
                    <a:pt x="1060" y="605"/>
                  </a:lnTo>
                  <a:lnTo>
                    <a:pt x="1054" y="621"/>
                  </a:lnTo>
                  <a:lnTo>
                    <a:pt x="1047" y="638"/>
                  </a:lnTo>
                  <a:lnTo>
                    <a:pt x="1036" y="657"/>
                  </a:lnTo>
                  <a:lnTo>
                    <a:pt x="1023" y="676"/>
                  </a:lnTo>
                  <a:lnTo>
                    <a:pt x="1007" y="697"/>
                  </a:lnTo>
                  <a:lnTo>
                    <a:pt x="986" y="718"/>
                  </a:lnTo>
                  <a:lnTo>
                    <a:pt x="962" y="738"/>
                  </a:lnTo>
                  <a:lnTo>
                    <a:pt x="948" y="748"/>
                  </a:lnTo>
                  <a:lnTo>
                    <a:pt x="941" y="754"/>
                  </a:lnTo>
                  <a:lnTo>
                    <a:pt x="934" y="758"/>
                  </a:lnTo>
                  <a:lnTo>
                    <a:pt x="926" y="764"/>
                  </a:lnTo>
                  <a:lnTo>
                    <a:pt x="918" y="769"/>
                  </a:lnTo>
                  <a:lnTo>
                    <a:pt x="910" y="773"/>
                  </a:lnTo>
                  <a:lnTo>
                    <a:pt x="901" y="779"/>
                  </a:lnTo>
                  <a:lnTo>
                    <a:pt x="892" y="784"/>
                  </a:lnTo>
                  <a:lnTo>
                    <a:pt x="884" y="788"/>
                  </a:lnTo>
                  <a:lnTo>
                    <a:pt x="875" y="793"/>
                  </a:lnTo>
                  <a:lnTo>
                    <a:pt x="867" y="798"/>
                  </a:lnTo>
                  <a:lnTo>
                    <a:pt x="859" y="801"/>
                  </a:lnTo>
                  <a:lnTo>
                    <a:pt x="851" y="806"/>
                  </a:lnTo>
                  <a:lnTo>
                    <a:pt x="836" y="814"/>
                  </a:lnTo>
                  <a:lnTo>
                    <a:pt x="821" y="821"/>
                  </a:lnTo>
                  <a:lnTo>
                    <a:pt x="807" y="826"/>
                  </a:lnTo>
                  <a:lnTo>
                    <a:pt x="795" y="832"/>
                  </a:lnTo>
                  <a:lnTo>
                    <a:pt x="782" y="838"/>
                  </a:lnTo>
                  <a:lnTo>
                    <a:pt x="770" y="843"/>
                  </a:lnTo>
                  <a:lnTo>
                    <a:pt x="759" y="847"/>
                  </a:lnTo>
                  <a:lnTo>
                    <a:pt x="739" y="854"/>
                  </a:lnTo>
                  <a:lnTo>
                    <a:pt x="721" y="860"/>
                  </a:lnTo>
                  <a:lnTo>
                    <a:pt x="706" y="864"/>
                  </a:lnTo>
                  <a:lnTo>
                    <a:pt x="680" y="869"/>
                  </a:lnTo>
                  <a:lnTo>
                    <a:pt x="664" y="870"/>
                  </a:lnTo>
                  <a:lnTo>
                    <a:pt x="652" y="869"/>
                  </a:lnTo>
                  <a:lnTo>
                    <a:pt x="809" y="725"/>
                  </a:lnTo>
                  <a:lnTo>
                    <a:pt x="790" y="601"/>
                  </a:lnTo>
                  <a:lnTo>
                    <a:pt x="644" y="611"/>
                  </a:lnTo>
                  <a:lnTo>
                    <a:pt x="578" y="620"/>
                  </a:lnTo>
                  <a:lnTo>
                    <a:pt x="544" y="627"/>
                  </a:lnTo>
                  <a:lnTo>
                    <a:pt x="511" y="635"/>
                  </a:lnTo>
                  <a:lnTo>
                    <a:pt x="494" y="639"/>
                  </a:lnTo>
                  <a:lnTo>
                    <a:pt x="476" y="645"/>
                  </a:lnTo>
                  <a:lnTo>
                    <a:pt x="460" y="651"/>
                  </a:lnTo>
                  <a:lnTo>
                    <a:pt x="444" y="657"/>
                  </a:lnTo>
                  <a:lnTo>
                    <a:pt x="429" y="663"/>
                  </a:lnTo>
                  <a:lnTo>
                    <a:pt x="413" y="669"/>
                  </a:lnTo>
                  <a:lnTo>
                    <a:pt x="398" y="678"/>
                  </a:lnTo>
                  <a:lnTo>
                    <a:pt x="384" y="686"/>
                  </a:lnTo>
                  <a:lnTo>
                    <a:pt x="377" y="690"/>
                  </a:lnTo>
                  <a:lnTo>
                    <a:pt x="369" y="694"/>
                  </a:lnTo>
                  <a:lnTo>
                    <a:pt x="363" y="698"/>
                  </a:lnTo>
                  <a:lnTo>
                    <a:pt x="356" y="703"/>
                  </a:lnTo>
                  <a:lnTo>
                    <a:pt x="349" y="708"/>
                  </a:lnTo>
                  <a:lnTo>
                    <a:pt x="342" y="711"/>
                  </a:lnTo>
                  <a:lnTo>
                    <a:pt x="336" y="716"/>
                  </a:lnTo>
                  <a:lnTo>
                    <a:pt x="329" y="720"/>
                  </a:lnTo>
                  <a:lnTo>
                    <a:pt x="322" y="725"/>
                  </a:lnTo>
                  <a:lnTo>
                    <a:pt x="316" y="729"/>
                  </a:lnTo>
                  <a:lnTo>
                    <a:pt x="309" y="734"/>
                  </a:lnTo>
                  <a:lnTo>
                    <a:pt x="303" y="739"/>
                  </a:lnTo>
                  <a:lnTo>
                    <a:pt x="296" y="743"/>
                  </a:lnTo>
                  <a:lnTo>
                    <a:pt x="291" y="748"/>
                  </a:lnTo>
                  <a:lnTo>
                    <a:pt x="284" y="753"/>
                  </a:lnTo>
                  <a:lnTo>
                    <a:pt x="278" y="757"/>
                  </a:lnTo>
                  <a:lnTo>
                    <a:pt x="254" y="776"/>
                  </a:lnTo>
                  <a:lnTo>
                    <a:pt x="231" y="794"/>
                  </a:lnTo>
                  <a:lnTo>
                    <a:pt x="210" y="811"/>
                  </a:lnTo>
                  <a:lnTo>
                    <a:pt x="190" y="828"/>
                  </a:lnTo>
                  <a:lnTo>
                    <a:pt x="173" y="844"/>
                  </a:lnTo>
                  <a:lnTo>
                    <a:pt x="157" y="859"/>
                  </a:lnTo>
                  <a:lnTo>
                    <a:pt x="131" y="883"/>
                  </a:lnTo>
                  <a:lnTo>
                    <a:pt x="109" y="904"/>
                  </a:lnTo>
                  <a:lnTo>
                    <a:pt x="0" y="769"/>
                  </a:lnTo>
                  <a:lnTo>
                    <a:pt x="8" y="763"/>
                  </a:lnTo>
                  <a:lnTo>
                    <a:pt x="18" y="755"/>
                  </a:lnTo>
                  <a:lnTo>
                    <a:pt x="24" y="750"/>
                  </a:lnTo>
                  <a:lnTo>
                    <a:pt x="31" y="746"/>
                  </a:lnTo>
                  <a:lnTo>
                    <a:pt x="39" y="740"/>
                  </a:lnTo>
                  <a:lnTo>
                    <a:pt x="47" y="734"/>
                  </a:lnTo>
                  <a:lnTo>
                    <a:pt x="56" y="727"/>
                  </a:lnTo>
                  <a:lnTo>
                    <a:pt x="66" y="720"/>
                  </a:lnTo>
                  <a:lnTo>
                    <a:pt x="76" y="713"/>
                  </a:lnTo>
                  <a:lnTo>
                    <a:pt x="86" y="705"/>
                  </a:lnTo>
                  <a:lnTo>
                    <a:pt x="92" y="702"/>
                  </a:lnTo>
                  <a:lnTo>
                    <a:pt x="98" y="697"/>
                  </a:lnTo>
                  <a:lnTo>
                    <a:pt x="104" y="694"/>
                  </a:lnTo>
                  <a:lnTo>
                    <a:pt x="109" y="689"/>
                  </a:lnTo>
                  <a:lnTo>
                    <a:pt x="115" y="686"/>
                  </a:lnTo>
                  <a:lnTo>
                    <a:pt x="121" y="681"/>
                  </a:lnTo>
                  <a:lnTo>
                    <a:pt x="128" y="676"/>
                  </a:lnTo>
                  <a:lnTo>
                    <a:pt x="134" y="672"/>
                  </a:lnTo>
                  <a:lnTo>
                    <a:pt x="139" y="668"/>
                  </a:lnTo>
                  <a:lnTo>
                    <a:pt x="146" y="664"/>
                  </a:lnTo>
                  <a:lnTo>
                    <a:pt x="152" y="659"/>
                  </a:lnTo>
                  <a:lnTo>
                    <a:pt x="159" y="654"/>
                  </a:lnTo>
                  <a:lnTo>
                    <a:pt x="165" y="650"/>
                  </a:lnTo>
                  <a:lnTo>
                    <a:pt x="172" y="645"/>
                  </a:lnTo>
                  <a:lnTo>
                    <a:pt x="179" y="641"/>
                  </a:lnTo>
                  <a:lnTo>
                    <a:pt x="184" y="636"/>
                  </a:lnTo>
                  <a:lnTo>
                    <a:pt x="191" y="633"/>
                  </a:lnTo>
                  <a:lnTo>
                    <a:pt x="198" y="628"/>
                  </a:lnTo>
                  <a:lnTo>
                    <a:pt x="204" y="623"/>
                  </a:lnTo>
                  <a:lnTo>
                    <a:pt x="211" y="619"/>
                  </a:lnTo>
                  <a:lnTo>
                    <a:pt x="218" y="614"/>
                  </a:lnTo>
                  <a:lnTo>
                    <a:pt x="225" y="609"/>
                  </a:lnTo>
                  <a:lnTo>
                    <a:pt x="231" y="605"/>
                  </a:lnTo>
                  <a:lnTo>
                    <a:pt x="237" y="601"/>
                  </a:lnTo>
                  <a:lnTo>
                    <a:pt x="244" y="597"/>
                  </a:lnTo>
                  <a:lnTo>
                    <a:pt x="250" y="592"/>
                  </a:lnTo>
                  <a:lnTo>
                    <a:pt x="257" y="588"/>
                  </a:lnTo>
                  <a:lnTo>
                    <a:pt x="264" y="584"/>
                  </a:lnTo>
                  <a:lnTo>
                    <a:pt x="270" y="579"/>
                  </a:lnTo>
                  <a:lnTo>
                    <a:pt x="277" y="576"/>
                  </a:lnTo>
                  <a:lnTo>
                    <a:pt x="282" y="571"/>
                  </a:lnTo>
                  <a:lnTo>
                    <a:pt x="289" y="568"/>
                  </a:lnTo>
                  <a:lnTo>
                    <a:pt x="302" y="560"/>
                  </a:lnTo>
                  <a:lnTo>
                    <a:pt x="314" y="553"/>
                  </a:lnTo>
                  <a:lnTo>
                    <a:pt x="326" y="546"/>
                  </a:lnTo>
                  <a:lnTo>
                    <a:pt x="339" y="539"/>
                  </a:lnTo>
                  <a:lnTo>
                    <a:pt x="354" y="533"/>
                  </a:lnTo>
                  <a:lnTo>
                    <a:pt x="369" y="528"/>
                  </a:lnTo>
                  <a:lnTo>
                    <a:pt x="385" y="522"/>
                  </a:lnTo>
                  <a:lnTo>
                    <a:pt x="401" y="517"/>
                  </a:lnTo>
                  <a:lnTo>
                    <a:pt x="419" y="513"/>
                  </a:lnTo>
                  <a:lnTo>
                    <a:pt x="436" y="508"/>
                  </a:lnTo>
                  <a:lnTo>
                    <a:pt x="454" y="505"/>
                  </a:lnTo>
                  <a:lnTo>
                    <a:pt x="472" y="501"/>
                  </a:lnTo>
                  <a:lnTo>
                    <a:pt x="509" y="494"/>
                  </a:lnTo>
                  <a:lnTo>
                    <a:pt x="545" y="490"/>
                  </a:lnTo>
                  <a:lnTo>
                    <a:pt x="581" y="485"/>
                  </a:lnTo>
                  <a:lnTo>
                    <a:pt x="648" y="478"/>
                  </a:lnTo>
                  <a:lnTo>
                    <a:pt x="704" y="476"/>
                  </a:lnTo>
                  <a:lnTo>
                    <a:pt x="754" y="473"/>
                  </a:lnTo>
                  <a:lnTo>
                    <a:pt x="758" y="357"/>
                  </a:lnTo>
                  <a:lnTo>
                    <a:pt x="764" y="308"/>
                  </a:lnTo>
                  <a:lnTo>
                    <a:pt x="772" y="260"/>
                  </a:lnTo>
                  <a:lnTo>
                    <a:pt x="777" y="238"/>
                  </a:lnTo>
                  <a:lnTo>
                    <a:pt x="784" y="216"/>
                  </a:lnTo>
                  <a:lnTo>
                    <a:pt x="791" y="198"/>
                  </a:lnTo>
                  <a:lnTo>
                    <a:pt x="800" y="182"/>
                  </a:lnTo>
                  <a:lnTo>
                    <a:pt x="812" y="167"/>
                  </a:lnTo>
                  <a:lnTo>
                    <a:pt x="826" y="150"/>
                  </a:lnTo>
                  <a:lnTo>
                    <a:pt x="842" y="135"/>
                  </a:lnTo>
                  <a:lnTo>
                    <a:pt x="859" y="119"/>
                  </a:lnTo>
                  <a:lnTo>
                    <a:pt x="878" y="104"/>
                  </a:lnTo>
                  <a:lnTo>
                    <a:pt x="897" y="89"/>
                  </a:lnTo>
                  <a:lnTo>
                    <a:pt x="907" y="82"/>
                  </a:lnTo>
                  <a:lnTo>
                    <a:pt x="917" y="74"/>
                  </a:lnTo>
                  <a:lnTo>
                    <a:pt x="926" y="67"/>
                  </a:lnTo>
                  <a:lnTo>
                    <a:pt x="935" y="60"/>
                  </a:lnTo>
                  <a:lnTo>
                    <a:pt x="946" y="55"/>
                  </a:lnTo>
                  <a:lnTo>
                    <a:pt x="955" y="48"/>
                  </a:lnTo>
                  <a:lnTo>
                    <a:pt x="963" y="42"/>
                  </a:lnTo>
                  <a:lnTo>
                    <a:pt x="972" y="36"/>
                  </a:lnTo>
                  <a:lnTo>
                    <a:pt x="980" y="32"/>
                  </a:lnTo>
                  <a:lnTo>
                    <a:pt x="989" y="26"/>
                  </a:lnTo>
                  <a:lnTo>
                    <a:pt x="995" y="21"/>
                  </a:lnTo>
                  <a:lnTo>
                    <a:pt x="1002" y="17"/>
                  </a:lnTo>
                  <a:lnTo>
                    <a:pt x="1015" y="10"/>
                  </a:lnTo>
                  <a:lnTo>
                    <a:pt x="1024" y="4"/>
                  </a:lnTo>
                  <a:lnTo>
                    <a:pt x="1031" y="0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108" y="1141"/>
              <a:ext cx="995" cy="442"/>
            </a:xfrm>
            <a:custGeom>
              <a:avLst/>
              <a:gdLst>
                <a:gd name="T0" fmla="*/ 985 w 995"/>
                <a:gd name="T1" fmla="*/ 9 h 442"/>
                <a:gd name="T2" fmla="*/ 905 w 995"/>
                <a:gd name="T3" fmla="*/ 0 h 442"/>
                <a:gd name="T4" fmla="*/ 755 w 995"/>
                <a:gd name="T5" fmla="*/ 7 h 442"/>
                <a:gd name="T6" fmla="*/ 683 w 995"/>
                <a:gd name="T7" fmla="*/ 17 h 442"/>
                <a:gd name="T8" fmla="*/ 631 w 995"/>
                <a:gd name="T9" fmla="*/ 29 h 442"/>
                <a:gd name="T10" fmla="*/ 574 w 995"/>
                <a:gd name="T11" fmla="*/ 44 h 442"/>
                <a:gd name="T12" fmla="*/ 545 w 995"/>
                <a:gd name="T13" fmla="*/ 52 h 442"/>
                <a:gd name="T14" fmla="*/ 516 w 995"/>
                <a:gd name="T15" fmla="*/ 62 h 442"/>
                <a:gd name="T16" fmla="*/ 485 w 995"/>
                <a:gd name="T17" fmla="*/ 73 h 442"/>
                <a:gd name="T18" fmla="*/ 454 w 995"/>
                <a:gd name="T19" fmla="*/ 84 h 442"/>
                <a:gd name="T20" fmla="*/ 423 w 995"/>
                <a:gd name="T21" fmla="*/ 98 h 442"/>
                <a:gd name="T22" fmla="*/ 391 w 995"/>
                <a:gd name="T23" fmla="*/ 112 h 442"/>
                <a:gd name="T24" fmla="*/ 361 w 995"/>
                <a:gd name="T25" fmla="*/ 126 h 442"/>
                <a:gd name="T26" fmla="*/ 333 w 995"/>
                <a:gd name="T27" fmla="*/ 139 h 442"/>
                <a:gd name="T28" fmla="*/ 305 w 995"/>
                <a:gd name="T29" fmla="*/ 154 h 442"/>
                <a:gd name="T30" fmla="*/ 280 w 995"/>
                <a:gd name="T31" fmla="*/ 168 h 442"/>
                <a:gd name="T32" fmla="*/ 256 w 995"/>
                <a:gd name="T33" fmla="*/ 183 h 442"/>
                <a:gd name="T34" fmla="*/ 233 w 995"/>
                <a:gd name="T35" fmla="*/ 198 h 442"/>
                <a:gd name="T36" fmla="*/ 212 w 995"/>
                <a:gd name="T37" fmla="*/ 213 h 442"/>
                <a:gd name="T38" fmla="*/ 191 w 995"/>
                <a:gd name="T39" fmla="*/ 227 h 442"/>
                <a:gd name="T40" fmla="*/ 154 w 995"/>
                <a:gd name="T41" fmla="*/ 256 h 442"/>
                <a:gd name="T42" fmla="*/ 122 w 995"/>
                <a:gd name="T43" fmla="*/ 285 h 442"/>
                <a:gd name="T44" fmla="*/ 94 w 995"/>
                <a:gd name="T45" fmla="*/ 311 h 442"/>
                <a:gd name="T46" fmla="*/ 61 w 995"/>
                <a:gd name="T47" fmla="*/ 348 h 442"/>
                <a:gd name="T48" fmla="*/ 28 w 995"/>
                <a:gd name="T49" fmla="*/ 391 h 442"/>
                <a:gd name="T50" fmla="*/ 4 w 995"/>
                <a:gd name="T51" fmla="*/ 432 h 442"/>
                <a:gd name="T52" fmla="*/ 4 w 995"/>
                <a:gd name="T53" fmla="*/ 439 h 442"/>
                <a:gd name="T54" fmla="*/ 25 w 995"/>
                <a:gd name="T55" fmla="*/ 427 h 442"/>
                <a:gd name="T56" fmla="*/ 47 w 995"/>
                <a:gd name="T57" fmla="*/ 414 h 442"/>
                <a:gd name="T58" fmla="*/ 66 w 995"/>
                <a:gd name="T59" fmla="*/ 401 h 442"/>
                <a:gd name="T60" fmla="*/ 81 w 995"/>
                <a:gd name="T61" fmla="*/ 393 h 442"/>
                <a:gd name="T62" fmla="*/ 99 w 995"/>
                <a:gd name="T63" fmla="*/ 384 h 442"/>
                <a:gd name="T64" fmla="*/ 115 w 995"/>
                <a:gd name="T65" fmla="*/ 374 h 442"/>
                <a:gd name="T66" fmla="*/ 133 w 995"/>
                <a:gd name="T67" fmla="*/ 363 h 442"/>
                <a:gd name="T68" fmla="*/ 153 w 995"/>
                <a:gd name="T69" fmla="*/ 352 h 442"/>
                <a:gd name="T70" fmla="*/ 173 w 995"/>
                <a:gd name="T71" fmla="*/ 340 h 442"/>
                <a:gd name="T72" fmla="*/ 192 w 995"/>
                <a:gd name="T73" fmla="*/ 330 h 442"/>
                <a:gd name="T74" fmla="*/ 213 w 995"/>
                <a:gd name="T75" fmla="*/ 317 h 442"/>
                <a:gd name="T76" fmla="*/ 235 w 995"/>
                <a:gd name="T77" fmla="*/ 306 h 442"/>
                <a:gd name="T78" fmla="*/ 256 w 995"/>
                <a:gd name="T79" fmla="*/ 294 h 442"/>
                <a:gd name="T80" fmla="*/ 278 w 995"/>
                <a:gd name="T81" fmla="*/ 281 h 442"/>
                <a:gd name="T82" fmla="*/ 300 w 995"/>
                <a:gd name="T83" fmla="*/ 270 h 442"/>
                <a:gd name="T84" fmla="*/ 320 w 995"/>
                <a:gd name="T85" fmla="*/ 258 h 442"/>
                <a:gd name="T86" fmla="*/ 342 w 995"/>
                <a:gd name="T87" fmla="*/ 247 h 442"/>
                <a:gd name="T88" fmla="*/ 363 w 995"/>
                <a:gd name="T89" fmla="*/ 235 h 442"/>
                <a:gd name="T90" fmla="*/ 384 w 995"/>
                <a:gd name="T91" fmla="*/ 224 h 442"/>
                <a:gd name="T92" fmla="*/ 405 w 995"/>
                <a:gd name="T93" fmla="*/ 213 h 442"/>
                <a:gd name="T94" fmla="*/ 424 w 995"/>
                <a:gd name="T95" fmla="*/ 204 h 442"/>
                <a:gd name="T96" fmla="*/ 444 w 995"/>
                <a:gd name="T97" fmla="*/ 194 h 442"/>
                <a:gd name="T98" fmla="*/ 461 w 995"/>
                <a:gd name="T99" fmla="*/ 186 h 442"/>
                <a:gd name="T100" fmla="*/ 488 w 995"/>
                <a:gd name="T101" fmla="*/ 173 h 442"/>
                <a:gd name="T102" fmla="*/ 518 w 995"/>
                <a:gd name="T103" fmla="*/ 160 h 442"/>
                <a:gd name="T104" fmla="*/ 548 w 995"/>
                <a:gd name="T105" fmla="*/ 150 h 442"/>
                <a:gd name="T106" fmla="*/ 580 w 995"/>
                <a:gd name="T107" fmla="*/ 139 h 442"/>
                <a:gd name="T108" fmla="*/ 615 w 995"/>
                <a:gd name="T109" fmla="*/ 131 h 442"/>
                <a:gd name="T110" fmla="*/ 650 w 995"/>
                <a:gd name="T111" fmla="*/ 124 h 442"/>
                <a:gd name="T112" fmla="*/ 725 w 995"/>
                <a:gd name="T113" fmla="*/ 112 h 442"/>
                <a:gd name="T114" fmla="*/ 798 w 995"/>
                <a:gd name="T115" fmla="*/ 104 h 442"/>
                <a:gd name="T116" fmla="*/ 918 w 995"/>
                <a:gd name="T117" fmla="*/ 93 h 442"/>
                <a:gd name="T118" fmla="*/ 995 w 995"/>
                <a:gd name="T119" fmla="*/ 11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5" h="442">
                  <a:moveTo>
                    <a:pt x="995" y="11"/>
                  </a:moveTo>
                  <a:lnTo>
                    <a:pt x="985" y="9"/>
                  </a:lnTo>
                  <a:lnTo>
                    <a:pt x="955" y="4"/>
                  </a:lnTo>
                  <a:lnTo>
                    <a:pt x="905" y="0"/>
                  </a:lnTo>
                  <a:lnTo>
                    <a:pt x="838" y="0"/>
                  </a:lnTo>
                  <a:lnTo>
                    <a:pt x="755" y="7"/>
                  </a:lnTo>
                  <a:lnTo>
                    <a:pt x="708" y="14"/>
                  </a:lnTo>
                  <a:lnTo>
                    <a:pt x="683" y="17"/>
                  </a:lnTo>
                  <a:lnTo>
                    <a:pt x="657" y="23"/>
                  </a:lnTo>
                  <a:lnTo>
                    <a:pt x="631" y="29"/>
                  </a:lnTo>
                  <a:lnTo>
                    <a:pt x="603" y="36"/>
                  </a:lnTo>
                  <a:lnTo>
                    <a:pt x="574" y="44"/>
                  </a:lnTo>
                  <a:lnTo>
                    <a:pt x="560" y="47"/>
                  </a:lnTo>
                  <a:lnTo>
                    <a:pt x="545" y="52"/>
                  </a:lnTo>
                  <a:lnTo>
                    <a:pt x="531" y="56"/>
                  </a:lnTo>
                  <a:lnTo>
                    <a:pt x="516" y="62"/>
                  </a:lnTo>
                  <a:lnTo>
                    <a:pt x="501" y="67"/>
                  </a:lnTo>
                  <a:lnTo>
                    <a:pt x="485" y="73"/>
                  </a:lnTo>
                  <a:lnTo>
                    <a:pt x="470" y="78"/>
                  </a:lnTo>
                  <a:lnTo>
                    <a:pt x="454" y="84"/>
                  </a:lnTo>
                  <a:lnTo>
                    <a:pt x="438" y="91"/>
                  </a:lnTo>
                  <a:lnTo>
                    <a:pt x="423" y="98"/>
                  </a:lnTo>
                  <a:lnTo>
                    <a:pt x="407" y="105"/>
                  </a:lnTo>
                  <a:lnTo>
                    <a:pt x="391" y="112"/>
                  </a:lnTo>
                  <a:lnTo>
                    <a:pt x="376" y="119"/>
                  </a:lnTo>
                  <a:lnTo>
                    <a:pt x="361" y="126"/>
                  </a:lnTo>
                  <a:lnTo>
                    <a:pt x="347" y="133"/>
                  </a:lnTo>
                  <a:lnTo>
                    <a:pt x="333" y="139"/>
                  </a:lnTo>
                  <a:lnTo>
                    <a:pt x="319" y="148"/>
                  </a:lnTo>
                  <a:lnTo>
                    <a:pt x="305" y="154"/>
                  </a:lnTo>
                  <a:lnTo>
                    <a:pt x="293" y="161"/>
                  </a:lnTo>
                  <a:lnTo>
                    <a:pt x="280" y="168"/>
                  </a:lnTo>
                  <a:lnTo>
                    <a:pt x="268" y="176"/>
                  </a:lnTo>
                  <a:lnTo>
                    <a:pt x="256" y="183"/>
                  </a:lnTo>
                  <a:lnTo>
                    <a:pt x="244" y="190"/>
                  </a:lnTo>
                  <a:lnTo>
                    <a:pt x="233" y="198"/>
                  </a:lnTo>
                  <a:lnTo>
                    <a:pt x="222" y="205"/>
                  </a:lnTo>
                  <a:lnTo>
                    <a:pt x="212" y="213"/>
                  </a:lnTo>
                  <a:lnTo>
                    <a:pt x="201" y="220"/>
                  </a:lnTo>
                  <a:lnTo>
                    <a:pt x="191" y="227"/>
                  </a:lnTo>
                  <a:lnTo>
                    <a:pt x="173" y="242"/>
                  </a:lnTo>
                  <a:lnTo>
                    <a:pt x="154" y="256"/>
                  </a:lnTo>
                  <a:lnTo>
                    <a:pt x="138" y="270"/>
                  </a:lnTo>
                  <a:lnTo>
                    <a:pt x="122" y="285"/>
                  </a:lnTo>
                  <a:lnTo>
                    <a:pt x="108" y="297"/>
                  </a:lnTo>
                  <a:lnTo>
                    <a:pt x="94" y="311"/>
                  </a:lnTo>
                  <a:lnTo>
                    <a:pt x="83" y="324"/>
                  </a:lnTo>
                  <a:lnTo>
                    <a:pt x="61" y="348"/>
                  </a:lnTo>
                  <a:lnTo>
                    <a:pt x="43" y="371"/>
                  </a:lnTo>
                  <a:lnTo>
                    <a:pt x="28" y="391"/>
                  </a:lnTo>
                  <a:lnTo>
                    <a:pt x="18" y="408"/>
                  </a:lnTo>
                  <a:lnTo>
                    <a:pt x="4" y="432"/>
                  </a:lnTo>
                  <a:lnTo>
                    <a:pt x="0" y="442"/>
                  </a:lnTo>
                  <a:lnTo>
                    <a:pt x="4" y="439"/>
                  </a:lnTo>
                  <a:lnTo>
                    <a:pt x="16" y="431"/>
                  </a:lnTo>
                  <a:lnTo>
                    <a:pt x="25" y="427"/>
                  </a:lnTo>
                  <a:lnTo>
                    <a:pt x="35" y="421"/>
                  </a:lnTo>
                  <a:lnTo>
                    <a:pt x="47" y="414"/>
                  </a:lnTo>
                  <a:lnTo>
                    <a:pt x="60" y="406"/>
                  </a:lnTo>
                  <a:lnTo>
                    <a:pt x="66" y="401"/>
                  </a:lnTo>
                  <a:lnTo>
                    <a:pt x="75" y="398"/>
                  </a:lnTo>
                  <a:lnTo>
                    <a:pt x="81" y="393"/>
                  </a:lnTo>
                  <a:lnTo>
                    <a:pt x="90" y="389"/>
                  </a:lnTo>
                  <a:lnTo>
                    <a:pt x="99" y="384"/>
                  </a:lnTo>
                  <a:lnTo>
                    <a:pt x="107" y="378"/>
                  </a:lnTo>
                  <a:lnTo>
                    <a:pt x="115" y="374"/>
                  </a:lnTo>
                  <a:lnTo>
                    <a:pt x="124" y="368"/>
                  </a:lnTo>
                  <a:lnTo>
                    <a:pt x="133" y="363"/>
                  </a:lnTo>
                  <a:lnTo>
                    <a:pt x="143" y="357"/>
                  </a:lnTo>
                  <a:lnTo>
                    <a:pt x="153" y="352"/>
                  </a:lnTo>
                  <a:lnTo>
                    <a:pt x="162" y="346"/>
                  </a:lnTo>
                  <a:lnTo>
                    <a:pt x="173" y="340"/>
                  </a:lnTo>
                  <a:lnTo>
                    <a:pt x="182" y="336"/>
                  </a:lnTo>
                  <a:lnTo>
                    <a:pt x="192" y="330"/>
                  </a:lnTo>
                  <a:lnTo>
                    <a:pt x="203" y="323"/>
                  </a:lnTo>
                  <a:lnTo>
                    <a:pt x="213" y="317"/>
                  </a:lnTo>
                  <a:lnTo>
                    <a:pt x="225" y="311"/>
                  </a:lnTo>
                  <a:lnTo>
                    <a:pt x="235" y="306"/>
                  </a:lnTo>
                  <a:lnTo>
                    <a:pt x="245" y="300"/>
                  </a:lnTo>
                  <a:lnTo>
                    <a:pt x="256" y="294"/>
                  </a:lnTo>
                  <a:lnTo>
                    <a:pt x="267" y="287"/>
                  </a:lnTo>
                  <a:lnTo>
                    <a:pt x="278" y="281"/>
                  </a:lnTo>
                  <a:lnTo>
                    <a:pt x="288" y="276"/>
                  </a:lnTo>
                  <a:lnTo>
                    <a:pt x="300" y="270"/>
                  </a:lnTo>
                  <a:lnTo>
                    <a:pt x="310" y="264"/>
                  </a:lnTo>
                  <a:lnTo>
                    <a:pt x="320" y="258"/>
                  </a:lnTo>
                  <a:lnTo>
                    <a:pt x="332" y="253"/>
                  </a:lnTo>
                  <a:lnTo>
                    <a:pt x="342" y="247"/>
                  </a:lnTo>
                  <a:lnTo>
                    <a:pt x="353" y="241"/>
                  </a:lnTo>
                  <a:lnTo>
                    <a:pt x="363" y="235"/>
                  </a:lnTo>
                  <a:lnTo>
                    <a:pt x="373" y="229"/>
                  </a:lnTo>
                  <a:lnTo>
                    <a:pt x="384" y="224"/>
                  </a:lnTo>
                  <a:lnTo>
                    <a:pt x="394" y="219"/>
                  </a:lnTo>
                  <a:lnTo>
                    <a:pt x="405" y="213"/>
                  </a:lnTo>
                  <a:lnTo>
                    <a:pt x="415" y="209"/>
                  </a:lnTo>
                  <a:lnTo>
                    <a:pt x="424" y="204"/>
                  </a:lnTo>
                  <a:lnTo>
                    <a:pt x="433" y="198"/>
                  </a:lnTo>
                  <a:lnTo>
                    <a:pt x="444" y="194"/>
                  </a:lnTo>
                  <a:lnTo>
                    <a:pt x="453" y="190"/>
                  </a:lnTo>
                  <a:lnTo>
                    <a:pt x="461" y="186"/>
                  </a:lnTo>
                  <a:lnTo>
                    <a:pt x="470" y="181"/>
                  </a:lnTo>
                  <a:lnTo>
                    <a:pt x="488" y="173"/>
                  </a:lnTo>
                  <a:lnTo>
                    <a:pt x="503" y="166"/>
                  </a:lnTo>
                  <a:lnTo>
                    <a:pt x="518" y="160"/>
                  </a:lnTo>
                  <a:lnTo>
                    <a:pt x="531" y="154"/>
                  </a:lnTo>
                  <a:lnTo>
                    <a:pt x="548" y="150"/>
                  </a:lnTo>
                  <a:lnTo>
                    <a:pt x="563" y="144"/>
                  </a:lnTo>
                  <a:lnTo>
                    <a:pt x="580" y="139"/>
                  </a:lnTo>
                  <a:lnTo>
                    <a:pt x="596" y="136"/>
                  </a:lnTo>
                  <a:lnTo>
                    <a:pt x="615" y="131"/>
                  </a:lnTo>
                  <a:lnTo>
                    <a:pt x="632" y="128"/>
                  </a:lnTo>
                  <a:lnTo>
                    <a:pt x="650" y="124"/>
                  </a:lnTo>
                  <a:lnTo>
                    <a:pt x="687" y="118"/>
                  </a:lnTo>
                  <a:lnTo>
                    <a:pt x="725" y="112"/>
                  </a:lnTo>
                  <a:lnTo>
                    <a:pt x="762" y="107"/>
                  </a:lnTo>
                  <a:lnTo>
                    <a:pt x="798" y="104"/>
                  </a:lnTo>
                  <a:lnTo>
                    <a:pt x="865" y="97"/>
                  </a:lnTo>
                  <a:lnTo>
                    <a:pt x="918" y="93"/>
                  </a:lnTo>
                  <a:lnTo>
                    <a:pt x="968" y="91"/>
                  </a:lnTo>
                  <a:lnTo>
                    <a:pt x="995" y="11"/>
                  </a:lnTo>
                  <a:lnTo>
                    <a:pt x="99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3301" y="715"/>
              <a:ext cx="1188" cy="1313"/>
            </a:xfrm>
            <a:custGeom>
              <a:avLst/>
              <a:gdLst>
                <a:gd name="T0" fmla="*/ 21 w 1188"/>
                <a:gd name="T1" fmla="*/ 1221 h 1313"/>
                <a:gd name="T2" fmla="*/ 73 w 1188"/>
                <a:gd name="T3" fmla="*/ 1263 h 1313"/>
                <a:gd name="T4" fmla="*/ 120 w 1188"/>
                <a:gd name="T5" fmla="*/ 1286 h 1313"/>
                <a:gd name="T6" fmla="*/ 181 w 1188"/>
                <a:gd name="T7" fmla="*/ 1304 h 1313"/>
                <a:gd name="T8" fmla="*/ 430 w 1188"/>
                <a:gd name="T9" fmla="*/ 1303 h 1313"/>
                <a:gd name="T10" fmla="*/ 576 w 1188"/>
                <a:gd name="T11" fmla="*/ 1277 h 1313"/>
                <a:gd name="T12" fmla="*/ 668 w 1188"/>
                <a:gd name="T13" fmla="*/ 1254 h 1313"/>
                <a:gd name="T14" fmla="*/ 754 w 1188"/>
                <a:gd name="T15" fmla="*/ 1225 h 1313"/>
                <a:gd name="T16" fmla="*/ 805 w 1188"/>
                <a:gd name="T17" fmla="*/ 1205 h 1313"/>
                <a:gd name="T18" fmla="*/ 844 w 1188"/>
                <a:gd name="T19" fmla="*/ 1187 h 1313"/>
                <a:gd name="T20" fmla="*/ 880 w 1188"/>
                <a:gd name="T21" fmla="*/ 1169 h 1313"/>
                <a:gd name="T22" fmla="*/ 914 w 1188"/>
                <a:gd name="T23" fmla="*/ 1148 h 1313"/>
                <a:gd name="T24" fmla="*/ 947 w 1188"/>
                <a:gd name="T25" fmla="*/ 1128 h 1313"/>
                <a:gd name="T26" fmla="*/ 995 w 1188"/>
                <a:gd name="T27" fmla="*/ 1089 h 1313"/>
                <a:gd name="T28" fmla="*/ 1085 w 1188"/>
                <a:gd name="T29" fmla="*/ 1004 h 1313"/>
                <a:gd name="T30" fmla="*/ 1145 w 1188"/>
                <a:gd name="T31" fmla="*/ 922 h 1313"/>
                <a:gd name="T32" fmla="*/ 1188 w 1188"/>
                <a:gd name="T33" fmla="*/ 714 h 1313"/>
                <a:gd name="T34" fmla="*/ 1163 w 1188"/>
                <a:gd name="T35" fmla="*/ 459 h 1313"/>
                <a:gd name="T36" fmla="*/ 1127 w 1188"/>
                <a:gd name="T37" fmla="*/ 338 h 1313"/>
                <a:gd name="T38" fmla="*/ 1092 w 1188"/>
                <a:gd name="T39" fmla="*/ 267 h 1313"/>
                <a:gd name="T40" fmla="*/ 1056 w 1188"/>
                <a:gd name="T41" fmla="*/ 210 h 1313"/>
                <a:gd name="T42" fmla="*/ 1017 w 1188"/>
                <a:gd name="T43" fmla="*/ 161 h 1313"/>
                <a:gd name="T44" fmla="*/ 941 w 1188"/>
                <a:gd name="T45" fmla="*/ 90 h 1313"/>
                <a:gd name="T46" fmla="*/ 918 w 1188"/>
                <a:gd name="T47" fmla="*/ 74 h 1313"/>
                <a:gd name="T48" fmla="*/ 867 w 1188"/>
                <a:gd name="T49" fmla="*/ 46 h 1313"/>
                <a:gd name="T50" fmla="*/ 813 w 1188"/>
                <a:gd name="T51" fmla="*/ 26 h 1313"/>
                <a:gd name="T52" fmla="*/ 722 w 1188"/>
                <a:gd name="T53" fmla="*/ 6 h 1313"/>
                <a:gd name="T54" fmla="*/ 512 w 1188"/>
                <a:gd name="T55" fmla="*/ 11 h 1313"/>
                <a:gd name="T56" fmla="*/ 377 w 1188"/>
                <a:gd name="T57" fmla="*/ 39 h 1313"/>
                <a:gd name="T58" fmla="*/ 278 w 1188"/>
                <a:gd name="T59" fmla="*/ 69 h 1313"/>
                <a:gd name="T60" fmla="*/ 249 w 1188"/>
                <a:gd name="T61" fmla="*/ 81 h 1313"/>
                <a:gd name="T62" fmla="*/ 350 w 1188"/>
                <a:gd name="T63" fmla="*/ 61 h 1313"/>
                <a:gd name="T64" fmla="*/ 467 w 1188"/>
                <a:gd name="T65" fmla="*/ 43 h 1313"/>
                <a:gd name="T66" fmla="*/ 672 w 1188"/>
                <a:gd name="T67" fmla="*/ 48 h 1313"/>
                <a:gd name="T68" fmla="*/ 785 w 1188"/>
                <a:gd name="T69" fmla="*/ 74 h 1313"/>
                <a:gd name="T70" fmla="*/ 857 w 1188"/>
                <a:gd name="T71" fmla="*/ 101 h 1313"/>
                <a:gd name="T72" fmla="*/ 891 w 1188"/>
                <a:gd name="T73" fmla="*/ 120 h 1313"/>
                <a:gd name="T74" fmla="*/ 940 w 1188"/>
                <a:gd name="T75" fmla="*/ 167 h 1313"/>
                <a:gd name="T76" fmla="*/ 985 w 1188"/>
                <a:gd name="T77" fmla="*/ 240 h 1313"/>
                <a:gd name="T78" fmla="*/ 1016 w 1188"/>
                <a:gd name="T79" fmla="*/ 301 h 1313"/>
                <a:gd name="T80" fmla="*/ 1058 w 1188"/>
                <a:gd name="T81" fmla="*/ 402 h 1313"/>
                <a:gd name="T82" fmla="*/ 1100 w 1188"/>
                <a:gd name="T83" fmla="*/ 595 h 1313"/>
                <a:gd name="T84" fmla="*/ 1077 w 1188"/>
                <a:gd name="T85" fmla="*/ 793 h 1313"/>
                <a:gd name="T86" fmla="*/ 1041 w 1188"/>
                <a:gd name="T87" fmla="*/ 872 h 1313"/>
                <a:gd name="T88" fmla="*/ 1007 w 1188"/>
                <a:gd name="T89" fmla="*/ 923 h 1313"/>
                <a:gd name="T90" fmla="*/ 958 w 1188"/>
                <a:gd name="T91" fmla="*/ 969 h 1313"/>
                <a:gd name="T92" fmla="*/ 923 w 1188"/>
                <a:gd name="T93" fmla="*/ 996 h 1313"/>
                <a:gd name="T94" fmla="*/ 889 w 1188"/>
                <a:gd name="T95" fmla="*/ 1015 h 1313"/>
                <a:gd name="T96" fmla="*/ 856 w 1188"/>
                <a:gd name="T97" fmla="*/ 1034 h 1313"/>
                <a:gd name="T98" fmla="*/ 821 w 1188"/>
                <a:gd name="T99" fmla="*/ 1052 h 1313"/>
                <a:gd name="T100" fmla="*/ 786 w 1188"/>
                <a:gd name="T101" fmla="*/ 1070 h 1313"/>
                <a:gd name="T102" fmla="*/ 753 w 1188"/>
                <a:gd name="T103" fmla="*/ 1086 h 1313"/>
                <a:gd name="T104" fmla="*/ 693 w 1188"/>
                <a:gd name="T105" fmla="*/ 1112 h 1313"/>
                <a:gd name="T106" fmla="*/ 625 w 1188"/>
                <a:gd name="T107" fmla="*/ 1138 h 1313"/>
                <a:gd name="T108" fmla="*/ 557 w 1188"/>
                <a:gd name="T109" fmla="*/ 1157 h 1313"/>
                <a:gd name="T110" fmla="*/ 455 w 1188"/>
                <a:gd name="T111" fmla="*/ 1177 h 1313"/>
                <a:gd name="T112" fmla="*/ 238 w 1188"/>
                <a:gd name="T113" fmla="*/ 1170 h 1313"/>
                <a:gd name="T114" fmla="*/ 153 w 1188"/>
                <a:gd name="T115" fmla="*/ 1148 h 1313"/>
                <a:gd name="T116" fmla="*/ 101 w 1188"/>
                <a:gd name="T117" fmla="*/ 1126 h 1313"/>
                <a:gd name="T118" fmla="*/ 0 w 1188"/>
                <a:gd name="T119" fmla="*/ 1187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8" h="1313">
                  <a:moveTo>
                    <a:pt x="0" y="1187"/>
                  </a:moveTo>
                  <a:lnTo>
                    <a:pt x="3" y="1194"/>
                  </a:lnTo>
                  <a:lnTo>
                    <a:pt x="13" y="1209"/>
                  </a:lnTo>
                  <a:lnTo>
                    <a:pt x="21" y="1221"/>
                  </a:lnTo>
                  <a:lnTo>
                    <a:pt x="33" y="1232"/>
                  </a:lnTo>
                  <a:lnTo>
                    <a:pt x="47" y="1244"/>
                  </a:lnTo>
                  <a:lnTo>
                    <a:pt x="63" y="1256"/>
                  </a:lnTo>
                  <a:lnTo>
                    <a:pt x="73" y="1263"/>
                  </a:lnTo>
                  <a:lnTo>
                    <a:pt x="83" y="1269"/>
                  </a:lnTo>
                  <a:lnTo>
                    <a:pt x="94" y="1275"/>
                  </a:lnTo>
                  <a:lnTo>
                    <a:pt x="107" y="1281"/>
                  </a:lnTo>
                  <a:lnTo>
                    <a:pt x="120" y="1286"/>
                  </a:lnTo>
                  <a:lnTo>
                    <a:pt x="133" y="1291"/>
                  </a:lnTo>
                  <a:lnTo>
                    <a:pt x="148" y="1296"/>
                  </a:lnTo>
                  <a:lnTo>
                    <a:pt x="165" y="1300"/>
                  </a:lnTo>
                  <a:lnTo>
                    <a:pt x="181" y="1304"/>
                  </a:lnTo>
                  <a:lnTo>
                    <a:pt x="199" y="1307"/>
                  </a:lnTo>
                  <a:lnTo>
                    <a:pt x="238" y="1312"/>
                  </a:lnTo>
                  <a:lnTo>
                    <a:pt x="330" y="1313"/>
                  </a:lnTo>
                  <a:lnTo>
                    <a:pt x="430" y="1303"/>
                  </a:lnTo>
                  <a:lnTo>
                    <a:pt x="480" y="1296"/>
                  </a:lnTo>
                  <a:lnTo>
                    <a:pt x="528" y="1288"/>
                  </a:lnTo>
                  <a:lnTo>
                    <a:pt x="552" y="1283"/>
                  </a:lnTo>
                  <a:lnTo>
                    <a:pt x="576" y="1277"/>
                  </a:lnTo>
                  <a:lnTo>
                    <a:pt x="600" y="1271"/>
                  </a:lnTo>
                  <a:lnTo>
                    <a:pt x="623" y="1266"/>
                  </a:lnTo>
                  <a:lnTo>
                    <a:pt x="646" y="1260"/>
                  </a:lnTo>
                  <a:lnTo>
                    <a:pt x="668" y="1254"/>
                  </a:lnTo>
                  <a:lnTo>
                    <a:pt x="691" y="1247"/>
                  </a:lnTo>
                  <a:lnTo>
                    <a:pt x="711" y="1240"/>
                  </a:lnTo>
                  <a:lnTo>
                    <a:pt x="733" y="1232"/>
                  </a:lnTo>
                  <a:lnTo>
                    <a:pt x="754" y="1225"/>
                  </a:lnTo>
                  <a:lnTo>
                    <a:pt x="775" y="1217"/>
                  </a:lnTo>
                  <a:lnTo>
                    <a:pt x="785" y="1213"/>
                  </a:lnTo>
                  <a:lnTo>
                    <a:pt x="796" y="1209"/>
                  </a:lnTo>
                  <a:lnTo>
                    <a:pt x="805" y="1205"/>
                  </a:lnTo>
                  <a:lnTo>
                    <a:pt x="815" y="1200"/>
                  </a:lnTo>
                  <a:lnTo>
                    <a:pt x="824" y="1195"/>
                  </a:lnTo>
                  <a:lnTo>
                    <a:pt x="835" y="1192"/>
                  </a:lnTo>
                  <a:lnTo>
                    <a:pt x="844" y="1187"/>
                  </a:lnTo>
                  <a:lnTo>
                    <a:pt x="853" y="1183"/>
                  </a:lnTo>
                  <a:lnTo>
                    <a:pt x="863" y="1178"/>
                  </a:lnTo>
                  <a:lnTo>
                    <a:pt x="872" y="1173"/>
                  </a:lnTo>
                  <a:lnTo>
                    <a:pt x="880" y="1169"/>
                  </a:lnTo>
                  <a:lnTo>
                    <a:pt x="889" y="1163"/>
                  </a:lnTo>
                  <a:lnTo>
                    <a:pt x="897" y="1158"/>
                  </a:lnTo>
                  <a:lnTo>
                    <a:pt x="906" y="1154"/>
                  </a:lnTo>
                  <a:lnTo>
                    <a:pt x="914" y="1148"/>
                  </a:lnTo>
                  <a:lnTo>
                    <a:pt x="923" y="1143"/>
                  </a:lnTo>
                  <a:lnTo>
                    <a:pt x="931" y="1138"/>
                  </a:lnTo>
                  <a:lnTo>
                    <a:pt x="939" y="1133"/>
                  </a:lnTo>
                  <a:lnTo>
                    <a:pt x="947" y="1128"/>
                  </a:lnTo>
                  <a:lnTo>
                    <a:pt x="954" y="1123"/>
                  </a:lnTo>
                  <a:lnTo>
                    <a:pt x="961" y="1117"/>
                  </a:lnTo>
                  <a:lnTo>
                    <a:pt x="969" y="1111"/>
                  </a:lnTo>
                  <a:lnTo>
                    <a:pt x="995" y="1089"/>
                  </a:lnTo>
                  <a:lnTo>
                    <a:pt x="1021" y="1067"/>
                  </a:lnTo>
                  <a:lnTo>
                    <a:pt x="1044" y="1045"/>
                  </a:lnTo>
                  <a:lnTo>
                    <a:pt x="1066" y="1025"/>
                  </a:lnTo>
                  <a:lnTo>
                    <a:pt x="1085" y="1004"/>
                  </a:lnTo>
                  <a:lnTo>
                    <a:pt x="1103" y="984"/>
                  </a:lnTo>
                  <a:lnTo>
                    <a:pt x="1119" y="963"/>
                  </a:lnTo>
                  <a:lnTo>
                    <a:pt x="1133" y="943"/>
                  </a:lnTo>
                  <a:lnTo>
                    <a:pt x="1145" y="922"/>
                  </a:lnTo>
                  <a:lnTo>
                    <a:pt x="1156" y="901"/>
                  </a:lnTo>
                  <a:lnTo>
                    <a:pt x="1165" y="878"/>
                  </a:lnTo>
                  <a:lnTo>
                    <a:pt x="1179" y="831"/>
                  </a:lnTo>
                  <a:lnTo>
                    <a:pt x="1188" y="714"/>
                  </a:lnTo>
                  <a:lnTo>
                    <a:pt x="1182" y="585"/>
                  </a:lnTo>
                  <a:lnTo>
                    <a:pt x="1174" y="522"/>
                  </a:lnTo>
                  <a:lnTo>
                    <a:pt x="1169" y="490"/>
                  </a:lnTo>
                  <a:lnTo>
                    <a:pt x="1163" y="459"/>
                  </a:lnTo>
                  <a:lnTo>
                    <a:pt x="1156" y="428"/>
                  </a:lnTo>
                  <a:lnTo>
                    <a:pt x="1148" y="398"/>
                  </a:lnTo>
                  <a:lnTo>
                    <a:pt x="1137" y="368"/>
                  </a:lnTo>
                  <a:lnTo>
                    <a:pt x="1127" y="338"/>
                  </a:lnTo>
                  <a:lnTo>
                    <a:pt x="1114" y="309"/>
                  </a:lnTo>
                  <a:lnTo>
                    <a:pt x="1107" y="296"/>
                  </a:lnTo>
                  <a:lnTo>
                    <a:pt x="1099" y="281"/>
                  </a:lnTo>
                  <a:lnTo>
                    <a:pt x="1092" y="267"/>
                  </a:lnTo>
                  <a:lnTo>
                    <a:pt x="1084" y="253"/>
                  </a:lnTo>
                  <a:lnTo>
                    <a:pt x="1075" y="238"/>
                  </a:lnTo>
                  <a:lnTo>
                    <a:pt x="1066" y="224"/>
                  </a:lnTo>
                  <a:lnTo>
                    <a:pt x="1056" y="210"/>
                  </a:lnTo>
                  <a:lnTo>
                    <a:pt x="1047" y="197"/>
                  </a:lnTo>
                  <a:lnTo>
                    <a:pt x="1038" y="185"/>
                  </a:lnTo>
                  <a:lnTo>
                    <a:pt x="1028" y="172"/>
                  </a:lnTo>
                  <a:lnTo>
                    <a:pt x="1017" y="161"/>
                  </a:lnTo>
                  <a:lnTo>
                    <a:pt x="1007" y="149"/>
                  </a:lnTo>
                  <a:lnTo>
                    <a:pt x="986" y="128"/>
                  </a:lnTo>
                  <a:lnTo>
                    <a:pt x="964" y="109"/>
                  </a:lnTo>
                  <a:lnTo>
                    <a:pt x="941" y="90"/>
                  </a:lnTo>
                  <a:lnTo>
                    <a:pt x="935" y="86"/>
                  </a:lnTo>
                  <a:lnTo>
                    <a:pt x="929" y="82"/>
                  </a:lnTo>
                  <a:lnTo>
                    <a:pt x="924" y="78"/>
                  </a:lnTo>
                  <a:lnTo>
                    <a:pt x="918" y="74"/>
                  </a:lnTo>
                  <a:lnTo>
                    <a:pt x="905" y="66"/>
                  </a:lnTo>
                  <a:lnTo>
                    <a:pt x="893" y="59"/>
                  </a:lnTo>
                  <a:lnTo>
                    <a:pt x="880" y="52"/>
                  </a:lnTo>
                  <a:lnTo>
                    <a:pt x="867" y="46"/>
                  </a:lnTo>
                  <a:lnTo>
                    <a:pt x="853" y="41"/>
                  </a:lnTo>
                  <a:lnTo>
                    <a:pt x="841" y="35"/>
                  </a:lnTo>
                  <a:lnTo>
                    <a:pt x="827" y="30"/>
                  </a:lnTo>
                  <a:lnTo>
                    <a:pt x="813" y="26"/>
                  </a:lnTo>
                  <a:lnTo>
                    <a:pt x="798" y="21"/>
                  </a:lnTo>
                  <a:lnTo>
                    <a:pt x="784" y="18"/>
                  </a:lnTo>
                  <a:lnTo>
                    <a:pt x="753" y="11"/>
                  </a:lnTo>
                  <a:lnTo>
                    <a:pt x="722" y="6"/>
                  </a:lnTo>
                  <a:lnTo>
                    <a:pt x="689" y="3"/>
                  </a:lnTo>
                  <a:lnTo>
                    <a:pt x="655" y="0"/>
                  </a:lnTo>
                  <a:lnTo>
                    <a:pt x="585" y="3"/>
                  </a:lnTo>
                  <a:lnTo>
                    <a:pt x="512" y="11"/>
                  </a:lnTo>
                  <a:lnTo>
                    <a:pt x="476" y="16"/>
                  </a:lnTo>
                  <a:lnTo>
                    <a:pt x="441" y="23"/>
                  </a:lnTo>
                  <a:lnTo>
                    <a:pt x="408" y="31"/>
                  </a:lnTo>
                  <a:lnTo>
                    <a:pt x="377" y="39"/>
                  </a:lnTo>
                  <a:lnTo>
                    <a:pt x="348" y="48"/>
                  </a:lnTo>
                  <a:lnTo>
                    <a:pt x="321" y="56"/>
                  </a:lnTo>
                  <a:lnTo>
                    <a:pt x="297" y="63"/>
                  </a:lnTo>
                  <a:lnTo>
                    <a:pt x="278" y="69"/>
                  </a:lnTo>
                  <a:lnTo>
                    <a:pt x="260" y="75"/>
                  </a:lnTo>
                  <a:lnTo>
                    <a:pt x="249" y="79"/>
                  </a:lnTo>
                  <a:lnTo>
                    <a:pt x="238" y="83"/>
                  </a:lnTo>
                  <a:lnTo>
                    <a:pt x="249" y="81"/>
                  </a:lnTo>
                  <a:lnTo>
                    <a:pt x="280" y="74"/>
                  </a:lnTo>
                  <a:lnTo>
                    <a:pt x="301" y="71"/>
                  </a:lnTo>
                  <a:lnTo>
                    <a:pt x="324" y="66"/>
                  </a:lnTo>
                  <a:lnTo>
                    <a:pt x="350" y="61"/>
                  </a:lnTo>
                  <a:lnTo>
                    <a:pt x="378" y="57"/>
                  </a:lnTo>
                  <a:lnTo>
                    <a:pt x="407" y="52"/>
                  </a:lnTo>
                  <a:lnTo>
                    <a:pt x="437" y="48"/>
                  </a:lnTo>
                  <a:lnTo>
                    <a:pt x="467" y="43"/>
                  </a:lnTo>
                  <a:lnTo>
                    <a:pt x="496" y="41"/>
                  </a:lnTo>
                  <a:lnTo>
                    <a:pt x="548" y="36"/>
                  </a:lnTo>
                  <a:lnTo>
                    <a:pt x="591" y="37"/>
                  </a:lnTo>
                  <a:lnTo>
                    <a:pt x="672" y="48"/>
                  </a:lnTo>
                  <a:lnTo>
                    <a:pt x="717" y="57"/>
                  </a:lnTo>
                  <a:lnTo>
                    <a:pt x="740" y="61"/>
                  </a:lnTo>
                  <a:lnTo>
                    <a:pt x="762" y="67"/>
                  </a:lnTo>
                  <a:lnTo>
                    <a:pt x="785" y="74"/>
                  </a:lnTo>
                  <a:lnTo>
                    <a:pt x="807" y="81"/>
                  </a:lnTo>
                  <a:lnTo>
                    <a:pt x="828" y="88"/>
                  </a:lnTo>
                  <a:lnTo>
                    <a:pt x="848" y="97"/>
                  </a:lnTo>
                  <a:lnTo>
                    <a:pt x="857" y="101"/>
                  </a:lnTo>
                  <a:lnTo>
                    <a:pt x="866" y="106"/>
                  </a:lnTo>
                  <a:lnTo>
                    <a:pt x="875" y="111"/>
                  </a:lnTo>
                  <a:lnTo>
                    <a:pt x="883" y="116"/>
                  </a:lnTo>
                  <a:lnTo>
                    <a:pt x="891" y="120"/>
                  </a:lnTo>
                  <a:lnTo>
                    <a:pt x="898" y="126"/>
                  </a:lnTo>
                  <a:lnTo>
                    <a:pt x="912" y="136"/>
                  </a:lnTo>
                  <a:lnTo>
                    <a:pt x="925" y="150"/>
                  </a:lnTo>
                  <a:lnTo>
                    <a:pt x="940" y="167"/>
                  </a:lnTo>
                  <a:lnTo>
                    <a:pt x="955" y="189"/>
                  </a:lnTo>
                  <a:lnTo>
                    <a:pt x="970" y="214"/>
                  </a:lnTo>
                  <a:lnTo>
                    <a:pt x="977" y="226"/>
                  </a:lnTo>
                  <a:lnTo>
                    <a:pt x="985" y="240"/>
                  </a:lnTo>
                  <a:lnTo>
                    <a:pt x="993" y="255"/>
                  </a:lnTo>
                  <a:lnTo>
                    <a:pt x="1001" y="270"/>
                  </a:lnTo>
                  <a:lnTo>
                    <a:pt x="1008" y="285"/>
                  </a:lnTo>
                  <a:lnTo>
                    <a:pt x="1016" y="301"/>
                  </a:lnTo>
                  <a:lnTo>
                    <a:pt x="1023" y="317"/>
                  </a:lnTo>
                  <a:lnTo>
                    <a:pt x="1031" y="334"/>
                  </a:lnTo>
                  <a:lnTo>
                    <a:pt x="1045" y="367"/>
                  </a:lnTo>
                  <a:lnTo>
                    <a:pt x="1058" y="402"/>
                  </a:lnTo>
                  <a:lnTo>
                    <a:pt x="1069" y="435"/>
                  </a:lnTo>
                  <a:lnTo>
                    <a:pt x="1079" y="470"/>
                  </a:lnTo>
                  <a:lnTo>
                    <a:pt x="1094" y="535"/>
                  </a:lnTo>
                  <a:lnTo>
                    <a:pt x="1100" y="595"/>
                  </a:lnTo>
                  <a:lnTo>
                    <a:pt x="1094" y="709"/>
                  </a:lnTo>
                  <a:lnTo>
                    <a:pt x="1090" y="737"/>
                  </a:lnTo>
                  <a:lnTo>
                    <a:pt x="1084" y="765"/>
                  </a:lnTo>
                  <a:lnTo>
                    <a:pt x="1077" y="793"/>
                  </a:lnTo>
                  <a:lnTo>
                    <a:pt x="1068" y="820"/>
                  </a:lnTo>
                  <a:lnTo>
                    <a:pt x="1056" y="847"/>
                  </a:lnTo>
                  <a:lnTo>
                    <a:pt x="1049" y="860"/>
                  </a:lnTo>
                  <a:lnTo>
                    <a:pt x="1041" y="872"/>
                  </a:lnTo>
                  <a:lnTo>
                    <a:pt x="1034" y="885"/>
                  </a:lnTo>
                  <a:lnTo>
                    <a:pt x="1025" y="898"/>
                  </a:lnTo>
                  <a:lnTo>
                    <a:pt x="1016" y="910"/>
                  </a:lnTo>
                  <a:lnTo>
                    <a:pt x="1007" y="923"/>
                  </a:lnTo>
                  <a:lnTo>
                    <a:pt x="995" y="935"/>
                  </a:lnTo>
                  <a:lnTo>
                    <a:pt x="984" y="946"/>
                  </a:lnTo>
                  <a:lnTo>
                    <a:pt x="972" y="958"/>
                  </a:lnTo>
                  <a:lnTo>
                    <a:pt x="958" y="969"/>
                  </a:lnTo>
                  <a:lnTo>
                    <a:pt x="944" y="980"/>
                  </a:lnTo>
                  <a:lnTo>
                    <a:pt x="938" y="985"/>
                  </a:lnTo>
                  <a:lnTo>
                    <a:pt x="931" y="990"/>
                  </a:lnTo>
                  <a:lnTo>
                    <a:pt x="923" y="996"/>
                  </a:lnTo>
                  <a:lnTo>
                    <a:pt x="914" y="1000"/>
                  </a:lnTo>
                  <a:lnTo>
                    <a:pt x="906" y="1006"/>
                  </a:lnTo>
                  <a:lnTo>
                    <a:pt x="898" y="1011"/>
                  </a:lnTo>
                  <a:lnTo>
                    <a:pt x="889" y="1015"/>
                  </a:lnTo>
                  <a:lnTo>
                    <a:pt x="881" y="1020"/>
                  </a:lnTo>
                  <a:lnTo>
                    <a:pt x="872" y="1025"/>
                  </a:lnTo>
                  <a:lnTo>
                    <a:pt x="864" y="1029"/>
                  </a:lnTo>
                  <a:lnTo>
                    <a:pt x="856" y="1034"/>
                  </a:lnTo>
                  <a:lnTo>
                    <a:pt x="846" y="1038"/>
                  </a:lnTo>
                  <a:lnTo>
                    <a:pt x="838" y="1043"/>
                  </a:lnTo>
                  <a:lnTo>
                    <a:pt x="830" y="1048"/>
                  </a:lnTo>
                  <a:lnTo>
                    <a:pt x="821" y="1052"/>
                  </a:lnTo>
                  <a:lnTo>
                    <a:pt x="813" y="1057"/>
                  </a:lnTo>
                  <a:lnTo>
                    <a:pt x="804" y="1061"/>
                  </a:lnTo>
                  <a:lnTo>
                    <a:pt x="796" y="1065"/>
                  </a:lnTo>
                  <a:lnTo>
                    <a:pt x="786" y="1070"/>
                  </a:lnTo>
                  <a:lnTo>
                    <a:pt x="778" y="1074"/>
                  </a:lnTo>
                  <a:lnTo>
                    <a:pt x="770" y="1078"/>
                  </a:lnTo>
                  <a:lnTo>
                    <a:pt x="761" y="1082"/>
                  </a:lnTo>
                  <a:lnTo>
                    <a:pt x="753" y="1086"/>
                  </a:lnTo>
                  <a:lnTo>
                    <a:pt x="745" y="1090"/>
                  </a:lnTo>
                  <a:lnTo>
                    <a:pt x="728" y="1097"/>
                  </a:lnTo>
                  <a:lnTo>
                    <a:pt x="710" y="1105"/>
                  </a:lnTo>
                  <a:lnTo>
                    <a:pt x="693" y="1112"/>
                  </a:lnTo>
                  <a:lnTo>
                    <a:pt x="676" y="1119"/>
                  </a:lnTo>
                  <a:lnTo>
                    <a:pt x="658" y="1125"/>
                  </a:lnTo>
                  <a:lnTo>
                    <a:pt x="642" y="1132"/>
                  </a:lnTo>
                  <a:lnTo>
                    <a:pt x="625" y="1138"/>
                  </a:lnTo>
                  <a:lnTo>
                    <a:pt x="608" y="1143"/>
                  </a:lnTo>
                  <a:lnTo>
                    <a:pt x="590" y="1148"/>
                  </a:lnTo>
                  <a:lnTo>
                    <a:pt x="574" y="1153"/>
                  </a:lnTo>
                  <a:lnTo>
                    <a:pt x="557" y="1157"/>
                  </a:lnTo>
                  <a:lnTo>
                    <a:pt x="540" y="1162"/>
                  </a:lnTo>
                  <a:lnTo>
                    <a:pt x="523" y="1165"/>
                  </a:lnTo>
                  <a:lnTo>
                    <a:pt x="489" y="1172"/>
                  </a:lnTo>
                  <a:lnTo>
                    <a:pt x="455" y="1177"/>
                  </a:lnTo>
                  <a:lnTo>
                    <a:pt x="422" y="1180"/>
                  </a:lnTo>
                  <a:lnTo>
                    <a:pt x="355" y="1183"/>
                  </a:lnTo>
                  <a:lnTo>
                    <a:pt x="293" y="1178"/>
                  </a:lnTo>
                  <a:lnTo>
                    <a:pt x="238" y="1170"/>
                  </a:lnTo>
                  <a:lnTo>
                    <a:pt x="214" y="1165"/>
                  </a:lnTo>
                  <a:lnTo>
                    <a:pt x="191" y="1160"/>
                  </a:lnTo>
                  <a:lnTo>
                    <a:pt x="171" y="1154"/>
                  </a:lnTo>
                  <a:lnTo>
                    <a:pt x="153" y="1148"/>
                  </a:lnTo>
                  <a:lnTo>
                    <a:pt x="137" y="1142"/>
                  </a:lnTo>
                  <a:lnTo>
                    <a:pt x="123" y="1136"/>
                  </a:lnTo>
                  <a:lnTo>
                    <a:pt x="111" y="1131"/>
                  </a:lnTo>
                  <a:lnTo>
                    <a:pt x="101" y="1126"/>
                  </a:lnTo>
                  <a:lnTo>
                    <a:pt x="87" y="1119"/>
                  </a:lnTo>
                  <a:lnTo>
                    <a:pt x="84" y="1117"/>
                  </a:lnTo>
                  <a:lnTo>
                    <a:pt x="0" y="1187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3309" y="951"/>
              <a:ext cx="882" cy="483"/>
            </a:xfrm>
            <a:custGeom>
              <a:avLst/>
              <a:gdLst>
                <a:gd name="T0" fmla="*/ 0 w 882"/>
                <a:gd name="T1" fmla="*/ 348 h 483"/>
                <a:gd name="T2" fmla="*/ 15 w 882"/>
                <a:gd name="T3" fmla="*/ 274 h 483"/>
                <a:gd name="T4" fmla="*/ 32 w 882"/>
                <a:gd name="T5" fmla="*/ 233 h 483"/>
                <a:gd name="T6" fmla="*/ 58 w 882"/>
                <a:gd name="T7" fmla="*/ 190 h 483"/>
                <a:gd name="T8" fmla="*/ 97 w 882"/>
                <a:gd name="T9" fmla="*/ 148 h 483"/>
                <a:gd name="T10" fmla="*/ 132 w 882"/>
                <a:gd name="T11" fmla="*/ 118 h 483"/>
                <a:gd name="T12" fmla="*/ 146 w 882"/>
                <a:gd name="T13" fmla="*/ 109 h 483"/>
                <a:gd name="T14" fmla="*/ 160 w 882"/>
                <a:gd name="T15" fmla="*/ 100 h 483"/>
                <a:gd name="T16" fmla="*/ 174 w 882"/>
                <a:gd name="T17" fmla="*/ 91 h 483"/>
                <a:gd name="T18" fmla="*/ 189 w 882"/>
                <a:gd name="T19" fmla="*/ 81 h 483"/>
                <a:gd name="T20" fmla="*/ 204 w 882"/>
                <a:gd name="T21" fmla="*/ 73 h 483"/>
                <a:gd name="T22" fmla="*/ 220 w 882"/>
                <a:gd name="T23" fmla="*/ 65 h 483"/>
                <a:gd name="T24" fmla="*/ 236 w 882"/>
                <a:gd name="T25" fmla="*/ 57 h 483"/>
                <a:gd name="T26" fmla="*/ 270 w 882"/>
                <a:gd name="T27" fmla="*/ 43 h 483"/>
                <a:gd name="T28" fmla="*/ 304 w 882"/>
                <a:gd name="T29" fmla="*/ 31 h 483"/>
                <a:gd name="T30" fmla="*/ 339 w 882"/>
                <a:gd name="T31" fmla="*/ 19 h 483"/>
                <a:gd name="T32" fmla="*/ 375 w 882"/>
                <a:gd name="T33" fmla="*/ 11 h 483"/>
                <a:gd name="T34" fmla="*/ 448 w 882"/>
                <a:gd name="T35" fmla="*/ 1 h 483"/>
                <a:gd name="T36" fmla="*/ 557 w 882"/>
                <a:gd name="T37" fmla="*/ 6 h 483"/>
                <a:gd name="T38" fmla="*/ 623 w 882"/>
                <a:gd name="T39" fmla="*/ 20 h 483"/>
                <a:gd name="T40" fmla="*/ 681 w 882"/>
                <a:gd name="T41" fmla="*/ 36 h 483"/>
                <a:gd name="T42" fmla="*/ 707 w 882"/>
                <a:gd name="T43" fmla="*/ 46 h 483"/>
                <a:gd name="T44" fmla="*/ 731 w 882"/>
                <a:gd name="T45" fmla="*/ 56 h 483"/>
                <a:gd name="T46" fmla="*/ 754 w 882"/>
                <a:gd name="T47" fmla="*/ 68 h 483"/>
                <a:gd name="T48" fmla="*/ 775 w 882"/>
                <a:gd name="T49" fmla="*/ 80 h 483"/>
                <a:gd name="T50" fmla="*/ 826 w 882"/>
                <a:gd name="T51" fmla="*/ 125 h 483"/>
                <a:gd name="T52" fmla="*/ 850 w 882"/>
                <a:gd name="T53" fmla="*/ 163 h 483"/>
                <a:gd name="T54" fmla="*/ 875 w 882"/>
                <a:gd name="T55" fmla="*/ 233 h 483"/>
                <a:gd name="T56" fmla="*/ 881 w 882"/>
                <a:gd name="T57" fmla="*/ 331 h 483"/>
                <a:gd name="T58" fmla="*/ 868 w 882"/>
                <a:gd name="T59" fmla="*/ 392 h 483"/>
                <a:gd name="T60" fmla="*/ 851 w 882"/>
                <a:gd name="T61" fmla="*/ 440 h 483"/>
                <a:gd name="T62" fmla="*/ 840 w 882"/>
                <a:gd name="T63" fmla="*/ 463 h 483"/>
                <a:gd name="T64" fmla="*/ 828 w 882"/>
                <a:gd name="T65" fmla="*/ 483 h 483"/>
                <a:gd name="T66" fmla="*/ 815 w 882"/>
                <a:gd name="T67" fmla="*/ 408 h 483"/>
                <a:gd name="T68" fmla="*/ 791 w 882"/>
                <a:gd name="T69" fmla="*/ 314 h 483"/>
                <a:gd name="T70" fmla="*/ 776 w 882"/>
                <a:gd name="T71" fmla="*/ 268 h 483"/>
                <a:gd name="T72" fmla="*/ 756 w 882"/>
                <a:gd name="T73" fmla="*/ 229 h 483"/>
                <a:gd name="T74" fmla="*/ 733 w 882"/>
                <a:gd name="T75" fmla="*/ 203 h 483"/>
                <a:gd name="T76" fmla="*/ 701 w 882"/>
                <a:gd name="T77" fmla="*/ 177 h 483"/>
                <a:gd name="T78" fmla="*/ 686 w 882"/>
                <a:gd name="T79" fmla="*/ 168 h 483"/>
                <a:gd name="T80" fmla="*/ 670 w 882"/>
                <a:gd name="T81" fmla="*/ 159 h 483"/>
                <a:gd name="T82" fmla="*/ 654 w 882"/>
                <a:gd name="T83" fmla="*/ 151 h 483"/>
                <a:gd name="T84" fmla="*/ 626 w 882"/>
                <a:gd name="T85" fmla="*/ 139 h 483"/>
                <a:gd name="T86" fmla="*/ 588 w 882"/>
                <a:gd name="T87" fmla="*/ 129 h 483"/>
                <a:gd name="T88" fmla="*/ 523 w 882"/>
                <a:gd name="T89" fmla="*/ 122 h 483"/>
                <a:gd name="T90" fmla="*/ 452 w 882"/>
                <a:gd name="T91" fmla="*/ 132 h 483"/>
                <a:gd name="T92" fmla="*/ 414 w 882"/>
                <a:gd name="T93" fmla="*/ 144 h 483"/>
                <a:gd name="T94" fmla="*/ 388 w 882"/>
                <a:gd name="T95" fmla="*/ 152 h 483"/>
                <a:gd name="T96" fmla="*/ 364 w 882"/>
                <a:gd name="T97" fmla="*/ 160 h 483"/>
                <a:gd name="T98" fmla="*/ 331 w 882"/>
                <a:gd name="T99" fmla="*/ 171 h 483"/>
                <a:gd name="T100" fmla="*/ 288 w 882"/>
                <a:gd name="T101" fmla="*/ 188 h 483"/>
                <a:gd name="T102" fmla="*/ 251 w 882"/>
                <a:gd name="T103" fmla="*/ 203 h 483"/>
                <a:gd name="T104" fmla="*/ 219 w 882"/>
                <a:gd name="T105" fmla="*/ 218 h 483"/>
                <a:gd name="T106" fmla="*/ 192 w 882"/>
                <a:gd name="T107" fmla="*/ 234 h 483"/>
                <a:gd name="T108" fmla="*/ 140 w 882"/>
                <a:gd name="T109" fmla="*/ 308 h 483"/>
                <a:gd name="T110" fmla="*/ 131 w 882"/>
                <a:gd name="T111" fmla="*/ 376 h 483"/>
                <a:gd name="T112" fmla="*/ 4 w 882"/>
                <a:gd name="T113" fmla="*/ 41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2" h="483">
                  <a:moveTo>
                    <a:pt x="4" y="419"/>
                  </a:moveTo>
                  <a:lnTo>
                    <a:pt x="0" y="348"/>
                  </a:lnTo>
                  <a:lnTo>
                    <a:pt x="4" y="312"/>
                  </a:lnTo>
                  <a:lnTo>
                    <a:pt x="15" y="274"/>
                  </a:lnTo>
                  <a:lnTo>
                    <a:pt x="23" y="253"/>
                  </a:lnTo>
                  <a:lnTo>
                    <a:pt x="32" y="233"/>
                  </a:lnTo>
                  <a:lnTo>
                    <a:pt x="45" y="212"/>
                  </a:lnTo>
                  <a:lnTo>
                    <a:pt x="58" y="190"/>
                  </a:lnTo>
                  <a:lnTo>
                    <a:pt x="77" y="169"/>
                  </a:lnTo>
                  <a:lnTo>
                    <a:pt x="97" y="148"/>
                  </a:lnTo>
                  <a:lnTo>
                    <a:pt x="120" y="129"/>
                  </a:lnTo>
                  <a:lnTo>
                    <a:pt x="132" y="118"/>
                  </a:lnTo>
                  <a:lnTo>
                    <a:pt x="139" y="114"/>
                  </a:lnTo>
                  <a:lnTo>
                    <a:pt x="146" y="109"/>
                  </a:lnTo>
                  <a:lnTo>
                    <a:pt x="153" y="105"/>
                  </a:lnTo>
                  <a:lnTo>
                    <a:pt x="160" y="100"/>
                  </a:lnTo>
                  <a:lnTo>
                    <a:pt x="167" y="95"/>
                  </a:lnTo>
                  <a:lnTo>
                    <a:pt x="174" y="91"/>
                  </a:lnTo>
                  <a:lnTo>
                    <a:pt x="182" y="86"/>
                  </a:lnTo>
                  <a:lnTo>
                    <a:pt x="189" y="81"/>
                  </a:lnTo>
                  <a:lnTo>
                    <a:pt x="197" y="78"/>
                  </a:lnTo>
                  <a:lnTo>
                    <a:pt x="204" y="73"/>
                  </a:lnTo>
                  <a:lnTo>
                    <a:pt x="212" y="70"/>
                  </a:lnTo>
                  <a:lnTo>
                    <a:pt x="220" y="65"/>
                  </a:lnTo>
                  <a:lnTo>
                    <a:pt x="228" y="62"/>
                  </a:lnTo>
                  <a:lnTo>
                    <a:pt x="236" y="57"/>
                  </a:lnTo>
                  <a:lnTo>
                    <a:pt x="252" y="50"/>
                  </a:lnTo>
                  <a:lnTo>
                    <a:pt x="270" y="43"/>
                  </a:lnTo>
                  <a:lnTo>
                    <a:pt x="286" y="36"/>
                  </a:lnTo>
                  <a:lnTo>
                    <a:pt x="304" y="31"/>
                  </a:lnTo>
                  <a:lnTo>
                    <a:pt x="322" y="25"/>
                  </a:lnTo>
                  <a:lnTo>
                    <a:pt x="339" y="19"/>
                  </a:lnTo>
                  <a:lnTo>
                    <a:pt x="357" y="15"/>
                  </a:lnTo>
                  <a:lnTo>
                    <a:pt x="375" y="11"/>
                  </a:lnTo>
                  <a:lnTo>
                    <a:pt x="412" y="4"/>
                  </a:lnTo>
                  <a:lnTo>
                    <a:pt x="448" y="1"/>
                  </a:lnTo>
                  <a:lnTo>
                    <a:pt x="484" y="0"/>
                  </a:lnTo>
                  <a:lnTo>
                    <a:pt x="557" y="6"/>
                  </a:lnTo>
                  <a:lnTo>
                    <a:pt x="590" y="12"/>
                  </a:lnTo>
                  <a:lnTo>
                    <a:pt x="623" y="20"/>
                  </a:lnTo>
                  <a:lnTo>
                    <a:pt x="653" y="27"/>
                  </a:lnTo>
                  <a:lnTo>
                    <a:pt x="681" y="36"/>
                  </a:lnTo>
                  <a:lnTo>
                    <a:pt x="694" y="41"/>
                  </a:lnTo>
                  <a:lnTo>
                    <a:pt x="707" y="46"/>
                  </a:lnTo>
                  <a:lnTo>
                    <a:pt x="720" y="50"/>
                  </a:lnTo>
                  <a:lnTo>
                    <a:pt x="731" y="56"/>
                  </a:lnTo>
                  <a:lnTo>
                    <a:pt x="743" y="62"/>
                  </a:lnTo>
                  <a:lnTo>
                    <a:pt x="754" y="68"/>
                  </a:lnTo>
                  <a:lnTo>
                    <a:pt x="765" y="73"/>
                  </a:lnTo>
                  <a:lnTo>
                    <a:pt x="775" y="80"/>
                  </a:lnTo>
                  <a:lnTo>
                    <a:pt x="811" y="109"/>
                  </a:lnTo>
                  <a:lnTo>
                    <a:pt x="826" y="125"/>
                  </a:lnTo>
                  <a:lnTo>
                    <a:pt x="838" y="144"/>
                  </a:lnTo>
                  <a:lnTo>
                    <a:pt x="850" y="163"/>
                  </a:lnTo>
                  <a:lnTo>
                    <a:pt x="860" y="185"/>
                  </a:lnTo>
                  <a:lnTo>
                    <a:pt x="875" y="233"/>
                  </a:lnTo>
                  <a:lnTo>
                    <a:pt x="882" y="283"/>
                  </a:lnTo>
                  <a:lnTo>
                    <a:pt x="881" y="331"/>
                  </a:lnTo>
                  <a:lnTo>
                    <a:pt x="874" y="373"/>
                  </a:lnTo>
                  <a:lnTo>
                    <a:pt x="868" y="392"/>
                  </a:lnTo>
                  <a:lnTo>
                    <a:pt x="863" y="410"/>
                  </a:lnTo>
                  <a:lnTo>
                    <a:pt x="851" y="440"/>
                  </a:lnTo>
                  <a:lnTo>
                    <a:pt x="845" y="453"/>
                  </a:lnTo>
                  <a:lnTo>
                    <a:pt x="840" y="463"/>
                  </a:lnTo>
                  <a:lnTo>
                    <a:pt x="831" y="478"/>
                  </a:lnTo>
                  <a:lnTo>
                    <a:pt x="828" y="483"/>
                  </a:lnTo>
                  <a:lnTo>
                    <a:pt x="822" y="446"/>
                  </a:lnTo>
                  <a:lnTo>
                    <a:pt x="815" y="408"/>
                  </a:lnTo>
                  <a:lnTo>
                    <a:pt x="805" y="362"/>
                  </a:lnTo>
                  <a:lnTo>
                    <a:pt x="791" y="314"/>
                  </a:lnTo>
                  <a:lnTo>
                    <a:pt x="784" y="290"/>
                  </a:lnTo>
                  <a:lnTo>
                    <a:pt x="776" y="268"/>
                  </a:lnTo>
                  <a:lnTo>
                    <a:pt x="766" y="248"/>
                  </a:lnTo>
                  <a:lnTo>
                    <a:pt x="756" y="229"/>
                  </a:lnTo>
                  <a:lnTo>
                    <a:pt x="745" y="214"/>
                  </a:lnTo>
                  <a:lnTo>
                    <a:pt x="733" y="203"/>
                  </a:lnTo>
                  <a:lnTo>
                    <a:pt x="708" y="182"/>
                  </a:lnTo>
                  <a:lnTo>
                    <a:pt x="701" y="177"/>
                  </a:lnTo>
                  <a:lnTo>
                    <a:pt x="693" y="173"/>
                  </a:lnTo>
                  <a:lnTo>
                    <a:pt x="686" y="168"/>
                  </a:lnTo>
                  <a:lnTo>
                    <a:pt x="678" y="163"/>
                  </a:lnTo>
                  <a:lnTo>
                    <a:pt x="670" y="159"/>
                  </a:lnTo>
                  <a:lnTo>
                    <a:pt x="662" y="155"/>
                  </a:lnTo>
                  <a:lnTo>
                    <a:pt x="654" y="151"/>
                  </a:lnTo>
                  <a:lnTo>
                    <a:pt x="645" y="146"/>
                  </a:lnTo>
                  <a:lnTo>
                    <a:pt x="626" y="139"/>
                  </a:lnTo>
                  <a:lnTo>
                    <a:pt x="608" y="133"/>
                  </a:lnTo>
                  <a:lnTo>
                    <a:pt x="588" y="129"/>
                  </a:lnTo>
                  <a:lnTo>
                    <a:pt x="567" y="124"/>
                  </a:lnTo>
                  <a:lnTo>
                    <a:pt x="523" y="122"/>
                  </a:lnTo>
                  <a:lnTo>
                    <a:pt x="476" y="126"/>
                  </a:lnTo>
                  <a:lnTo>
                    <a:pt x="452" y="132"/>
                  </a:lnTo>
                  <a:lnTo>
                    <a:pt x="427" y="139"/>
                  </a:lnTo>
                  <a:lnTo>
                    <a:pt x="414" y="144"/>
                  </a:lnTo>
                  <a:lnTo>
                    <a:pt x="401" y="148"/>
                  </a:lnTo>
                  <a:lnTo>
                    <a:pt x="388" y="152"/>
                  </a:lnTo>
                  <a:lnTo>
                    <a:pt x="377" y="156"/>
                  </a:lnTo>
                  <a:lnTo>
                    <a:pt x="364" y="160"/>
                  </a:lnTo>
                  <a:lnTo>
                    <a:pt x="353" y="164"/>
                  </a:lnTo>
                  <a:lnTo>
                    <a:pt x="331" y="171"/>
                  </a:lnTo>
                  <a:lnTo>
                    <a:pt x="309" y="179"/>
                  </a:lnTo>
                  <a:lnTo>
                    <a:pt x="288" y="188"/>
                  </a:lnTo>
                  <a:lnTo>
                    <a:pt x="270" y="194"/>
                  </a:lnTo>
                  <a:lnTo>
                    <a:pt x="251" y="203"/>
                  </a:lnTo>
                  <a:lnTo>
                    <a:pt x="234" y="209"/>
                  </a:lnTo>
                  <a:lnTo>
                    <a:pt x="219" y="218"/>
                  </a:lnTo>
                  <a:lnTo>
                    <a:pt x="205" y="226"/>
                  </a:lnTo>
                  <a:lnTo>
                    <a:pt x="192" y="234"/>
                  </a:lnTo>
                  <a:lnTo>
                    <a:pt x="157" y="269"/>
                  </a:lnTo>
                  <a:lnTo>
                    <a:pt x="140" y="308"/>
                  </a:lnTo>
                  <a:lnTo>
                    <a:pt x="132" y="342"/>
                  </a:lnTo>
                  <a:lnTo>
                    <a:pt x="131" y="376"/>
                  </a:lnTo>
                  <a:lnTo>
                    <a:pt x="4" y="419"/>
                  </a:lnTo>
                  <a:lnTo>
                    <a:pt x="4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919" y="1801"/>
              <a:ext cx="268" cy="296"/>
            </a:xfrm>
            <a:custGeom>
              <a:avLst/>
              <a:gdLst>
                <a:gd name="T0" fmla="*/ 0 w 268"/>
                <a:gd name="T1" fmla="*/ 78 h 296"/>
                <a:gd name="T2" fmla="*/ 5 w 268"/>
                <a:gd name="T3" fmla="*/ 63 h 296"/>
                <a:gd name="T4" fmla="*/ 12 w 268"/>
                <a:gd name="T5" fmla="*/ 48 h 296"/>
                <a:gd name="T6" fmla="*/ 24 w 268"/>
                <a:gd name="T7" fmla="*/ 32 h 296"/>
                <a:gd name="T8" fmla="*/ 40 w 268"/>
                <a:gd name="T9" fmla="*/ 17 h 296"/>
                <a:gd name="T10" fmla="*/ 52 w 268"/>
                <a:gd name="T11" fmla="*/ 11 h 296"/>
                <a:gd name="T12" fmla="*/ 63 w 268"/>
                <a:gd name="T13" fmla="*/ 5 h 296"/>
                <a:gd name="T14" fmla="*/ 77 w 268"/>
                <a:gd name="T15" fmla="*/ 2 h 296"/>
                <a:gd name="T16" fmla="*/ 93 w 268"/>
                <a:gd name="T17" fmla="*/ 0 h 296"/>
                <a:gd name="T18" fmla="*/ 130 w 268"/>
                <a:gd name="T19" fmla="*/ 2 h 296"/>
                <a:gd name="T20" fmla="*/ 167 w 268"/>
                <a:gd name="T21" fmla="*/ 12 h 296"/>
                <a:gd name="T22" fmla="*/ 183 w 268"/>
                <a:gd name="T23" fmla="*/ 19 h 296"/>
                <a:gd name="T24" fmla="*/ 197 w 268"/>
                <a:gd name="T25" fmla="*/ 26 h 296"/>
                <a:gd name="T26" fmla="*/ 241 w 268"/>
                <a:gd name="T27" fmla="*/ 67 h 296"/>
                <a:gd name="T28" fmla="*/ 253 w 268"/>
                <a:gd name="T29" fmla="*/ 90 h 296"/>
                <a:gd name="T30" fmla="*/ 263 w 268"/>
                <a:gd name="T31" fmla="*/ 115 h 296"/>
                <a:gd name="T32" fmla="*/ 268 w 268"/>
                <a:gd name="T33" fmla="*/ 168 h 296"/>
                <a:gd name="T34" fmla="*/ 264 w 268"/>
                <a:gd name="T35" fmla="*/ 220 h 296"/>
                <a:gd name="T36" fmla="*/ 257 w 268"/>
                <a:gd name="T37" fmla="*/ 244 h 296"/>
                <a:gd name="T38" fmla="*/ 251 w 268"/>
                <a:gd name="T39" fmla="*/ 255 h 296"/>
                <a:gd name="T40" fmla="*/ 245 w 268"/>
                <a:gd name="T41" fmla="*/ 265 h 296"/>
                <a:gd name="T42" fmla="*/ 230 w 268"/>
                <a:gd name="T43" fmla="*/ 281 h 296"/>
                <a:gd name="T44" fmla="*/ 221 w 268"/>
                <a:gd name="T45" fmla="*/ 287 h 296"/>
                <a:gd name="T46" fmla="*/ 210 w 268"/>
                <a:gd name="T47" fmla="*/ 292 h 296"/>
                <a:gd name="T48" fmla="*/ 198 w 268"/>
                <a:gd name="T49" fmla="*/ 295 h 296"/>
                <a:gd name="T50" fmla="*/ 185 w 268"/>
                <a:gd name="T51" fmla="*/ 296 h 296"/>
                <a:gd name="T52" fmla="*/ 154 w 268"/>
                <a:gd name="T53" fmla="*/ 294 h 296"/>
                <a:gd name="T54" fmla="*/ 124 w 268"/>
                <a:gd name="T55" fmla="*/ 287 h 296"/>
                <a:gd name="T56" fmla="*/ 100 w 268"/>
                <a:gd name="T57" fmla="*/ 281 h 296"/>
                <a:gd name="T58" fmla="*/ 67 w 268"/>
                <a:gd name="T59" fmla="*/ 268 h 296"/>
                <a:gd name="T60" fmla="*/ 46 w 268"/>
                <a:gd name="T61" fmla="*/ 248 h 296"/>
                <a:gd name="T62" fmla="*/ 30 w 268"/>
                <a:gd name="T63" fmla="*/ 213 h 296"/>
                <a:gd name="T64" fmla="*/ 23 w 268"/>
                <a:gd name="T65" fmla="*/ 190 h 296"/>
                <a:gd name="T66" fmla="*/ 17 w 268"/>
                <a:gd name="T67" fmla="*/ 166 h 296"/>
                <a:gd name="T68" fmla="*/ 8 w 268"/>
                <a:gd name="T69" fmla="*/ 123 h 296"/>
                <a:gd name="T70" fmla="*/ 0 w 268"/>
                <a:gd name="T71" fmla="*/ 78 h 296"/>
                <a:gd name="T72" fmla="*/ 0 w 268"/>
                <a:gd name="T73" fmla="*/ 7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8" h="296">
                  <a:moveTo>
                    <a:pt x="0" y="78"/>
                  </a:moveTo>
                  <a:lnTo>
                    <a:pt x="5" y="63"/>
                  </a:lnTo>
                  <a:lnTo>
                    <a:pt x="12" y="48"/>
                  </a:lnTo>
                  <a:lnTo>
                    <a:pt x="24" y="32"/>
                  </a:lnTo>
                  <a:lnTo>
                    <a:pt x="40" y="17"/>
                  </a:lnTo>
                  <a:lnTo>
                    <a:pt x="52" y="11"/>
                  </a:lnTo>
                  <a:lnTo>
                    <a:pt x="63" y="5"/>
                  </a:lnTo>
                  <a:lnTo>
                    <a:pt x="77" y="2"/>
                  </a:lnTo>
                  <a:lnTo>
                    <a:pt x="93" y="0"/>
                  </a:lnTo>
                  <a:lnTo>
                    <a:pt x="130" y="2"/>
                  </a:lnTo>
                  <a:lnTo>
                    <a:pt x="167" y="12"/>
                  </a:lnTo>
                  <a:lnTo>
                    <a:pt x="183" y="19"/>
                  </a:lnTo>
                  <a:lnTo>
                    <a:pt x="197" y="26"/>
                  </a:lnTo>
                  <a:lnTo>
                    <a:pt x="241" y="67"/>
                  </a:lnTo>
                  <a:lnTo>
                    <a:pt x="253" y="90"/>
                  </a:lnTo>
                  <a:lnTo>
                    <a:pt x="263" y="115"/>
                  </a:lnTo>
                  <a:lnTo>
                    <a:pt x="268" y="168"/>
                  </a:lnTo>
                  <a:lnTo>
                    <a:pt x="264" y="220"/>
                  </a:lnTo>
                  <a:lnTo>
                    <a:pt x="257" y="244"/>
                  </a:lnTo>
                  <a:lnTo>
                    <a:pt x="251" y="255"/>
                  </a:lnTo>
                  <a:lnTo>
                    <a:pt x="245" y="265"/>
                  </a:lnTo>
                  <a:lnTo>
                    <a:pt x="230" y="281"/>
                  </a:lnTo>
                  <a:lnTo>
                    <a:pt x="221" y="287"/>
                  </a:lnTo>
                  <a:lnTo>
                    <a:pt x="210" y="292"/>
                  </a:lnTo>
                  <a:lnTo>
                    <a:pt x="198" y="295"/>
                  </a:lnTo>
                  <a:lnTo>
                    <a:pt x="185" y="296"/>
                  </a:lnTo>
                  <a:lnTo>
                    <a:pt x="154" y="294"/>
                  </a:lnTo>
                  <a:lnTo>
                    <a:pt x="124" y="287"/>
                  </a:lnTo>
                  <a:lnTo>
                    <a:pt x="100" y="281"/>
                  </a:lnTo>
                  <a:lnTo>
                    <a:pt x="67" y="268"/>
                  </a:lnTo>
                  <a:lnTo>
                    <a:pt x="46" y="248"/>
                  </a:lnTo>
                  <a:lnTo>
                    <a:pt x="30" y="213"/>
                  </a:lnTo>
                  <a:lnTo>
                    <a:pt x="23" y="190"/>
                  </a:lnTo>
                  <a:lnTo>
                    <a:pt x="17" y="166"/>
                  </a:lnTo>
                  <a:lnTo>
                    <a:pt x="8" y="123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412" y="1873"/>
              <a:ext cx="268" cy="345"/>
            </a:xfrm>
            <a:custGeom>
              <a:avLst/>
              <a:gdLst>
                <a:gd name="T0" fmla="*/ 89 w 268"/>
                <a:gd name="T1" fmla="*/ 0 h 345"/>
                <a:gd name="T2" fmla="*/ 71 w 268"/>
                <a:gd name="T3" fmla="*/ 7 h 345"/>
                <a:gd name="T4" fmla="*/ 61 w 268"/>
                <a:gd name="T5" fmla="*/ 12 h 345"/>
                <a:gd name="T6" fmla="*/ 52 w 268"/>
                <a:gd name="T7" fmla="*/ 19 h 345"/>
                <a:gd name="T8" fmla="*/ 32 w 268"/>
                <a:gd name="T9" fmla="*/ 36 h 345"/>
                <a:gd name="T10" fmla="*/ 15 w 268"/>
                <a:gd name="T11" fmla="*/ 60 h 345"/>
                <a:gd name="T12" fmla="*/ 2 w 268"/>
                <a:gd name="T13" fmla="*/ 94 h 345"/>
                <a:gd name="T14" fmla="*/ 0 w 268"/>
                <a:gd name="T15" fmla="*/ 138 h 345"/>
                <a:gd name="T16" fmla="*/ 2 w 268"/>
                <a:gd name="T17" fmla="*/ 163 h 345"/>
                <a:gd name="T18" fmla="*/ 9 w 268"/>
                <a:gd name="T19" fmla="*/ 192 h 345"/>
                <a:gd name="T20" fmla="*/ 23 w 268"/>
                <a:gd name="T21" fmla="*/ 244 h 345"/>
                <a:gd name="T22" fmla="*/ 32 w 268"/>
                <a:gd name="T23" fmla="*/ 284 h 345"/>
                <a:gd name="T24" fmla="*/ 39 w 268"/>
                <a:gd name="T25" fmla="*/ 312 h 345"/>
                <a:gd name="T26" fmla="*/ 43 w 268"/>
                <a:gd name="T27" fmla="*/ 322 h 345"/>
                <a:gd name="T28" fmla="*/ 47 w 268"/>
                <a:gd name="T29" fmla="*/ 330 h 345"/>
                <a:gd name="T30" fmla="*/ 61 w 268"/>
                <a:gd name="T31" fmla="*/ 341 h 345"/>
                <a:gd name="T32" fmla="*/ 81 w 268"/>
                <a:gd name="T33" fmla="*/ 345 h 345"/>
                <a:gd name="T34" fmla="*/ 154 w 268"/>
                <a:gd name="T35" fmla="*/ 342 h 345"/>
                <a:gd name="T36" fmla="*/ 178 w 268"/>
                <a:gd name="T37" fmla="*/ 338 h 345"/>
                <a:gd name="T38" fmla="*/ 197 w 268"/>
                <a:gd name="T39" fmla="*/ 330 h 345"/>
                <a:gd name="T40" fmla="*/ 207 w 268"/>
                <a:gd name="T41" fmla="*/ 326 h 345"/>
                <a:gd name="T42" fmla="*/ 216 w 268"/>
                <a:gd name="T43" fmla="*/ 320 h 345"/>
                <a:gd name="T44" fmla="*/ 231 w 268"/>
                <a:gd name="T45" fmla="*/ 306 h 345"/>
                <a:gd name="T46" fmla="*/ 253 w 268"/>
                <a:gd name="T47" fmla="*/ 273 h 345"/>
                <a:gd name="T48" fmla="*/ 264 w 268"/>
                <a:gd name="T49" fmla="*/ 232 h 345"/>
                <a:gd name="T50" fmla="*/ 268 w 268"/>
                <a:gd name="T51" fmla="*/ 191 h 345"/>
                <a:gd name="T52" fmla="*/ 263 w 268"/>
                <a:gd name="T53" fmla="*/ 150 h 345"/>
                <a:gd name="T54" fmla="*/ 257 w 268"/>
                <a:gd name="T55" fmla="*/ 131 h 345"/>
                <a:gd name="T56" fmla="*/ 252 w 268"/>
                <a:gd name="T57" fmla="*/ 113 h 345"/>
                <a:gd name="T58" fmla="*/ 242 w 268"/>
                <a:gd name="T59" fmla="*/ 98 h 345"/>
                <a:gd name="T60" fmla="*/ 233 w 268"/>
                <a:gd name="T61" fmla="*/ 86 h 345"/>
                <a:gd name="T62" fmla="*/ 223 w 268"/>
                <a:gd name="T63" fmla="*/ 75 h 345"/>
                <a:gd name="T64" fmla="*/ 211 w 268"/>
                <a:gd name="T65" fmla="*/ 65 h 345"/>
                <a:gd name="T66" fmla="*/ 200 w 268"/>
                <a:gd name="T67" fmla="*/ 56 h 345"/>
                <a:gd name="T68" fmla="*/ 194 w 268"/>
                <a:gd name="T69" fmla="*/ 51 h 345"/>
                <a:gd name="T70" fmla="*/ 188 w 268"/>
                <a:gd name="T71" fmla="*/ 48 h 345"/>
                <a:gd name="T72" fmla="*/ 181 w 268"/>
                <a:gd name="T73" fmla="*/ 43 h 345"/>
                <a:gd name="T74" fmla="*/ 176 w 268"/>
                <a:gd name="T75" fmla="*/ 40 h 345"/>
                <a:gd name="T76" fmla="*/ 164 w 268"/>
                <a:gd name="T77" fmla="*/ 33 h 345"/>
                <a:gd name="T78" fmla="*/ 152 w 268"/>
                <a:gd name="T79" fmla="*/ 26 h 345"/>
                <a:gd name="T80" fmla="*/ 141 w 268"/>
                <a:gd name="T81" fmla="*/ 21 h 345"/>
                <a:gd name="T82" fmla="*/ 131 w 268"/>
                <a:gd name="T83" fmla="*/ 15 h 345"/>
                <a:gd name="T84" fmla="*/ 120 w 268"/>
                <a:gd name="T85" fmla="*/ 12 h 345"/>
                <a:gd name="T86" fmla="*/ 104 w 268"/>
                <a:gd name="T87" fmla="*/ 5 h 345"/>
                <a:gd name="T88" fmla="*/ 89 w 268"/>
                <a:gd name="T89" fmla="*/ 0 h 345"/>
                <a:gd name="T90" fmla="*/ 89 w 268"/>
                <a:gd name="T9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345">
                  <a:moveTo>
                    <a:pt x="89" y="0"/>
                  </a:moveTo>
                  <a:lnTo>
                    <a:pt x="71" y="7"/>
                  </a:lnTo>
                  <a:lnTo>
                    <a:pt x="61" y="12"/>
                  </a:lnTo>
                  <a:lnTo>
                    <a:pt x="52" y="19"/>
                  </a:lnTo>
                  <a:lnTo>
                    <a:pt x="32" y="36"/>
                  </a:lnTo>
                  <a:lnTo>
                    <a:pt x="15" y="60"/>
                  </a:lnTo>
                  <a:lnTo>
                    <a:pt x="2" y="94"/>
                  </a:lnTo>
                  <a:lnTo>
                    <a:pt x="0" y="138"/>
                  </a:lnTo>
                  <a:lnTo>
                    <a:pt x="2" y="163"/>
                  </a:lnTo>
                  <a:lnTo>
                    <a:pt x="9" y="192"/>
                  </a:lnTo>
                  <a:lnTo>
                    <a:pt x="23" y="244"/>
                  </a:lnTo>
                  <a:lnTo>
                    <a:pt x="32" y="284"/>
                  </a:lnTo>
                  <a:lnTo>
                    <a:pt x="39" y="312"/>
                  </a:lnTo>
                  <a:lnTo>
                    <a:pt x="43" y="322"/>
                  </a:lnTo>
                  <a:lnTo>
                    <a:pt x="47" y="330"/>
                  </a:lnTo>
                  <a:lnTo>
                    <a:pt x="61" y="341"/>
                  </a:lnTo>
                  <a:lnTo>
                    <a:pt x="81" y="345"/>
                  </a:lnTo>
                  <a:lnTo>
                    <a:pt x="154" y="342"/>
                  </a:lnTo>
                  <a:lnTo>
                    <a:pt x="178" y="338"/>
                  </a:lnTo>
                  <a:lnTo>
                    <a:pt x="197" y="330"/>
                  </a:lnTo>
                  <a:lnTo>
                    <a:pt x="207" y="326"/>
                  </a:lnTo>
                  <a:lnTo>
                    <a:pt x="216" y="320"/>
                  </a:lnTo>
                  <a:lnTo>
                    <a:pt x="231" y="306"/>
                  </a:lnTo>
                  <a:lnTo>
                    <a:pt x="253" y="273"/>
                  </a:lnTo>
                  <a:lnTo>
                    <a:pt x="264" y="232"/>
                  </a:lnTo>
                  <a:lnTo>
                    <a:pt x="268" y="191"/>
                  </a:lnTo>
                  <a:lnTo>
                    <a:pt x="263" y="150"/>
                  </a:lnTo>
                  <a:lnTo>
                    <a:pt x="257" y="131"/>
                  </a:lnTo>
                  <a:lnTo>
                    <a:pt x="252" y="113"/>
                  </a:lnTo>
                  <a:lnTo>
                    <a:pt x="242" y="98"/>
                  </a:lnTo>
                  <a:lnTo>
                    <a:pt x="233" y="86"/>
                  </a:lnTo>
                  <a:lnTo>
                    <a:pt x="223" y="75"/>
                  </a:lnTo>
                  <a:lnTo>
                    <a:pt x="211" y="65"/>
                  </a:lnTo>
                  <a:lnTo>
                    <a:pt x="200" y="56"/>
                  </a:lnTo>
                  <a:lnTo>
                    <a:pt x="194" y="51"/>
                  </a:lnTo>
                  <a:lnTo>
                    <a:pt x="188" y="48"/>
                  </a:lnTo>
                  <a:lnTo>
                    <a:pt x="181" y="43"/>
                  </a:lnTo>
                  <a:lnTo>
                    <a:pt x="176" y="40"/>
                  </a:lnTo>
                  <a:lnTo>
                    <a:pt x="164" y="33"/>
                  </a:lnTo>
                  <a:lnTo>
                    <a:pt x="152" y="26"/>
                  </a:lnTo>
                  <a:lnTo>
                    <a:pt x="141" y="21"/>
                  </a:lnTo>
                  <a:lnTo>
                    <a:pt x="131" y="15"/>
                  </a:lnTo>
                  <a:lnTo>
                    <a:pt x="120" y="12"/>
                  </a:lnTo>
                  <a:lnTo>
                    <a:pt x="104" y="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088" y="2089"/>
              <a:ext cx="478" cy="126"/>
            </a:xfrm>
            <a:custGeom>
              <a:avLst/>
              <a:gdLst>
                <a:gd name="T0" fmla="*/ 378 w 478"/>
                <a:gd name="T1" fmla="*/ 0 h 126"/>
                <a:gd name="T2" fmla="*/ 0 w 478"/>
                <a:gd name="T3" fmla="*/ 0 h 126"/>
                <a:gd name="T4" fmla="*/ 110 w 478"/>
                <a:gd name="T5" fmla="*/ 106 h 126"/>
                <a:gd name="T6" fmla="*/ 478 w 478"/>
                <a:gd name="T7" fmla="*/ 126 h 126"/>
                <a:gd name="T8" fmla="*/ 378 w 478"/>
                <a:gd name="T9" fmla="*/ 0 h 126"/>
                <a:gd name="T10" fmla="*/ 378 w 478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" h="126">
                  <a:moveTo>
                    <a:pt x="378" y="0"/>
                  </a:moveTo>
                  <a:lnTo>
                    <a:pt x="0" y="0"/>
                  </a:lnTo>
                  <a:lnTo>
                    <a:pt x="110" y="106"/>
                  </a:lnTo>
                  <a:lnTo>
                    <a:pt x="478" y="126"/>
                  </a:lnTo>
                  <a:lnTo>
                    <a:pt x="37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latinLnBrk="0" hangingPunct="0"/>
              <a:endParaRPr kumimoji="0" lang="ko-KR" altLang="en-US" sz="2400" b="1">
                <a:solidFill>
                  <a:srgbClr val="FFFFFF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388263" y="3511396"/>
            <a:ext cx="8792494" cy="289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066" tIns="43535" rIns="87066" bIns="43535">
            <a:spAutoFit/>
          </a:bodyPr>
          <a:lstStyle>
            <a:lvl1pPr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1pPr>
            <a:lvl2pPr marL="427038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2pPr>
            <a:lvl3pPr marL="855663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3pPr>
            <a:lvl4pPr marL="1282700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4pPr>
            <a:lvl5pPr marL="1711325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5pPr>
            <a:lvl6pPr marL="21685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6pPr>
            <a:lvl7pPr marL="26257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7pPr>
            <a:lvl8pPr marL="30829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8pPr>
            <a:lvl9pPr marL="35401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2700" b="1" dirty="0">
                <a:latin typeface="HY헤드라인M" pitchFamily="18" charset="-127"/>
                <a:ea typeface="HY헤드라인M" pitchFamily="18" charset="-127"/>
              </a:rPr>
              <a:t>약한 고리 하나가 전체의 연결을 망칠 수 있다.</a:t>
            </a:r>
          </a:p>
          <a:p>
            <a:pPr>
              <a:lnSpc>
                <a:spcPct val="110000"/>
              </a:lnSpc>
            </a:pPr>
            <a:r>
              <a:rPr lang="ko-KR" altLang="en-US" sz="2700" b="1" dirty="0">
                <a:latin typeface="HY헤드라인M" pitchFamily="18" charset="-127"/>
                <a:ea typeface="HY헤드라인M" pitchFamily="18" charset="-127"/>
              </a:rPr>
              <a:t>그러므로 </a:t>
            </a:r>
            <a:r>
              <a:rPr lang="ko-KR" altLang="en-US" sz="2700" b="1" dirty="0" smtClean="0"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ko-KR" altLang="en-US" sz="2700" b="1" dirty="0">
                <a:latin typeface="HY헤드라인M" pitchFamily="18" charset="-127"/>
                <a:ea typeface="HY헤드라인M" pitchFamily="18" charset="-127"/>
              </a:rPr>
              <a:t>직</a:t>
            </a:r>
            <a:r>
              <a:rPr lang="ko-KR" altLang="en-US" sz="2700" b="1" dirty="0" smtClean="0">
                <a:latin typeface="HY헤드라인M" pitchFamily="18" charset="-127"/>
                <a:ea typeface="HY헤드라인M" pitchFamily="18" charset="-127"/>
              </a:rPr>
              <a:t>을 </a:t>
            </a:r>
            <a:r>
              <a:rPr lang="ko-KR" altLang="en-US" sz="2700" b="1" dirty="0">
                <a:latin typeface="HY헤드라인M" pitchFamily="18" charset="-127"/>
                <a:ea typeface="HY헤드라인M" pitchFamily="18" charset="-127"/>
              </a:rPr>
              <a:t>잘 분석하라.</a:t>
            </a:r>
          </a:p>
          <a:p>
            <a:pPr>
              <a:lnSpc>
                <a:spcPct val="110000"/>
              </a:lnSpc>
            </a:pPr>
            <a:r>
              <a:rPr lang="ko-KR" altLang="en-US" sz="2700" b="1" dirty="0" smtClean="0">
                <a:latin typeface="HY헤드라인M" pitchFamily="18" charset="-127"/>
                <a:ea typeface="HY헤드라인M" pitchFamily="18" charset="-127"/>
              </a:rPr>
              <a:t>조직 </a:t>
            </a:r>
            <a:r>
              <a:rPr lang="ko-KR" altLang="en-US" sz="2700" b="1" dirty="0">
                <a:latin typeface="HY헤드라인M" pitchFamily="18" charset="-127"/>
                <a:ea typeface="HY헤드라인M" pitchFamily="18" charset="-127"/>
              </a:rPr>
              <a:t>전체와 목표를 해칠 어떤 결함과 약점이 </a:t>
            </a:r>
          </a:p>
          <a:p>
            <a:pPr>
              <a:lnSpc>
                <a:spcPct val="110000"/>
              </a:lnSpc>
            </a:pPr>
            <a:r>
              <a:rPr lang="ko-KR" altLang="en-US" sz="2700" b="1" dirty="0">
                <a:latin typeface="HY헤드라인M" pitchFamily="18" charset="-127"/>
                <a:ea typeface="HY헤드라인M" pitchFamily="18" charset="-127"/>
              </a:rPr>
              <a:t>자신에게 있는지를 알라.</a:t>
            </a:r>
          </a:p>
          <a:p>
            <a:pPr>
              <a:lnSpc>
                <a:spcPct val="110000"/>
              </a:lnSpc>
            </a:pPr>
            <a:r>
              <a:rPr lang="ko-KR" altLang="en-US" sz="2700" b="1" dirty="0">
                <a:latin typeface="HY헤드라인M" pitchFamily="18" charset="-127"/>
                <a:ea typeface="HY헤드라인M" pitchFamily="18" charset="-127"/>
              </a:rPr>
              <a:t>어딘가에 허점이 있으면, 그곳을 손질하라.</a:t>
            </a:r>
          </a:p>
          <a:p>
            <a:pPr>
              <a:lnSpc>
                <a:spcPct val="110000"/>
              </a:lnSpc>
            </a:pPr>
            <a:r>
              <a:rPr lang="ko-KR" altLang="en-US" sz="2700" b="1" dirty="0">
                <a:latin typeface="HY헤드라인M" pitchFamily="18" charset="-127"/>
                <a:ea typeface="HY헤드라인M" pitchFamily="18" charset="-127"/>
              </a:rPr>
              <a:t>약점을 제거하라. 그런 후에 장점만으로 약진하라</a:t>
            </a:r>
            <a:r>
              <a:rPr lang="ko-KR" altLang="en-US" sz="3100" b="1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0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변화하는 조직변혁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161834" y="1124744"/>
            <a:ext cx="8677486" cy="5348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lIns="87709" tIns="43854" rIns="87709" bIns="43854" anchor="ctr"/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589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1785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67674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3566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r>
              <a:rPr lang="ko-KR" altLang="en-US" sz="29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이 연결고리의 강도(强度)는 어느 고리로 결정되나?</a:t>
            </a:r>
            <a:endParaRPr lang="ko-KR" altLang="en-US" sz="29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3152065" y="2934163"/>
            <a:ext cx="785623" cy="502121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06" tIns="46555" rIns="93106" bIns="46555" anchor="ctr"/>
          <a:lstStyle/>
          <a:p>
            <a:pPr eaLnBrk="0" latinLnBrk="0" hangingPunct="0"/>
            <a:endParaRPr kumimoji="0" lang="ko-KR" alt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3" name="Oval 4"/>
          <p:cNvSpPr>
            <a:spLocks noChangeArrowheads="1"/>
          </p:cNvSpPr>
          <p:nvPr/>
        </p:nvSpPr>
        <p:spPr bwMode="auto">
          <a:xfrm rot="5940000">
            <a:off x="3913404" y="2904963"/>
            <a:ext cx="621982" cy="907111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06" tIns="46555" rIns="93106" bIns="46555" anchor="ctr"/>
          <a:lstStyle/>
          <a:p>
            <a:pPr eaLnBrk="0" latinLnBrk="0" hangingPunct="0"/>
            <a:endParaRPr kumimoji="0" lang="ko-KR" alt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 rot="7260000">
            <a:off x="4532201" y="3134967"/>
            <a:ext cx="623601" cy="908731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06" tIns="46555" rIns="93106" bIns="46555" anchor="ctr"/>
          <a:lstStyle/>
          <a:p>
            <a:pPr eaLnBrk="0" latinLnBrk="0" hangingPunct="0"/>
            <a:endParaRPr kumimoji="0" lang="ko-KR" alt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4741132" y="3724583"/>
            <a:ext cx="575043" cy="1001002"/>
          </a:xfrm>
          <a:prstGeom prst="ellips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06" tIns="46555" rIns="93106" bIns="46555" anchor="ctr"/>
          <a:lstStyle/>
          <a:p>
            <a:pPr eaLnBrk="0" latinLnBrk="0" hangingPunct="0"/>
            <a:endParaRPr kumimoji="0" lang="ko-KR" alt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6" name="Oval 7"/>
          <p:cNvSpPr>
            <a:spLocks noChangeArrowheads="1"/>
          </p:cNvSpPr>
          <p:nvPr/>
        </p:nvSpPr>
        <p:spPr bwMode="auto">
          <a:xfrm rot="3600000">
            <a:off x="2552739" y="3019974"/>
            <a:ext cx="621982" cy="907111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06" tIns="46555" rIns="93106" bIns="46555" anchor="ctr"/>
          <a:lstStyle/>
          <a:p>
            <a:pPr eaLnBrk="0" latinLnBrk="0" hangingPunct="0"/>
            <a:endParaRPr kumimoji="0" lang="ko-KR" alt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 rot="960000">
            <a:off x="2039247" y="3512412"/>
            <a:ext cx="662514" cy="963749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06" tIns="46555" rIns="93106" bIns="46555" anchor="ctr"/>
          <a:lstStyle/>
          <a:p>
            <a:pPr eaLnBrk="0" latinLnBrk="0" hangingPunct="0"/>
            <a:endParaRPr kumimoji="0" lang="ko-KR" alt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1793017" y="4205663"/>
            <a:ext cx="536167" cy="963749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06" tIns="46555" rIns="93106" bIns="46555" anchor="ctr"/>
          <a:lstStyle/>
          <a:p>
            <a:pPr eaLnBrk="0" latinLnBrk="0" hangingPunct="0"/>
            <a:endParaRPr kumimoji="0" lang="ko-KR" alt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 rot="540000">
            <a:off x="4758953" y="4437267"/>
            <a:ext cx="539407" cy="963748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06" tIns="46555" rIns="93106" bIns="46555" anchor="ctr"/>
          <a:lstStyle/>
          <a:p>
            <a:pPr eaLnBrk="0" latinLnBrk="0" hangingPunct="0"/>
            <a:endParaRPr kumimoji="0" lang="ko-KR" alt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 rot="1140000">
            <a:off x="4454414" y="4986377"/>
            <a:ext cx="690052" cy="114354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06" tIns="46555" rIns="93106" bIns="46555" anchor="ctr"/>
          <a:lstStyle/>
          <a:p>
            <a:pPr eaLnBrk="0" latinLnBrk="0" hangingPunct="0"/>
            <a:endParaRPr kumimoji="0" lang="ko-KR" alt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 rot="21240000">
            <a:off x="3312425" y="5658555"/>
            <a:ext cx="1276434" cy="596066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06" tIns="46555" rIns="93106" bIns="46555" anchor="ctr"/>
          <a:lstStyle/>
          <a:p>
            <a:pPr eaLnBrk="0" latinLnBrk="0" hangingPunct="0"/>
            <a:endParaRPr kumimoji="0" lang="ko-KR" alt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 rot="19920000">
            <a:off x="2040852" y="4898911"/>
            <a:ext cx="660895" cy="963749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06" tIns="46555" rIns="93106" bIns="46555" anchor="ctr"/>
          <a:lstStyle/>
          <a:p>
            <a:pPr eaLnBrk="0" latinLnBrk="0" hangingPunct="0"/>
            <a:endParaRPr kumimoji="0" lang="ko-KR" alt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 rot="1320000">
            <a:off x="2533295" y="5593782"/>
            <a:ext cx="1031839" cy="500501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06" tIns="46555" rIns="93106" bIns="46555" anchor="ctr"/>
          <a:lstStyle/>
          <a:p>
            <a:pPr eaLnBrk="0" latinLnBrk="0" hangingPunct="0"/>
            <a:endParaRPr kumimoji="0" lang="ko-KR" alt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5594780" y="4061503"/>
            <a:ext cx="2968583" cy="1089888"/>
            <a:chOff x="3618" y="2321"/>
            <a:chExt cx="1870" cy="687"/>
          </a:xfrm>
        </p:grpSpPr>
        <p:sp>
          <p:nvSpPr>
            <p:cNvPr id="45" name="AutoShape 16"/>
            <p:cNvSpPr>
              <a:spLocks noChangeArrowheads="1"/>
            </p:cNvSpPr>
            <p:nvPr/>
          </p:nvSpPr>
          <p:spPr bwMode="auto">
            <a:xfrm>
              <a:off x="3618" y="2321"/>
              <a:ext cx="1156" cy="352"/>
            </a:xfrm>
            <a:prstGeom prst="leftArrow">
              <a:avLst>
                <a:gd name="adj1" fmla="val 50000"/>
                <a:gd name="adj2" fmla="val 164189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en-US" sz="1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4316" y="2653"/>
              <a:ext cx="1172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5542" tIns="42771" rIns="85542" bIns="42771">
              <a:spAutoFit/>
            </a:bodyPr>
            <a:lstStyle>
              <a:lvl1pPr defTabSz="855663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1pPr>
              <a:lvl2pPr marL="427038" defTabSz="855663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2pPr>
              <a:lvl3pPr marL="855663" defTabSz="855663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3pPr>
              <a:lvl4pPr marL="1282700" defTabSz="855663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4pPr>
              <a:lvl5pPr marL="1711325" defTabSz="855663"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5pPr>
              <a:lvl6pPr marL="2168525" defTabSz="8556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6pPr>
              <a:lvl7pPr marL="2625725" defTabSz="8556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7pPr>
              <a:lvl8pPr marL="3082925" defTabSz="8556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8pPr>
              <a:lvl9pPr marL="3540125" defTabSz="8556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HY태고딕" pitchFamily="18" charset="-127"/>
                </a:defRPr>
              </a:lvl9pPr>
            </a:lstStyle>
            <a:p>
              <a:pPr eaLnBrk="0" latinLnBrk="0" hangingPunct="0"/>
              <a:r>
                <a:rPr lang="ko-KR" altLang="en-US" sz="3100" b="1">
                  <a:solidFill>
                    <a:srgbClr val="FFFF00"/>
                  </a:solidFill>
                  <a:latin typeface="HY헤드라인M" pitchFamily="18" charset="-127"/>
                  <a:ea typeface="HY헤드라인M" pitchFamily="18" charset="-127"/>
                </a:rPr>
                <a:t>녹슨 고리</a:t>
              </a:r>
            </a:p>
          </p:txBody>
        </p:sp>
      </p:grp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5760020" y="5253619"/>
            <a:ext cx="3093895" cy="95107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104" tIns="43551" rIns="87104" bIns="43551">
            <a:spAutoFit/>
          </a:bodyPr>
          <a:lstStyle>
            <a:lvl1pPr defTabSz="712788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1pPr>
            <a:lvl2pPr marL="534988" defTabSz="712788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2pPr>
            <a:lvl3pPr marL="1069975" defTabSz="712788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3pPr>
            <a:lvl4pPr marL="1603375" defTabSz="712788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4pPr>
            <a:lvl5pPr marL="2138363" defTabSz="712788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5pPr>
            <a:lvl6pPr marL="2595563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6pPr>
            <a:lvl7pPr marL="3052763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7pPr>
            <a:lvl8pPr marL="3509963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8pPr>
            <a:lvl9pPr marL="3967163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lang="ko-KR" altLang="en-US" sz="27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약한 부분=  도움을        필요로 한 계층</a:t>
            </a:r>
          </a:p>
        </p:txBody>
      </p:sp>
    </p:spTree>
    <p:extLst>
      <p:ext uri="{BB962C8B-B14F-4D97-AF65-F5344CB8AC3E}">
        <p14:creationId xmlns:p14="http://schemas.microsoft.com/office/powerpoint/2010/main" val="29303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변화하는 조직변혁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77075" y="835979"/>
            <a:ext cx="4802341" cy="71897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186" tIns="43593" rIns="87186" bIns="43593">
            <a:spAutoFit/>
          </a:bodyPr>
          <a:lstStyle>
            <a:lvl1pPr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1pPr>
            <a:lvl2pPr marL="427038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2pPr>
            <a:lvl3pPr marL="855663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3pPr>
            <a:lvl4pPr marL="1282700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4pPr>
            <a:lvl5pPr marL="1711325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5pPr>
            <a:lvl6pPr marL="21685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6pPr>
            <a:lvl7pPr marL="26257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7pPr>
            <a:lvl8pPr marL="30829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8pPr>
            <a:lvl9pPr marL="35401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9pPr>
          </a:lstStyle>
          <a:p>
            <a:r>
              <a:rPr lang="ko-KR" altLang="en-US" sz="4100" b="1">
                <a:solidFill>
                  <a:srgbClr val="FEFB00"/>
                </a:solidFill>
                <a:latin typeface="HY헤드라인M" pitchFamily="18" charset="-127"/>
                <a:ea typeface="HY헤드라인M" pitchFamily="18" charset="-127"/>
              </a:rPr>
              <a:t>양 희 은 </a:t>
            </a:r>
            <a:r>
              <a:rPr lang="ko-KR" altLang="en-US" sz="3700" b="1">
                <a:solidFill>
                  <a:srgbClr val="FEFB00"/>
                </a:solidFill>
                <a:latin typeface="HY헤드라인M" pitchFamily="18" charset="-127"/>
                <a:ea typeface="HY헤드라인M" pitchFamily="18" charset="-127"/>
              </a:rPr>
              <a:t>-작은 연못-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27584" y="1554958"/>
            <a:ext cx="7418215" cy="528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186" tIns="43593" rIns="87186" bIns="43593">
            <a:spAutoFit/>
          </a:bodyPr>
          <a:lstStyle>
            <a:lvl1pPr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1pPr>
            <a:lvl2pPr marL="427038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2pPr>
            <a:lvl3pPr marL="855663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3pPr>
            <a:lvl4pPr marL="1282700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4pPr>
            <a:lvl5pPr marL="1711325" defTabSz="855663"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5pPr>
            <a:lvl6pPr marL="21685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6pPr>
            <a:lvl7pPr marL="26257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7pPr>
            <a:lvl8pPr marL="30829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8pPr>
            <a:lvl9pPr marL="35401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HY태고딕" pitchFamily="18" charset="-127"/>
              </a:defRPr>
            </a:lvl9pPr>
          </a:lstStyle>
          <a:p>
            <a:pPr>
              <a:lnSpc>
                <a:spcPct val="130000"/>
              </a:lnSpc>
            </a:pPr>
            <a:r>
              <a:rPr lang="ko-KR" altLang="en-US" sz="20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깊은 산 오솔길 옆 자그마한 연못엔 지금은 더러운 물만 고이고</a:t>
            </a:r>
          </a:p>
          <a:p>
            <a:pPr>
              <a:lnSpc>
                <a:spcPct val="130000"/>
              </a:lnSpc>
            </a:pPr>
            <a:r>
              <a:rPr lang="ko-KR" altLang="en-US" sz="20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아무것도 살지 않지만</a:t>
            </a:r>
          </a:p>
          <a:p>
            <a:pPr>
              <a:lnSpc>
                <a:spcPct val="130000"/>
              </a:lnSpc>
            </a:pPr>
            <a:r>
              <a:rPr lang="ko-KR" altLang="en-US" sz="20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먼 옛날 이 연못엔 예쁜 붕어 두 마리 살고 있었다고 전해지지요</a:t>
            </a:r>
          </a:p>
          <a:p>
            <a:pPr>
              <a:lnSpc>
                <a:spcPct val="130000"/>
              </a:lnSpc>
            </a:pPr>
            <a:r>
              <a:rPr lang="ko-KR" altLang="en-US" sz="20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깊은 산 작은 연못</a:t>
            </a:r>
          </a:p>
          <a:p>
            <a:pPr>
              <a:lnSpc>
                <a:spcPct val="130000"/>
              </a:lnSpc>
            </a:pPr>
            <a:endParaRPr lang="ko-KR" altLang="en-US" sz="20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20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어느 맑은 여름날 연못 속에 붕어 두 마리 서로 싸워 한 마리는</a:t>
            </a:r>
          </a:p>
          <a:p>
            <a:pPr>
              <a:lnSpc>
                <a:spcPct val="130000"/>
              </a:lnSpc>
            </a:pPr>
            <a:r>
              <a:rPr lang="ko-KR" altLang="en-US" sz="20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물위에 떠오르고</a:t>
            </a:r>
          </a:p>
          <a:p>
            <a:pPr>
              <a:lnSpc>
                <a:spcPct val="130000"/>
              </a:lnSpc>
            </a:pPr>
            <a:r>
              <a:rPr lang="ko-KR" altLang="en-US" sz="2000" b="1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그놈</a:t>
            </a:r>
            <a:r>
              <a:rPr lang="ko-KR" altLang="en-US" sz="20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살이 썩어 들어가 물도 따라 썩어 들어가 연못 속에선 </a:t>
            </a:r>
          </a:p>
          <a:p>
            <a:pPr>
              <a:lnSpc>
                <a:spcPct val="130000"/>
              </a:lnSpc>
            </a:pPr>
            <a:r>
              <a:rPr lang="ko-KR" altLang="en-US" sz="20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아무것도 살수 없게 되었죠</a:t>
            </a:r>
          </a:p>
          <a:p>
            <a:pPr>
              <a:lnSpc>
                <a:spcPct val="130000"/>
              </a:lnSpc>
            </a:pPr>
            <a:endParaRPr lang="ko-KR" altLang="en-US" sz="20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20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깊은 산 오솔길 옆 자그마한 연못엔 지금은 더러운 물만 고이고 </a:t>
            </a:r>
          </a:p>
          <a:p>
            <a:pPr>
              <a:lnSpc>
                <a:spcPct val="130000"/>
              </a:lnSpc>
            </a:pPr>
            <a:r>
              <a:rPr lang="ko-KR" altLang="en-US" sz="20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아무것도 </a:t>
            </a:r>
            <a:r>
              <a:rPr lang="ko-KR" altLang="en-US" sz="2000" b="1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살지않죠</a:t>
            </a:r>
            <a:endParaRPr lang="ko-KR" altLang="en-US" sz="20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30000"/>
              </a:lnSpc>
            </a:pPr>
            <a:endParaRPr lang="ko-KR" altLang="en-US" sz="20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00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gray">
          <a:xfrm>
            <a:off x="877603" y="1183290"/>
            <a:ext cx="7391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9" tIns="45590" rIns="91179" bIns="45590" anchor="ctr"/>
          <a:lstStyle/>
          <a:p>
            <a:pPr latinLnBrk="0"/>
            <a:r>
              <a:rPr kumimoji="0" lang="ko-KR" altLang="en-US" sz="3600" b="1" dirty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당신의  조직에서 열정을 느끼고 있습니까</a:t>
            </a:r>
            <a:r>
              <a:rPr kumimoji="0" lang="en-US" altLang="ko-KR" sz="3600" b="1" dirty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?</a:t>
            </a:r>
            <a:r>
              <a:rPr kumimoji="0" lang="en-US" altLang="ko-KR" sz="3600" b="1" dirty="0">
                <a:solidFill>
                  <a:schemeClr val="bg1"/>
                </a:solidFill>
                <a:ea typeface="(한)문화방송"/>
                <a:cs typeface="(한)문화방송"/>
              </a:rPr>
              <a:t>?</a:t>
            </a:r>
          </a:p>
        </p:txBody>
      </p:sp>
      <p:pic>
        <p:nvPicPr>
          <p:cNvPr id="12291" name="Picture 3" descr="UNI00000ad8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7" y="1700808"/>
            <a:ext cx="7391400" cy="480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22"/>
          <p:cNvSpPr>
            <a:spLocks noChangeArrowheads="1" noChangeShapeType="1" noTextEdit="1"/>
          </p:cNvSpPr>
          <p:nvPr/>
        </p:nvSpPr>
        <p:spPr bwMode="auto">
          <a:xfrm>
            <a:off x="361818" y="188913"/>
            <a:ext cx="5074295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우리조직은 변화하고 있습니까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?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30256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8"/>
          <p:cNvGrpSpPr>
            <a:grpSpLocks/>
          </p:cNvGrpSpPr>
          <p:nvPr/>
        </p:nvGrpSpPr>
        <p:grpSpPr bwMode="auto">
          <a:xfrm>
            <a:off x="457218" y="1844678"/>
            <a:ext cx="8077200" cy="3565544"/>
            <a:chOff x="288" y="816"/>
            <a:chExt cx="5088" cy="2592"/>
          </a:xfrm>
        </p:grpSpPr>
        <p:pic>
          <p:nvPicPr>
            <p:cNvPr id="13318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064"/>
              <a:ext cx="960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gray">
            <a:xfrm rot="10800000">
              <a:off x="1920" y="2256"/>
              <a:ext cx="400" cy="9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5137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gray">
            <a:xfrm rot="10800000">
              <a:off x="3312" y="2256"/>
              <a:ext cx="480" cy="9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5137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gray">
            <a:xfrm rot="5400000">
              <a:off x="2544" y="1584"/>
              <a:ext cx="480" cy="9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4862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gray">
            <a:xfrm rot="5400000">
              <a:off x="2580" y="2892"/>
              <a:ext cx="504" cy="9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4862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  <p:grpSp>
          <p:nvGrpSpPr>
            <p:cNvPr id="13323" name="Group 14"/>
            <p:cNvGrpSpPr>
              <a:grpSpLocks/>
            </p:cNvGrpSpPr>
            <p:nvPr/>
          </p:nvGrpSpPr>
          <p:grpSpPr bwMode="auto">
            <a:xfrm>
              <a:off x="3576" y="1872"/>
              <a:ext cx="861" cy="873"/>
              <a:chOff x="3360" y="2688"/>
              <a:chExt cx="1440" cy="1440"/>
            </a:xfrm>
          </p:grpSpPr>
          <p:grpSp>
            <p:nvGrpSpPr>
              <p:cNvPr id="13342" name="Group 15"/>
              <p:cNvGrpSpPr>
                <a:grpSpLocks/>
              </p:cNvGrpSpPr>
              <p:nvPr/>
            </p:nvGrpSpPr>
            <p:grpSpPr bwMode="auto">
              <a:xfrm>
                <a:off x="3360" y="2688"/>
                <a:ext cx="1440" cy="1440"/>
                <a:chOff x="2016" y="1920"/>
                <a:chExt cx="1680" cy="1680"/>
              </a:xfrm>
            </p:grpSpPr>
            <p:sp>
              <p:nvSpPr>
                <p:cNvPr id="34" name="Oval 1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Y크리스탈M" pitchFamily="18" charset="-127"/>
                    <a:ea typeface="HY크리스탈M" pitchFamily="18" charset="-127"/>
                  </a:endParaRPr>
                </a:p>
              </p:txBody>
            </p:sp>
            <p:sp>
              <p:nvSpPr>
                <p:cNvPr id="35" name="Freeform 17"/>
                <p:cNvSpPr>
                  <a:spLocks/>
                </p:cNvSpPr>
                <p:nvPr/>
              </p:nvSpPr>
              <p:spPr bwMode="gray">
                <a:xfrm>
                  <a:off x="2207" y="1949"/>
                  <a:ext cx="1298" cy="633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Y크리스탈M" pitchFamily="18" charset="-127"/>
                    <a:ea typeface="HY크리스탈M" pitchFamily="18" charset="-127"/>
                  </a:endParaRPr>
                </a:p>
              </p:txBody>
            </p:sp>
          </p:grpSp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gray">
              <a:xfrm>
                <a:off x="3512" y="3140"/>
                <a:ext cx="1255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ko-KR" altLang="en-US" sz="4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Y크리스탈M" pitchFamily="18" charset="-127"/>
                    <a:ea typeface="HY크리스탈M" pitchFamily="18" charset="-127"/>
                  </a:rPr>
                  <a:t>조직</a:t>
                </a:r>
              </a:p>
            </p:txBody>
          </p:sp>
        </p:grpSp>
        <p:sp>
          <p:nvSpPr>
            <p:cNvPr id="13324" name="Oval 19"/>
            <p:cNvSpPr>
              <a:spLocks noChangeArrowheads="1"/>
            </p:cNvSpPr>
            <p:nvPr/>
          </p:nvSpPr>
          <p:spPr bwMode="gray">
            <a:xfrm>
              <a:off x="3775" y="2772"/>
              <a:ext cx="722" cy="250"/>
            </a:xfrm>
            <a:prstGeom prst="ellipse">
              <a:avLst/>
            </a:prstGeom>
            <a:gradFill rotWithShape="1">
              <a:gsLst>
                <a:gs pos="0">
                  <a:srgbClr val="969696">
                    <a:alpha val="57999"/>
                  </a:srgbClr>
                </a:gs>
                <a:gs pos="100000">
                  <a:srgbClr val="B6B6B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13325" name="Oval 20"/>
            <p:cNvSpPr>
              <a:spLocks noChangeArrowheads="1"/>
            </p:cNvSpPr>
            <p:nvPr/>
          </p:nvSpPr>
          <p:spPr bwMode="gray">
            <a:xfrm>
              <a:off x="3552" y="2203"/>
              <a:ext cx="331" cy="124"/>
            </a:xfrm>
            <a:prstGeom prst="ellipse">
              <a:avLst/>
            </a:prstGeom>
            <a:gradFill rotWithShape="1">
              <a:gsLst>
                <a:gs pos="0">
                  <a:srgbClr val="969696">
                    <a:alpha val="57999"/>
                  </a:srgbClr>
                </a:gs>
                <a:gs pos="100000">
                  <a:srgbClr val="B6B6B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13326" name="Oval 21"/>
            <p:cNvSpPr>
              <a:spLocks noChangeArrowheads="1"/>
            </p:cNvSpPr>
            <p:nvPr/>
          </p:nvSpPr>
          <p:spPr bwMode="auto">
            <a:xfrm>
              <a:off x="1423" y="2294"/>
              <a:ext cx="372" cy="31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b="1">
                  <a:solidFill>
                    <a:srgbClr val="000000"/>
                  </a:solidFill>
                  <a:latin typeface="HY크리스탈M" pitchFamily="18" charset="-127"/>
                  <a:ea typeface="HY크리스탈M" pitchFamily="18" charset="-127"/>
                </a:rPr>
                <a:t>나</a:t>
              </a:r>
            </a:p>
          </p:txBody>
        </p:sp>
        <p:grpSp>
          <p:nvGrpSpPr>
            <p:cNvPr id="13327" name="Group 22"/>
            <p:cNvGrpSpPr>
              <a:grpSpLocks/>
            </p:cNvGrpSpPr>
            <p:nvPr/>
          </p:nvGrpSpPr>
          <p:grpSpPr bwMode="auto">
            <a:xfrm>
              <a:off x="1219" y="1837"/>
              <a:ext cx="894" cy="870"/>
              <a:chOff x="624" y="1584"/>
              <a:chExt cx="1248" cy="1296"/>
            </a:xfrm>
          </p:grpSpPr>
          <p:grpSp>
            <p:nvGrpSpPr>
              <p:cNvPr id="13338" name="Group 23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30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Y크리스탈M" pitchFamily="18" charset="-127"/>
                    <a:ea typeface="HY크리스탈M" pitchFamily="18" charset="-127"/>
                  </a:endParaRPr>
                </a:p>
              </p:txBody>
            </p:sp>
            <p:sp>
              <p:nvSpPr>
                <p:cNvPr id="13341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14 w 1321"/>
                    <a:gd name="T1" fmla="*/ 89 h 712"/>
                    <a:gd name="T2" fmla="*/ 1027 w 1321"/>
                    <a:gd name="T3" fmla="*/ 98 h 712"/>
                    <a:gd name="T4" fmla="*/ 1030 w 1321"/>
                    <a:gd name="T5" fmla="*/ 106 h 712"/>
                    <a:gd name="T6" fmla="*/ 1025 w 1321"/>
                    <a:gd name="T7" fmla="*/ 114 h 712"/>
                    <a:gd name="T8" fmla="*/ 1012 w 1321"/>
                    <a:gd name="T9" fmla="*/ 120 h 712"/>
                    <a:gd name="T10" fmla="*/ 992 w 1321"/>
                    <a:gd name="T11" fmla="*/ 128 h 712"/>
                    <a:gd name="T12" fmla="*/ 966 w 1321"/>
                    <a:gd name="T13" fmla="*/ 134 h 712"/>
                    <a:gd name="T14" fmla="*/ 933 w 1321"/>
                    <a:gd name="T15" fmla="*/ 139 h 712"/>
                    <a:gd name="T16" fmla="*/ 895 w 1321"/>
                    <a:gd name="T17" fmla="*/ 144 h 712"/>
                    <a:gd name="T18" fmla="*/ 852 w 1321"/>
                    <a:gd name="T19" fmla="*/ 148 h 712"/>
                    <a:gd name="T20" fmla="*/ 804 w 1321"/>
                    <a:gd name="T21" fmla="*/ 151 h 712"/>
                    <a:gd name="T22" fmla="*/ 754 w 1321"/>
                    <a:gd name="T23" fmla="*/ 152 h 712"/>
                    <a:gd name="T24" fmla="*/ 699 w 1321"/>
                    <a:gd name="T25" fmla="*/ 156 h 712"/>
                    <a:gd name="T26" fmla="*/ 643 w 1321"/>
                    <a:gd name="T27" fmla="*/ 157 h 712"/>
                    <a:gd name="T28" fmla="*/ 621 w 1321"/>
                    <a:gd name="T29" fmla="*/ 158 h 712"/>
                    <a:gd name="T30" fmla="*/ 372 w 1321"/>
                    <a:gd name="T31" fmla="*/ 158 h 712"/>
                    <a:gd name="T32" fmla="*/ 368 w 1321"/>
                    <a:gd name="T33" fmla="*/ 158 h 712"/>
                    <a:gd name="T34" fmla="*/ 319 w 1321"/>
                    <a:gd name="T35" fmla="*/ 157 h 712"/>
                    <a:gd name="T36" fmla="*/ 272 w 1321"/>
                    <a:gd name="T37" fmla="*/ 156 h 712"/>
                    <a:gd name="T38" fmla="*/ 227 w 1321"/>
                    <a:gd name="T39" fmla="*/ 154 h 712"/>
                    <a:gd name="T40" fmla="*/ 183 w 1321"/>
                    <a:gd name="T41" fmla="*/ 151 h 712"/>
                    <a:gd name="T42" fmla="*/ 146 w 1321"/>
                    <a:gd name="T43" fmla="*/ 150 h 712"/>
                    <a:gd name="T44" fmla="*/ 112 w 1321"/>
                    <a:gd name="T45" fmla="*/ 146 h 712"/>
                    <a:gd name="T46" fmla="*/ 77 w 1321"/>
                    <a:gd name="T47" fmla="*/ 143 h 712"/>
                    <a:gd name="T48" fmla="*/ 54 w 1321"/>
                    <a:gd name="T49" fmla="*/ 140 h 712"/>
                    <a:gd name="T50" fmla="*/ 26 w 1321"/>
                    <a:gd name="T51" fmla="*/ 134 h 712"/>
                    <a:gd name="T52" fmla="*/ 18 w 1321"/>
                    <a:gd name="T53" fmla="*/ 129 h 712"/>
                    <a:gd name="T54" fmla="*/ 6 w 1321"/>
                    <a:gd name="T55" fmla="*/ 123 h 712"/>
                    <a:gd name="T56" fmla="*/ 0 w 1321"/>
                    <a:gd name="T57" fmla="*/ 116 h 712"/>
                    <a:gd name="T58" fmla="*/ 0 w 1321"/>
                    <a:gd name="T59" fmla="*/ 115 h 712"/>
                    <a:gd name="T60" fmla="*/ 4 w 1321"/>
                    <a:gd name="T61" fmla="*/ 106 h 712"/>
                    <a:gd name="T62" fmla="*/ 16 w 1321"/>
                    <a:gd name="T63" fmla="*/ 99 h 712"/>
                    <a:gd name="T64" fmla="*/ 38 w 1321"/>
                    <a:gd name="T65" fmla="*/ 82 h 712"/>
                    <a:gd name="T66" fmla="*/ 73 w 1321"/>
                    <a:gd name="T67" fmla="*/ 66 h 712"/>
                    <a:gd name="T68" fmla="*/ 116 w 1321"/>
                    <a:gd name="T69" fmla="*/ 53 h 712"/>
                    <a:gd name="T70" fmla="*/ 160 w 1321"/>
                    <a:gd name="T71" fmla="*/ 38 h 712"/>
                    <a:gd name="T72" fmla="*/ 211 w 1321"/>
                    <a:gd name="T73" fmla="*/ 27 h 712"/>
                    <a:gd name="T74" fmla="*/ 267 w 1321"/>
                    <a:gd name="T75" fmla="*/ 18 h 712"/>
                    <a:gd name="T76" fmla="*/ 324 w 1321"/>
                    <a:gd name="T77" fmla="*/ 10 h 712"/>
                    <a:gd name="T78" fmla="*/ 388 w 1321"/>
                    <a:gd name="T79" fmla="*/ 4 h 712"/>
                    <a:gd name="T80" fmla="*/ 453 w 1321"/>
                    <a:gd name="T81" fmla="*/ 4 h 712"/>
                    <a:gd name="T82" fmla="*/ 521 w 1321"/>
                    <a:gd name="T83" fmla="*/ 0 h 712"/>
                    <a:gd name="T84" fmla="*/ 521 w 1321"/>
                    <a:gd name="T85" fmla="*/ 0 h 712"/>
                    <a:gd name="T86" fmla="*/ 592 w 1321"/>
                    <a:gd name="T87" fmla="*/ 4 h 712"/>
                    <a:gd name="T88" fmla="*/ 661 w 1321"/>
                    <a:gd name="T89" fmla="*/ 4 h 712"/>
                    <a:gd name="T90" fmla="*/ 727 w 1321"/>
                    <a:gd name="T91" fmla="*/ 11 h 712"/>
                    <a:gd name="T92" fmla="*/ 789 w 1321"/>
                    <a:gd name="T93" fmla="*/ 20 h 712"/>
                    <a:gd name="T94" fmla="*/ 844 w 1321"/>
                    <a:gd name="T95" fmla="*/ 30 h 712"/>
                    <a:gd name="T96" fmla="*/ 896 w 1321"/>
                    <a:gd name="T97" fmla="*/ 43 h 712"/>
                    <a:gd name="T98" fmla="*/ 942 w 1321"/>
                    <a:gd name="T99" fmla="*/ 56 h 712"/>
                    <a:gd name="T100" fmla="*/ 982 w 1321"/>
                    <a:gd name="T101" fmla="*/ 72 h 712"/>
                    <a:gd name="T102" fmla="*/ 1014 w 1321"/>
                    <a:gd name="T103" fmla="*/ 89 h 712"/>
                    <a:gd name="T104" fmla="*/ 1014 w 1321"/>
                    <a:gd name="T105" fmla="*/ 8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gray">
              <a:xfrm>
                <a:off x="790" y="2015"/>
                <a:ext cx="98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ko-KR" alt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Y크리스탈M" pitchFamily="18" charset="-127"/>
                    <a:ea typeface="HY크리스탈M" pitchFamily="18" charset="-127"/>
                  </a:rPr>
                  <a:t>구성원</a:t>
                </a:r>
              </a:p>
            </p:txBody>
          </p:sp>
        </p:grpSp>
        <p:sp>
          <p:nvSpPr>
            <p:cNvPr id="13328" name="Oval 27"/>
            <p:cNvSpPr>
              <a:spLocks noChangeArrowheads="1"/>
            </p:cNvSpPr>
            <p:nvPr/>
          </p:nvSpPr>
          <p:spPr bwMode="gray">
            <a:xfrm>
              <a:off x="1312" y="2800"/>
              <a:ext cx="726" cy="224"/>
            </a:xfrm>
            <a:prstGeom prst="ellipse">
              <a:avLst/>
            </a:prstGeom>
            <a:gradFill rotWithShape="1">
              <a:gsLst>
                <a:gs pos="0">
                  <a:srgbClr val="969696">
                    <a:alpha val="57999"/>
                  </a:srgbClr>
                </a:gs>
                <a:gs pos="100000">
                  <a:srgbClr val="B6B6B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ko-KR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18" name="AutoShape 28"/>
            <p:cNvSpPr>
              <a:spLocks noChangeArrowheads="1"/>
            </p:cNvSpPr>
            <p:nvPr/>
          </p:nvSpPr>
          <p:spPr bwMode="gray">
            <a:xfrm>
              <a:off x="288" y="1680"/>
              <a:ext cx="912" cy="33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ko-KR" altLang="en-US" sz="2000" dirty="0">
                  <a:solidFill>
                    <a:srgbClr val="000000"/>
                  </a:solidFill>
                  <a:latin typeface="HY크리스탈M" pitchFamily="18" charset="-127"/>
                  <a:ea typeface="HY크리스탈M" pitchFamily="18" charset="-127"/>
                </a:rPr>
                <a:t>전문성</a:t>
              </a:r>
              <a:endParaRPr lang="en-US" altLang="ko-KR" sz="200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19" name="AutoShape 29"/>
            <p:cNvSpPr>
              <a:spLocks noChangeArrowheads="1"/>
            </p:cNvSpPr>
            <p:nvPr/>
          </p:nvSpPr>
          <p:spPr bwMode="gray">
            <a:xfrm>
              <a:off x="288" y="2112"/>
              <a:ext cx="912" cy="33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ko-KR" altLang="en-US" sz="2000" dirty="0">
                  <a:solidFill>
                    <a:srgbClr val="000000"/>
                  </a:solidFill>
                  <a:latin typeface="HY크리스탈M" pitchFamily="18" charset="-127"/>
                  <a:ea typeface="HY크리스탈M" pitchFamily="18" charset="-127"/>
                </a:rPr>
                <a:t>희생</a:t>
              </a:r>
              <a:r>
                <a:rPr lang="en-US" altLang="ko-KR" sz="2000" dirty="0">
                  <a:solidFill>
                    <a:srgbClr val="000000"/>
                  </a:solidFill>
                  <a:latin typeface="HY크리스탈M" pitchFamily="18" charset="-127"/>
                  <a:ea typeface="HY크리스탈M" pitchFamily="18" charset="-127"/>
                </a:rPr>
                <a:t>, </a:t>
              </a:r>
              <a:r>
                <a:rPr lang="ko-KR" altLang="en-US" sz="2000" dirty="0">
                  <a:solidFill>
                    <a:srgbClr val="000000"/>
                  </a:solidFill>
                  <a:latin typeface="HY크리스탈M" pitchFamily="18" charset="-127"/>
                  <a:ea typeface="HY크리스탈M" pitchFamily="18" charset="-127"/>
                </a:rPr>
                <a:t>헌신</a:t>
              </a:r>
              <a:endParaRPr lang="en-US" altLang="ko-KR" sz="200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20" name="AutoShape 30"/>
            <p:cNvSpPr>
              <a:spLocks noChangeArrowheads="1"/>
            </p:cNvSpPr>
            <p:nvPr/>
          </p:nvSpPr>
          <p:spPr bwMode="gray">
            <a:xfrm>
              <a:off x="288" y="2544"/>
              <a:ext cx="912" cy="33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2000" dirty="0">
                  <a:solidFill>
                    <a:srgbClr val="000000"/>
                  </a:solidFill>
                  <a:latin typeface="HY크리스탈M" pitchFamily="18" charset="-127"/>
                  <a:ea typeface="HY크리스탈M" pitchFamily="18" charset="-127"/>
                </a:rPr>
                <a:t>개인발전</a:t>
              </a:r>
            </a:p>
          </p:txBody>
        </p:sp>
        <p:sp>
          <p:nvSpPr>
            <p:cNvPr id="21" name="AutoShape 31"/>
            <p:cNvSpPr>
              <a:spLocks noChangeArrowheads="1"/>
            </p:cNvSpPr>
            <p:nvPr/>
          </p:nvSpPr>
          <p:spPr bwMode="gray">
            <a:xfrm>
              <a:off x="4464" y="1728"/>
              <a:ext cx="912" cy="33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28575">
              <a:solidFill>
                <a:srgbClr val="F3F3F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ko-KR" altLang="en-US" sz="2000" dirty="0">
                  <a:solidFill>
                    <a:srgbClr val="000000"/>
                  </a:solidFill>
                  <a:latin typeface="HY크리스탈M" pitchFamily="18" charset="-127"/>
                  <a:ea typeface="HY크리스탈M" pitchFamily="18" charset="-127"/>
                </a:rPr>
                <a:t>배려</a:t>
              </a:r>
              <a:endParaRPr lang="en-US" altLang="ko-KR" sz="200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gray">
            <a:xfrm>
              <a:off x="4464" y="2160"/>
              <a:ext cx="912" cy="33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28575">
              <a:solidFill>
                <a:srgbClr val="F3F3F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2000" dirty="0">
                  <a:solidFill>
                    <a:srgbClr val="000000"/>
                  </a:solidFill>
                  <a:latin typeface="HY크리스탈M" pitchFamily="18" charset="-127"/>
                  <a:ea typeface="HY크리스탈M" pitchFamily="18" charset="-127"/>
                </a:rPr>
                <a:t>응집력</a:t>
              </a:r>
              <a:endParaRPr lang="en-US" altLang="ko-KR" sz="200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23" name="AutoShape 33"/>
            <p:cNvSpPr>
              <a:spLocks noChangeArrowheads="1"/>
            </p:cNvSpPr>
            <p:nvPr/>
          </p:nvSpPr>
          <p:spPr bwMode="gray">
            <a:xfrm>
              <a:off x="4464" y="2592"/>
              <a:ext cx="912" cy="33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28575">
              <a:solidFill>
                <a:srgbClr val="F3F3F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2000" dirty="0">
                  <a:solidFill>
                    <a:srgbClr val="000000"/>
                  </a:solidFill>
                  <a:latin typeface="HY크리스탈M" pitchFamily="18" charset="-127"/>
                  <a:ea typeface="HY크리스탈M" pitchFamily="18" charset="-127"/>
                </a:rPr>
                <a:t>조직발전</a:t>
              </a:r>
            </a:p>
          </p:txBody>
        </p:sp>
        <p:sp>
          <p:nvSpPr>
            <p:cNvPr id="24" name="AutoShape 34"/>
            <p:cNvSpPr>
              <a:spLocks noChangeArrowheads="1"/>
            </p:cNvSpPr>
            <p:nvPr/>
          </p:nvSpPr>
          <p:spPr bwMode="gray">
            <a:xfrm>
              <a:off x="2352" y="816"/>
              <a:ext cx="912" cy="33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28575">
              <a:solidFill>
                <a:srgbClr val="F3F3F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2000" dirty="0">
                  <a:solidFill>
                    <a:srgbClr val="000000"/>
                  </a:solidFill>
                  <a:latin typeface="HY크리스탈M" pitchFamily="18" charset="-127"/>
                  <a:ea typeface="HY크리스탈M" pitchFamily="18" charset="-127"/>
                </a:rPr>
                <a:t>미션</a:t>
              </a:r>
            </a:p>
          </p:txBody>
        </p:sp>
        <p:sp>
          <p:nvSpPr>
            <p:cNvPr id="25" name="AutoShape 35"/>
            <p:cNvSpPr>
              <a:spLocks noChangeArrowheads="1"/>
            </p:cNvSpPr>
            <p:nvPr/>
          </p:nvSpPr>
          <p:spPr bwMode="gray">
            <a:xfrm>
              <a:off x="2352" y="1248"/>
              <a:ext cx="912" cy="33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28575">
              <a:solidFill>
                <a:srgbClr val="F3F3F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2000" dirty="0" err="1">
                  <a:solidFill>
                    <a:srgbClr val="000000"/>
                  </a:solidFill>
                  <a:latin typeface="HY크리스탈M" pitchFamily="18" charset="-127"/>
                  <a:ea typeface="HY크리스탈M" pitchFamily="18" charset="-127"/>
                </a:rPr>
                <a:t>비젼</a:t>
              </a:r>
              <a:endParaRPr lang="ko-KR" altLang="en-US" sz="200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26" name="AutoShape 36"/>
            <p:cNvSpPr>
              <a:spLocks noChangeArrowheads="1"/>
            </p:cNvSpPr>
            <p:nvPr/>
          </p:nvSpPr>
          <p:spPr bwMode="gray">
            <a:xfrm>
              <a:off x="2352" y="3072"/>
              <a:ext cx="912" cy="33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28575">
              <a:solidFill>
                <a:srgbClr val="F3F3F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2000" dirty="0">
                  <a:solidFill>
                    <a:srgbClr val="000000"/>
                  </a:solidFill>
                  <a:latin typeface="HY크리스탈M" pitchFamily="18" charset="-127"/>
                  <a:ea typeface="HY크리스탈M" pitchFamily="18" charset="-127"/>
                </a:rPr>
                <a:t>조직문화</a:t>
              </a:r>
            </a:p>
          </p:txBody>
        </p:sp>
      </p:grp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192882" y="1198588"/>
            <a:ext cx="86058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9" tIns="45590" rIns="91179" bIns="45590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3200" dirty="0">
                <a:solidFill>
                  <a:srgbClr val="FFFFFF"/>
                </a:solidFill>
                <a:latin typeface="HY동녘B" pitchFamily="18" charset="-127"/>
                <a:ea typeface="HY동녘B" pitchFamily="18" charset="-127"/>
              </a:rPr>
              <a:t>  </a:t>
            </a:r>
            <a:r>
              <a:rPr lang="ko-KR" altLang="en-US" sz="2800" b="1" dirty="0">
                <a:latin typeface="HY동녘B" pitchFamily="18" charset="-127"/>
                <a:ea typeface="HY동녘B" pitchFamily="18" charset="-127"/>
              </a:rPr>
              <a:t>미션과  </a:t>
            </a:r>
            <a:r>
              <a:rPr lang="ko-KR" altLang="en-US" sz="2800" b="1" dirty="0" err="1">
                <a:latin typeface="HY동녘B" pitchFamily="18" charset="-127"/>
                <a:ea typeface="HY동녘B" pitchFamily="18" charset="-127"/>
              </a:rPr>
              <a:t>비젼에</a:t>
            </a:r>
            <a:r>
              <a:rPr lang="ko-KR" altLang="en-US" sz="2800" b="1" dirty="0">
                <a:latin typeface="HY동녘B" pitchFamily="18" charset="-127"/>
                <a:ea typeface="HY동녘B" pitchFamily="18" charset="-127"/>
              </a:rPr>
              <a:t>  따라  구성원  변화하고  있습니까</a:t>
            </a:r>
            <a:r>
              <a:rPr lang="en-US" altLang="ko-KR" sz="2800" b="1" dirty="0">
                <a:latin typeface="HY동녘B" pitchFamily="18" charset="-127"/>
                <a:ea typeface="HY동녘B" pitchFamily="18" charset="-127"/>
              </a:rPr>
              <a:t>?</a:t>
            </a:r>
            <a:endParaRPr lang="ko-KR" altLang="en-US" sz="3200" b="1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3316" name="Line 30"/>
          <p:cNvSpPr>
            <a:spLocks noChangeShapeType="1"/>
          </p:cNvSpPr>
          <p:nvPr/>
        </p:nvSpPr>
        <p:spPr bwMode="gray">
          <a:xfrm flipH="1">
            <a:off x="4932363" y="2349500"/>
            <a:ext cx="1511300" cy="863600"/>
          </a:xfrm>
          <a:prstGeom prst="line">
            <a:avLst/>
          </a:prstGeom>
          <a:noFill/>
          <a:ln w="635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179" tIns="45590" rIns="91179" bIns="45590"/>
          <a:lstStyle/>
          <a:p>
            <a:endParaRPr lang="ko-KR" altLang="en-US"/>
          </a:p>
        </p:txBody>
      </p:sp>
      <p:sp>
        <p:nvSpPr>
          <p:cNvPr id="13317" name="AutoShape 34"/>
          <p:cNvSpPr>
            <a:spLocks noChangeArrowheads="1"/>
          </p:cNvSpPr>
          <p:nvPr/>
        </p:nvSpPr>
        <p:spPr bwMode="gray">
          <a:xfrm>
            <a:off x="6443664" y="1844678"/>
            <a:ext cx="1447800" cy="533400"/>
          </a:xfrm>
          <a:prstGeom prst="roundRect">
            <a:avLst>
              <a:gd name="adj" fmla="val 9106"/>
            </a:avLst>
          </a:prstGeom>
          <a:solidFill>
            <a:srgbClr val="FF0000"/>
          </a:solidFill>
          <a:ln w="28575">
            <a:solidFill>
              <a:srgbClr val="F3F3F3"/>
            </a:solidFill>
            <a:round/>
            <a:headEnd/>
            <a:tailEnd/>
          </a:ln>
        </p:spPr>
        <p:txBody>
          <a:bodyPr wrap="none" lIns="91179" tIns="45590" rIns="91179" bIns="45590" anchor="ctr"/>
          <a:lstStyle/>
          <a:p>
            <a:pPr algn="ctr"/>
            <a:r>
              <a:rPr lang="ko-KR" altLang="en-US" sz="200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성과관리</a:t>
            </a:r>
          </a:p>
        </p:txBody>
      </p:sp>
      <p:sp>
        <p:nvSpPr>
          <p:cNvPr id="36" name="WordArt 22"/>
          <p:cNvSpPr>
            <a:spLocks noChangeArrowheads="1" noChangeShapeType="1" noTextEdit="1"/>
          </p:cNvSpPr>
          <p:nvPr/>
        </p:nvSpPr>
        <p:spPr bwMode="auto">
          <a:xfrm>
            <a:off x="323878" y="116632"/>
            <a:ext cx="6843713" cy="791418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미선과 비전에 따라 구성원이 변화하고 있습니까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?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131855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직사각형 27"/>
          <p:cNvSpPr>
            <a:spLocks noChangeArrowheads="1"/>
          </p:cNvSpPr>
          <p:nvPr/>
        </p:nvSpPr>
        <p:spPr bwMode="auto">
          <a:xfrm>
            <a:off x="1331914" y="1196979"/>
            <a:ext cx="6572250" cy="532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9" tIns="45590" rIns="91179" bIns="45590">
            <a:spAutoFit/>
          </a:bodyPr>
          <a:lstStyle/>
          <a:p>
            <a:pPr marL="455890" indent="-455890">
              <a:spcBef>
                <a:spcPct val="50000"/>
              </a:spcBef>
            </a:pPr>
            <a:r>
              <a:rPr lang="en-US" altLang="ko-KR" sz="4000" i="1" dirty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24</a:t>
            </a:r>
            <a:r>
              <a:rPr lang="ko-KR" altLang="en-US" sz="4000" i="1" dirty="0" err="1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시간내에</a:t>
            </a:r>
            <a:r>
              <a:rPr lang="ko-KR" altLang="en-US" sz="4000" i="1" dirty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 성과를 내라</a:t>
            </a:r>
            <a:endParaRPr lang="en-US" altLang="ko-KR" sz="4000" i="1" dirty="0">
              <a:solidFill>
                <a:srgbClr val="FF0000"/>
              </a:solidFill>
              <a:latin typeface="안상수2006굵은" pitchFamily="18" charset="-127"/>
              <a:ea typeface="안상수2006굵은" pitchFamily="18" charset="-127"/>
            </a:endParaRP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 dirty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동의하십니까</a:t>
            </a:r>
            <a:r>
              <a:rPr lang="en-US" altLang="ko-KR" sz="4000" i="1" dirty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?</a:t>
            </a: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 dirty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일을 했으면 성과를 내라</a:t>
            </a:r>
            <a:endParaRPr lang="en-US" altLang="ko-KR" sz="4000" i="1" dirty="0">
              <a:solidFill>
                <a:srgbClr val="FF0000"/>
              </a:solidFill>
              <a:latin typeface="안상수2006굵은" pitchFamily="18" charset="-127"/>
              <a:ea typeface="안상수2006굵은" pitchFamily="18" charset="-127"/>
            </a:endParaRP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 dirty="0">
                <a:latin typeface="안상수2006굵은" pitchFamily="18" charset="-127"/>
                <a:ea typeface="안상수2006굵은" pitchFamily="18" charset="-127"/>
              </a:rPr>
              <a:t>세상에 공짜는 없다</a:t>
            </a:r>
            <a:endParaRPr lang="en-US" altLang="ko-KR" sz="4000" i="1" dirty="0">
              <a:latin typeface="안상수2006굵은" pitchFamily="18" charset="-127"/>
              <a:ea typeface="안상수2006굵은" pitchFamily="18" charset="-127"/>
            </a:endParaRPr>
          </a:p>
          <a:p>
            <a:pPr marL="455890" indent="-455890">
              <a:spcBef>
                <a:spcPct val="50000"/>
              </a:spcBef>
            </a:pPr>
            <a:r>
              <a:rPr lang="en-US" altLang="ko-KR" sz="4000" i="1" dirty="0">
                <a:latin typeface="안상수2006굵은" pitchFamily="18" charset="-127"/>
                <a:ea typeface="안상수2006굵은" pitchFamily="18" charset="-127"/>
              </a:rPr>
              <a:t>(There’s  no  free lunch) </a:t>
            </a:r>
          </a:p>
          <a:p>
            <a:pPr marL="455890" indent="-455890">
              <a:spcBef>
                <a:spcPct val="50000"/>
              </a:spcBef>
            </a:pPr>
            <a:endParaRPr lang="en-US" altLang="ko-KR" sz="4000" i="1" dirty="0">
              <a:latin typeface="안상수2006굵은" pitchFamily="18" charset="-127"/>
              <a:ea typeface="안상수2006굵은" pitchFamily="18" charset="-127"/>
            </a:endParaRPr>
          </a:p>
        </p:txBody>
      </p:sp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323878" y="116632"/>
            <a:ext cx="6843713" cy="791418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성과에 민감한 조직인가요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?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33947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직사각형 27"/>
          <p:cNvSpPr>
            <a:spLocks noChangeArrowheads="1"/>
          </p:cNvSpPr>
          <p:nvPr/>
        </p:nvSpPr>
        <p:spPr bwMode="auto">
          <a:xfrm>
            <a:off x="1331914" y="1197004"/>
            <a:ext cx="6572250" cy="347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9" tIns="45590" rIns="91179" bIns="45590">
            <a:spAutoFit/>
          </a:bodyPr>
          <a:lstStyle/>
          <a:p>
            <a:pPr marL="455890" indent="-455890">
              <a:spcBef>
                <a:spcPct val="50000"/>
              </a:spcBef>
            </a:pPr>
            <a:r>
              <a:rPr lang="ko-KR" altLang="en-US" sz="4000" i="1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성과를 어떻게 나타낼 것인가</a:t>
            </a:r>
            <a:r>
              <a:rPr lang="en-US" altLang="ko-KR" sz="4000" i="1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?</a:t>
            </a: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일은 했는데  일 한 것은 없다</a:t>
            </a:r>
            <a:r>
              <a:rPr lang="en-US" altLang="ko-KR" sz="4000" i="1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.</a:t>
            </a: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난</a:t>
            </a:r>
            <a:r>
              <a:rPr lang="en-US" altLang="ko-KR" sz="4000" i="1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?????</a:t>
            </a:r>
            <a:endParaRPr lang="en-US" altLang="ko-KR" sz="4000" i="1">
              <a:latin typeface="안상수2006굵은" pitchFamily="18" charset="-127"/>
              <a:ea typeface="안상수2006굵은" pitchFamily="18" charset="-127"/>
            </a:endParaRPr>
          </a:p>
          <a:p>
            <a:pPr marL="455890" indent="-455890">
              <a:spcBef>
                <a:spcPct val="50000"/>
              </a:spcBef>
            </a:pPr>
            <a:endParaRPr lang="en-US" altLang="ko-KR" sz="4000" i="1">
              <a:latin typeface="안상수2006굵은" pitchFamily="18" charset="-127"/>
              <a:ea typeface="안상수2006굵은" pitchFamily="18" charset="-127"/>
            </a:endParaRPr>
          </a:p>
        </p:txBody>
      </p:sp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323878" y="116632"/>
            <a:ext cx="6843713" cy="791418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성과에 </a:t>
            </a:r>
            <a:r>
              <a:rPr lang="ko-KR" altLang="en-US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민간한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 조직일까요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?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2352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직사각형 27"/>
          <p:cNvSpPr>
            <a:spLocks noChangeArrowheads="1"/>
          </p:cNvSpPr>
          <p:nvPr/>
        </p:nvSpPr>
        <p:spPr bwMode="auto">
          <a:xfrm>
            <a:off x="900113" y="1052538"/>
            <a:ext cx="7029450" cy="47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9" tIns="45590" rIns="91179" bIns="45590">
            <a:spAutoFit/>
          </a:bodyPr>
          <a:lstStyle/>
          <a:p>
            <a:pPr marL="455890" indent="-455890">
              <a:spcBef>
                <a:spcPct val="50000"/>
              </a:spcBef>
            </a:pPr>
            <a:r>
              <a:rPr lang="ko-KR" altLang="en-US" sz="4000" i="1" dirty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 국가</a:t>
            </a:r>
            <a:r>
              <a:rPr lang="ko-KR" altLang="en-US" sz="4000" i="1" dirty="0">
                <a:latin typeface="안상수2006굵은" pitchFamily="18" charset="-127"/>
                <a:ea typeface="안상수2006굵은" pitchFamily="18" charset="-127"/>
              </a:rPr>
              <a:t> 예산이 </a:t>
            </a:r>
            <a:r>
              <a:rPr lang="ko-KR" altLang="en-US" sz="4000" i="1" dirty="0" err="1">
                <a:latin typeface="안상수2006굵은" pitchFamily="18" charset="-127"/>
                <a:ea typeface="안상수2006굵은" pitchFamily="18" charset="-127"/>
              </a:rPr>
              <a:t>파탄나고</a:t>
            </a:r>
            <a:r>
              <a:rPr lang="ko-KR" altLang="en-US" sz="4000" i="1" dirty="0">
                <a:latin typeface="안상수2006굵은" pitchFamily="18" charset="-127"/>
                <a:ea typeface="안상수2006굵은" pitchFamily="18" charset="-127"/>
              </a:rPr>
              <a:t> </a:t>
            </a:r>
            <a:r>
              <a:rPr lang="en-US" altLang="ko-KR" sz="4000" i="1" dirty="0">
                <a:latin typeface="안상수2006굵은" pitchFamily="18" charset="-127"/>
                <a:ea typeface="안상수2006굵은" pitchFamily="18" charset="-127"/>
              </a:rPr>
              <a:t>, </a:t>
            </a:r>
            <a:r>
              <a:rPr lang="ko-KR" altLang="en-US" sz="4000" i="1" dirty="0">
                <a:latin typeface="안상수2006굵은" pitchFamily="18" charset="-127"/>
                <a:ea typeface="안상수2006굵은" pitchFamily="18" charset="-127"/>
              </a:rPr>
              <a:t>공무원 급여도 줄 수 없다고 한다</a:t>
            </a:r>
            <a:r>
              <a:rPr lang="en-US" altLang="ko-KR" sz="4000" i="1" dirty="0">
                <a:latin typeface="안상수2006굵은" pitchFamily="18" charset="-127"/>
                <a:ea typeface="안상수2006굵은" pitchFamily="18" charset="-127"/>
              </a:rPr>
              <a:t>. </a:t>
            </a:r>
          </a:p>
          <a:p>
            <a:pPr marL="455890" indent="-455890">
              <a:spcBef>
                <a:spcPct val="50000"/>
              </a:spcBef>
            </a:pPr>
            <a:r>
              <a:rPr lang="en-US" altLang="ko-KR" sz="4000" i="1" dirty="0">
                <a:latin typeface="안상수2006굵은" pitchFamily="18" charset="-127"/>
                <a:ea typeface="안상수2006굵은" pitchFamily="18" charset="-127"/>
              </a:rPr>
              <a:t> </a:t>
            </a:r>
            <a:r>
              <a:rPr lang="ko-KR" altLang="en-US" sz="4000" i="1" dirty="0" err="1">
                <a:latin typeface="안상수2006굵은" pitchFamily="18" charset="-127"/>
                <a:ea typeface="안상수2006굵은" pitchFamily="18" charset="-127"/>
              </a:rPr>
              <a:t>지자체는</a:t>
            </a:r>
            <a:r>
              <a:rPr lang="ko-KR" altLang="en-US" sz="4000" i="1" dirty="0">
                <a:latin typeface="안상수2006굵은" pitchFamily="18" charset="-127"/>
                <a:ea typeface="안상수2006굵은" pitchFamily="18" charset="-127"/>
              </a:rPr>
              <a:t>  재정의 건전성을 확보하기 위해 예산축소를 선언하였다</a:t>
            </a:r>
            <a:r>
              <a:rPr lang="en-US" altLang="ko-KR" sz="4000" i="1" dirty="0">
                <a:latin typeface="안상수2006굵은" pitchFamily="18" charset="-127"/>
                <a:ea typeface="안상수2006굵은" pitchFamily="18" charset="-127"/>
              </a:rPr>
              <a:t>.</a:t>
            </a: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 dirty="0">
                <a:latin typeface="안상수2006굵은" pitchFamily="18" charset="-127"/>
                <a:ea typeface="안상수2006굵은" pitchFamily="18" charset="-127"/>
              </a:rPr>
              <a:t>공무원들은 </a:t>
            </a:r>
            <a:r>
              <a:rPr lang="en-US" altLang="ko-KR" sz="4000" i="1" dirty="0">
                <a:latin typeface="안상수2006굵은" pitchFamily="18" charset="-127"/>
                <a:ea typeface="안상수2006굵은" pitchFamily="18" charset="-127"/>
              </a:rPr>
              <a:t>20% </a:t>
            </a:r>
            <a:r>
              <a:rPr lang="ko-KR" altLang="en-US" sz="4000" i="1" dirty="0">
                <a:latin typeface="안상수2006굵은" pitchFamily="18" charset="-127"/>
                <a:ea typeface="안상수2006굵은" pitchFamily="18" charset="-127"/>
              </a:rPr>
              <a:t>예산축소를 위해 산하기관에 </a:t>
            </a:r>
            <a:endParaRPr lang="en-US" altLang="ko-KR" sz="4000" i="1" dirty="0">
              <a:latin typeface="안상수2006굵은" pitchFamily="18" charset="-127"/>
              <a:ea typeface="안상수2006굵은" pitchFamily="18" charset="-127"/>
            </a:endParaRP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 dirty="0">
                <a:latin typeface="안상수2006굵은" pitchFamily="18" charset="-127"/>
                <a:ea typeface="안상수2006굵은" pitchFamily="18" charset="-127"/>
              </a:rPr>
              <a:t>구조조정을 강력하게 요구하고 있다</a:t>
            </a:r>
            <a:endParaRPr lang="en-US" altLang="ko-KR" sz="4000" i="1" dirty="0">
              <a:latin typeface="안상수2006굵은" pitchFamily="18" charset="-127"/>
              <a:ea typeface="안상수2006굵은" pitchFamily="18" charset="-127"/>
            </a:endParaRPr>
          </a:p>
        </p:txBody>
      </p:sp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323878" y="116632"/>
            <a:ext cx="4824213" cy="791418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환경의 변화</a:t>
            </a:r>
          </a:p>
        </p:txBody>
      </p:sp>
    </p:spTree>
    <p:extLst>
      <p:ext uri="{BB962C8B-B14F-4D97-AF65-F5344CB8AC3E}">
        <p14:creationId xmlns:p14="http://schemas.microsoft.com/office/powerpoint/2010/main" val="19048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직사각형 27"/>
          <p:cNvSpPr>
            <a:spLocks noChangeArrowheads="1"/>
          </p:cNvSpPr>
          <p:nvPr/>
        </p:nvSpPr>
        <p:spPr bwMode="auto">
          <a:xfrm>
            <a:off x="900113" y="1484784"/>
            <a:ext cx="7029450" cy="409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9" tIns="45590" rIns="91179" bIns="45590">
            <a:spAutoFit/>
          </a:bodyPr>
          <a:lstStyle/>
          <a:p>
            <a:pPr marL="455890" indent="-455890">
              <a:spcBef>
                <a:spcPct val="50000"/>
              </a:spcBef>
            </a:pPr>
            <a:r>
              <a:rPr lang="ko-KR" altLang="en-US" sz="4000" i="1" dirty="0" err="1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어느날</a:t>
            </a:r>
            <a:r>
              <a:rPr lang="ko-KR" altLang="en-US" sz="4000" i="1" dirty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 </a:t>
            </a:r>
            <a:r>
              <a:rPr lang="ko-KR" altLang="en-US" sz="4000" i="1" dirty="0" smtClean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우리기관에 </a:t>
            </a:r>
            <a:r>
              <a:rPr lang="en-US" altLang="ko-KR" sz="4000" i="1" dirty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20% </a:t>
            </a:r>
            <a:r>
              <a:rPr lang="ko-KR" altLang="en-US" sz="4000" i="1" dirty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인원감축과 관련된 구조조정 공문이 하달되었다</a:t>
            </a:r>
            <a:r>
              <a:rPr lang="en-US" altLang="ko-KR" sz="4000" i="1" dirty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.</a:t>
            </a:r>
            <a:r>
              <a:rPr lang="ko-KR" altLang="en-US" sz="4000" i="1" dirty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  </a:t>
            </a:r>
            <a:endParaRPr lang="en-US" altLang="ko-KR" sz="4000" i="1" dirty="0">
              <a:solidFill>
                <a:srgbClr val="FF0000"/>
              </a:solidFill>
              <a:latin typeface="안상수2006굵은" pitchFamily="18" charset="-127"/>
              <a:ea typeface="안상수2006굵은" pitchFamily="18" charset="-127"/>
            </a:endParaRP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 dirty="0">
                <a:latin typeface="안상수2006굵은" pitchFamily="18" charset="-127"/>
                <a:ea typeface="안상수2006굵은" pitchFamily="18" charset="-127"/>
              </a:rPr>
              <a:t>이에 우리도  구조조정을 해야 한다</a:t>
            </a:r>
            <a:r>
              <a:rPr lang="en-US" altLang="ko-KR" sz="4000" i="1" dirty="0">
                <a:latin typeface="안상수2006굵은" pitchFamily="18" charset="-127"/>
                <a:ea typeface="안상수2006굵은" pitchFamily="18" charset="-127"/>
              </a:rPr>
              <a:t>.</a:t>
            </a: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 dirty="0">
                <a:latin typeface="안상수2006굵은" pitchFamily="18" charset="-127"/>
                <a:ea typeface="안상수2006굵은" pitchFamily="18" charset="-127"/>
              </a:rPr>
              <a:t>어떻게  해야 하나</a:t>
            </a:r>
            <a:r>
              <a:rPr lang="en-US" altLang="ko-KR" sz="4000" i="1" dirty="0">
                <a:latin typeface="안상수2006굵은" pitchFamily="18" charset="-127"/>
                <a:ea typeface="안상수2006굵은" pitchFamily="18" charset="-127"/>
              </a:rPr>
              <a:t>? </a:t>
            </a:r>
          </a:p>
          <a:p>
            <a:pPr marL="455890" indent="-455890">
              <a:spcBef>
                <a:spcPct val="50000"/>
              </a:spcBef>
            </a:pPr>
            <a:endParaRPr lang="en-US" altLang="ko-KR" sz="4000" i="1" dirty="0">
              <a:latin typeface="안상수2006굵은" pitchFamily="18" charset="-127"/>
              <a:ea typeface="안상수2006굵은" pitchFamily="18" charset="-127"/>
            </a:endParaRPr>
          </a:p>
        </p:txBody>
      </p:sp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323878" y="116632"/>
            <a:ext cx="4824213" cy="791418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환경의 변화</a:t>
            </a:r>
          </a:p>
        </p:txBody>
      </p:sp>
    </p:spTree>
    <p:extLst>
      <p:ext uri="{BB962C8B-B14F-4D97-AF65-F5344CB8AC3E}">
        <p14:creationId xmlns:p14="http://schemas.microsoft.com/office/powerpoint/2010/main" val="15727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직사각형 27"/>
          <p:cNvSpPr>
            <a:spLocks noChangeArrowheads="1"/>
          </p:cNvSpPr>
          <p:nvPr/>
        </p:nvSpPr>
        <p:spPr bwMode="auto">
          <a:xfrm>
            <a:off x="900113" y="1052514"/>
            <a:ext cx="7029450" cy="347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9" tIns="45590" rIns="91179" bIns="45590">
            <a:spAutoFit/>
          </a:bodyPr>
          <a:lstStyle/>
          <a:p>
            <a:pPr marL="455890" indent="-455890">
              <a:spcBef>
                <a:spcPct val="50000"/>
              </a:spcBef>
            </a:pPr>
            <a:r>
              <a:rPr lang="ko-KR" altLang="en-US" sz="4000" i="1">
                <a:latin typeface="안상수2006굵은" pitchFamily="18" charset="-127"/>
                <a:ea typeface="안상수2006굵은" pitchFamily="18" charset="-127"/>
              </a:rPr>
              <a:t> </a:t>
            </a:r>
            <a:r>
              <a:rPr lang="en-US" altLang="ko-KR" sz="4000" i="1">
                <a:latin typeface="안상수2006굵은" pitchFamily="18" charset="-127"/>
                <a:ea typeface="안상수2006굵은" pitchFamily="18" charset="-127"/>
              </a:rPr>
              <a:t>20%</a:t>
            </a:r>
            <a:r>
              <a:rPr lang="ko-KR" altLang="en-US" sz="4000" i="1">
                <a:latin typeface="안상수2006굵은" pitchFamily="18" charset="-127"/>
                <a:ea typeface="안상수2006굵은" pitchFamily="18" charset="-127"/>
              </a:rPr>
              <a:t>에  속한 직원은 누구인가</a:t>
            </a:r>
            <a:r>
              <a:rPr lang="en-US" altLang="ko-KR" sz="4000" i="1">
                <a:latin typeface="안상수2006굵은" pitchFamily="18" charset="-127"/>
                <a:ea typeface="안상수2006굵은" pitchFamily="18" charset="-127"/>
              </a:rPr>
              <a:t>?</a:t>
            </a: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>
                <a:latin typeface="안상수2006굵은" pitchFamily="18" charset="-127"/>
                <a:ea typeface="안상수2006굵은" pitchFamily="18" charset="-127"/>
              </a:rPr>
              <a:t>나는 예외인가</a:t>
            </a:r>
            <a:r>
              <a:rPr lang="en-US" altLang="ko-KR" sz="4000" i="1">
                <a:latin typeface="안상수2006굵은" pitchFamily="18" charset="-127"/>
                <a:ea typeface="안상수2006굵은" pitchFamily="18" charset="-127"/>
              </a:rPr>
              <a:t>? </a:t>
            </a:r>
            <a:r>
              <a:rPr lang="ko-KR" altLang="en-US" sz="4000" i="1">
                <a:latin typeface="안상수2006굵은" pitchFamily="18" charset="-127"/>
                <a:ea typeface="안상수2006굵은" pitchFamily="18" charset="-127"/>
              </a:rPr>
              <a:t>왜 그렇게 생각하는가</a:t>
            </a:r>
            <a:r>
              <a:rPr lang="en-US" altLang="ko-KR" sz="4000" i="1">
                <a:latin typeface="안상수2006굵은" pitchFamily="18" charset="-127"/>
                <a:ea typeface="안상수2006굵은" pitchFamily="18" charset="-127"/>
              </a:rPr>
              <a:t>?</a:t>
            </a: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>
                <a:latin typeface="안상수2006굵은" pitchFamily="18" charset="-127"/>
                <a:ea typeface="안상수2006굵은" pitchFamily="18" charset="-127"/>
              </a:rPr>
              <a:t>기관장이  나를 살려둘 것이라고 생각하는가</a:t>
            </a:r>
            <a:r>
              <a:rPr lang="en-US" altLang="ko-KR" sz="4000" i="1">
                <a:latin typeface="안상수2006굵은" pitchFamily="18" charset="-127"/>
                <a:ea typeface="안상수2006굵은" pitchFamily="18" charset="-127"/>
              </a:rPr>
              <a:t>?</a:t>
            </a: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>
                <a:latin typeface="안상수2006굵은" pitchFamily="18" charset="-127"/>
                <a:ea typeface="안상수2006굵은" pitchFamily="18" charset="-127"/>
              </a:rPr>
              <a:t>그렇다면 </a:t>
            </a:r>
            <a:r>
              <a:rPr lang="en-US" altLang="ko-KR" sz="4000" i="1">
                <a:latin typeface="안상수2006굵은" pitchFamily="18" charset="-127"/>
                <a:ea typeface="안상수2006굵은" pitchFamily="18" charset="-127"/>
              </a:rPr>
              <a:t>20% </a:t>
            </a:r>
            <a:r>
              <a:rPr lang="ko-KR" altLang="en-US" sz="4000" i="1">
                <a:latin typeface="안상수2006굵은" pitchFamily="18" charset="-127"/>
                <a:ea typeface="안상수2006굵은" pitchFamily="18" charset="-127"/>
              </a:rPr>
              <a:t>속하지 않는 사람은 누구인가</a:t>
            </a:r>
            <a:r>
              <a:rPr lang="en-US" altLang="ko-KR" sz="4000" i="1">
                <a:latin typeface="안상수2006굵은" pitchFamily="18" charset="-127"/>
                <a:ea typeface="안상수2006굵은" pitchFamily="18" charset="-127"/>
              </a:rPr>
              <a:t>?</a:t>
            </a:r>
          </a:p>
        </p:txBody>
      </p:sp>
      <p:sp>
        <p:nvSpPr>
          <p:cNvPr id="5" name="AutoShape 36"/>
          <p:cNvSpPr>
            <a:spLocks noChangeArrowheads="1"/>
          </p:cNvSpPr>
          <p:nvPr/>
        </p:nvSpPr>
        <p:spPr bwMode="gray">
          <a:xfrm>
            <a:off x="468339" y="4876827"/>
            <a:ext cx="7991475" cy="7842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9804"/>
                  <a:invGamma/>
                </a:schemeClr>
              </a:gs>
            </a:gsLst>
            <a:lin ang="5400000" scaled="1"/>
          </a:gradFill>
          <a:ln w="28575">
            <a:solidFill>
              <a:srgbClr val="F3F3F3"/>
            </a:solidFill>
            <a:round/>
            <a:headEnd/>
            <a:tailEnd/>
          </a:ln>
          <a:effectLst/>
        </p:spPr>
        <p:txBody>
          <a:bodyPr wrap="none" lIns="91179" tIns="45590" rIns="91179" bIns="45590" anchor="ctr"/>
          <a:lstStyle/>
          <a:p>
            <a:pPr algn="ctr">
              <a:defRPr/>
            </a:pPr>
            <a:r>
              <a:rPr lang="en-US" altLang="ko-KR" sz="200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20%</a:t>
            </a:r>
            <a:r>
              <a:rPr lang="ko-KR" altLang="en-US" sz="200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에 해당하지 않는 사람을 만드는 것이 성과관리의 목표임</a:t>
            </a:r>
          </a:p>
        </p:txBody>
      </p:sp>
      <p:sp>
        <p:nvSpPr>
          <p:cNvPr id="6" name="WordArt 22"/>
          <p:cNvSpPr>
            <a:spLocks noChangeArrowheads="1" noChangeShapeType="1" noTextEdit="1"/>
          </p:cNvSpPr>
          <p:nvPr/>
        </p:nvSpPr>
        <p:spPr bwMode="auto">
          <a:xfrm>
            <a:off x="323878" y="116632"/>
            <a:ext cx="4824213" cy="791418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환경의 변화</a:t>
            </a:r>
          </a:p>
        </p:txBody>
      </p:sp>
    </p:spTree>
    <p:extLst>
      <p:ext uri="{BB962C8B-B14F-4D97-AF65-F5344CB8AC3E}">
        <p14:creationId xmlns:p14="http://schemas.microsoft.com/office/powerpoint/2010/main" val="41734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조직이 성공하려면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222913" y="1052736"/>
            <a:ext cx="8555328" cy="5662798"/>
            <a:chOff x="193136" y="411503"/>
            <a:chExt cx="8699956" cy="6527960"/>
          </a:xfrm>
        </p:grpSpPr>
        <p:pic>
          <p:nvPicPr>
            <p:cNvPr id="24" name="Picture 2" descr="광수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36" y="495805"/>
              <a:ext cx="4754617" cy="581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570187" y="6563678"/>
              <a:ext cx="4038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8142" tIns="39071" rIns="78142" bIns="39071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ko-KR" altLang="en-US" sz="5100" b="1" i="1">
                <a:solidFill>
                  <a:srgbClr val="FFFF99"/>
                </a:solidFill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5230237" y="411503"/>
              <a:ext cx="3662855" cy="6527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151" tIns="45576" rIns="91151" bIns="45576">
              <a:spAutoFit/>
            </a:bodyPr>
            <a:lstStyle>
              <a:lvl1pPr algn="l" defTabSz="10636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533400" algn="l" defTabSz="10636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063625" algn="l" defTabSz="10636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algn="l" defTabSz="10636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133600" algn="l" defTabSz="10636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90800" defTabSz="1063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3048000" defTabSz="1063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505200" defTabSz="1063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962400" defTabSz="1063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0" latinLnBrk="0" hangingPunct="0"/>
              <a:endParaRPr kumimoji="0" lang="ko-KR" altLang="en-US" sz="27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0" latinLnBrk="0" hangingPunct="0"/>
              <a:r>
                <a:rPr kumimoji="0" lang="ko-KR" altLang="en-US" sz="2000" dirty="0">
                  <a:solidFill>
                    <a:srgbClr val="00B0F0"/>
                  </a:solidFill>
                  <a:latin typeface="HY헤드라인M" pitchFamily="18" charset="-127"/>
                  <a:ea typeface="HY헤드라인M" pitchFamily="18" charset="-127"/>
                </a:rPr>
                <a:t>하나님은 가끔 빵 대신 벽돌을 던져주시는데, </a:t>
              </a:r>
            </a:p>
            <a:p>
              <a:pPr algn="ctr" eaLnBrk="0" latinLnBrk="0" hangingPunct="0"/>
              <a:r>
                <a:rPr kumimoji="0" lang="ko-KR" altLang="en-US" sz="2000" dirty="0">
                  <a:solidFill>
                    <a:srgbClr val="00B0F0"/>
                  </a:solidFill>
                  <a:latin typeface="HY헤드라인M" pitchFamily="18" charset="-127"/>
                  <a:ea typeface="HY헤드라인M" pitchFamily="18" charset="-127"/>
                </a:rPr>
                <a:t>어떤 사람은 원망하면서 그 벽돌을 차다가</a:t>
              </a:r>
            </a:p>
            <a:p>
              <a:pPr algn="ctr" eaLnBrk="0" latinLnBrk="0" hangingPunct="0"/>
              <a:r>
                <a:rPr kumimoji="0" lang="ko-KR" altLang="en-US" sz="2000" dirty="0">
                  <a:solidFill>
                    <a:srgbClr val="00B0F0"/>
                  </a:solidFill>
                  <a:latin typeface="HY헤드라인M" pitchFamily="18" charset="-127"/>
                  <a:ea typeface="HY헤드라인M" pitchFamily="18" charset="-127"/>
                </a:rPr>
                <a:t> 발가락 하나가 </a:t>
              </a:r>
            </a:p>
            <a:p>
              <a:pPr algn="ctr" eaLnBrk="0" latinLnBrk="0" hangingPunct="0"/>
              <a:r>
                <a:rPr kumimoji="0" lang="ko-KR" altLang="en-US" sz="2000" dirty="0">
                  <a:solidFill>
                    <a:srgbClr val="00B0F0"/>
                  </a:solidFill>
                  <a:latin typeface="HY헤드라인M" pitchFamily="18" charset="-127"/>
                  <a:ea typeface="HY헤드라인M" pitchFamily="18" charset="-127"/>
                </a:rPr>
                <a:t>더 부러지기도 하고,</a:t>
              </a:r>
            </a:p>
            <a:p>
              <a:pPr algn="ctr" eaLnBrk="0" latinLnBrk="0" hangingPunct="0"/>
              <a:endParaRPr kumimoji="0" lang="ko-KR" altLang="en-US" sz="20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0" latinLnBrk="0" hangingPunct="0"/>
              <a:r>
                <a:rPr kumimoji="0" lang="ko-KR" altLang="en-US" sz="2000" dirty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sz="2000" dirty="0">
                  <a:solidFill>
                    <a:srgbClr val="00FF00"/>
                  </a:solidFill>
                  <a:latin typeface="HY헤드라인M" pitchFamily="18" charset="-127"/>
                  <a:ea typeface="HY헤드라인M" pitchFamily="18" charset="-127"/>
                </a:rPr>
                <a:t>어떤 사람은 그 벽돌을 주춧돌로 삼아</a:t>
              </a:r>
            </a:p>
            <a:p>
              <a:pPr algn="ctr" eaLnBrk="0" latinLnBrk="0" hangingPunct="0"/>
              <a:r>
                <a:rPr kumimoji="0" lang="ko-KR" altLang="en-US" sz="2000" dirty="0">
                  <a:solidFill>
                    <a:srgbClr val="00FF00"/>
                  </a:solidFill>
                  <a:latin typeface="HY헤드라인M" pitchFamily="18" charset="-127"/>
                  <a:ea typeface="HY헤드라인M" pitchFamily="18" charset="-127"/>
                </a:rPr>
                <a:t> 기막힌 집을 짓기도 한다.</a:t>
              </a:r>
            </a:p>
            <a:p>
              <a:pPr algn="ctr" eaLnBrk="0" latinLnBrk="0" hangingPunct="0"/>
              <a:r>
                <a:rPr kumimoji="0" lang="ko-KR" altLang="en-US" sz="1500" dirty="0" smtClean="0">
                  <a:solidFill>
                    <a:srgbClr val="3333FF"/>
                  </a:solidFill>
                  <a:latin typeface="HY헤드라인M" pitchFamily="18" charset="-127"/>
                  <a:ea typeface="HY헤드라인M" pitchFamily="18" charset="-127"/>
                </a:rPr>
                <a:t>                 </a:t>
              </a:r>
              <a:r>
                <a:rPr kumimoji="0" lang="ko-KR" altLang="en-US" sz="1500" dirty="0">
                  <a:solidFill>
                    <a:srgbClr val="3333FF"/>
                  </a:solidFill>
                  <a:latin typeface="HY헤드라인M" pitchFamily="18" charset="-127"/>
                  <a:ea typeface="HY헤드라인M" pitchFamily="18" charset="-127"/>
                </a:rPr>
                <a:t>- </a:t>
              </a:r>
              <a:r>
                <a:rPr kumimoji="0" lang="ko-KR" altLang="en-US" sz="1500" dirty="0" err="1">
                  <a:solidFill>
                    <a:srgbClr val="3333FF"/>
                  </a:solidFill>
                  <a:latin typeface="HY헤드라인M" pitchFamily="18" charset="-127"/>
                  <a:ea typeface="HY헤드라인M" pitchFamily="18" charset="-127"/>
                </a:rPr>
                <a:t>데이비드</a:t>
              </a:r>
              <a:r>
                <a:rPr kumimoji="0" lang="ko-KR" altLang="en-US" sz="1500" dirty="0">
                  <a:solidFill>
                    <a:srgbClr val="3333FF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sz="1500" dirty="0" err="1">
                  <a:solidFill>
                    <a:srgbClr val="3333FF"/>
                  </a:solidFill>
                  <a:latin typeface="HY헤드라인M" pitchFamily="18" charset="-127"/>
                  <a:ea typeface="HY헤드라인M" pitchFamily="18" charset="-127"/>
                </a:rPr>
                <a:t>브린클리</a:t>
              </a:r>
              <a:r>
                <a:rPr kumimoji="0" lang="ko-KR" altLang="en-US" sz="1500" dirty="0">
                  <a:solidFill>
                    <a:srgbClr val="3333FF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</a:p>
            <a:p>
              <a:pPr algn="ctr" eaLnBrk="0" latinLnBrk="0" hangingPunct="0"/>
              <a:endParaRPr kumimoji="0" lang="ko-KR" altLang="en-US" sz="1500" dirty="0">
                <a:solidFill>
                  <a:srgbClr val="00FF0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0" latinLnBrk="0" hangingPunct="0"/>
              <a:r>
                <a:rPr kumimoji="0" lang="ko-KR" altLang="en-US" sz="2700" dirty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긍정적이고, 적극적인 자세로 미래에 도전하자!!</a:t>
              </a:r>
            </a:p>
            <a:p>
              <a:pPr algn="ctr" eaLnBrk="0" latinLnBrk="0" hangingPunct="0"/>
              <a:r>
                <a:rPr kumimoji="0" lang="ko-KR" altLang="en-US" dirty="0" smtClean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              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7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직사각형 27"/>
          <p:cNvSpPr>
            <a:spLocks noChangeArrowheads="1"/>
          </p:cNvSpPr>
          <p:nvPr/>
        </p:nvSpPr>
        <p:spPr bwMode="auto">
          <a:xfrm>
            <a:off x="900113" y="1052538"/>
            <a:ext cx="7029450" cy="47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9" tIns="45590" rIns="91179" bIns="45590">
            <a:spAutoFit/>
          </a:bodyPr>
          <a:lstStyle/>
          <a:p>
            <a:pPr marL="455890" indent="-455890">
              <a:spcBef>
                <a:spcPct val="50000"/>
              </a:spcBef>
            </a:pPr>
            <a:r>
              <a:rPr lang="ko-KR" altLang="en-US" sz="4000" i="1">
                <a:latin typeface="안상수2006굵은" pitchFamily="18" charset="-127"/>
                <a:ea typeface="안상수2006굵은" pitchFamily="18" charset="-127"/>
              </a:rPr>
              <a:t>하위 </a:t>
            </a:r>
            <a:r>
              <a:rPr lang="en-US" altLang="ko-KR" sz="4000" i="1">
                <a:latin typeface="안상수2006굵은" pitchFamily="18" charset="-127"/>
                <a:ea typeface="안상수2006굵은" pitchFamily="18" charset="-127"/>
              </a:rPr>
              <a:t>20%</a:t>
            </a:r>
            <a:r>
              <a:rPr lang="ko-KR" altLang="en-US" sz="4000" i="1">
                <a:latin typeface="안상수2006굵은" pitchFamily="18" charset="-127"/>
                <a:ea typeface="안상수2006굵은" pitchFamily="18" charset="-127"/>
              </a:rPr>
              <a:t>를 어떻게 평가할 것인가</a:t>
            </a:r>
            <a:r>
              <a:rPr lang="en-US" altLang="ko-KR" sz="4000" i="1">
                <a:latin typeface="안상수2006굵은" pitchFamily="18" charset="-127"/>
                <a:ea typeface="안상수2006굵은" pitchFamily="18" charset="-127"/>
              </a:rPr>
              <a:t>?</a:t>
            </a: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>
                <a:latin typeface="안상수2006굵은" pitchFamily="18" charset="-127"/>
                <a:ea typeface="안상수2006굵은" pitchFamily="18" charset="-127"/>
              </a:rPr>
              <a:t>동료들과 상사에게 좋은 평가를 받는 다고 그 사람은 일을 잘하는 가 </a:t>
            </a:r>
            <a:r>
              <a:rPr lang="en-US" altLang="ko-KR" sz="4000" i="1">
                <a:latin typeface="안상수2006굵은" pitchFamily="18" charset="-127"/>
                <a:ea typeface="안상수2006굵은" pitchFamily="18" charset="-127"/>
              </a:rPr>
              <a:t>?</a:t>
            </a: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>
                <a:latin typeface="안상수2006굵은" pitchFamily="18" charset="-127"/>
                <a:ea typeface="안상수2006굵은" pitchFamily="18" charset="-127"/>
              </a:rPr>
              <a:t>어떤 기준을 마련해야 하는가</a:t>
            </a:r>
            <a:r>
              <a:rPr lang="en-US" altLang="ko-KR" sz="4000" i="1">
                <a:latin typeface="안상수2006굵은" pitchFamily="18" charset="-127"/>
                <a:ea typeface="안상수2006굵은" pitchFamily="18" charset="-127"/>
              </a:rPr>
              <a:t>?</a:t>
            </a: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>
                <a:latin typeface="안상수2006굵은" pitchFamily="18" charset="-127"/>
                <a:ea typeface="안상수2006굵은" pitchFamily="18" charset="-127"/>
              </a:rPr>
              <a:t>왜 성과평가를 하는가</a:t>
            </a:r>
            <a:r>
              <a:rPr lang="en-US" altLang="ko-KR" sz="4000" i="1">
                <a:latin typeface="안상수2006굵은" pitchFamily="18" charset="-127"/>
                <a:ea typeface="안상수2006굵은" pitchFamily="18" charset="-127"/>
              </a:rPr>
              <a:t>? </a:t>
            </a:r>
            <a:r>
              <a:rPr lang="ko-KR" altLang="en-US" sz="4000" i="1">
                <a:latin typeface="안상수2006굵은" pitchFamily="18" charset="-127"/>
                <a:ea typeface="안상수2006굵은" pitchFamily="18" charset="-127"/>
              </a:rPr>
              <a:t>공무원 조직에서 성과평가의 의미는</a:t>
            </a:r>
            <a:r>
              <a:rPr lang="en-US" altLang="ko-KR" sz="4000" i="1">
                <a:latin typeface="안상수2006굵은" pitchFamily="18" charset="-127"/>
                <a:ea typeface="안상수2006굵은" pitchFamily="18" charset="-127"/>
              </a:rPr>
              <a:t>?</a:t>
            </a:r>
          </a:p>
        </p:txBody>
      </p:sp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323878" y="116632"/>
            <a:ext cx="4824213" cy="791418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환경의 변화</a:t>
            </a:r>
          </a:p>
        </p:txBody>
      </p:sp>
    </p:spTree>
    <p:extLst>
      <p:ext uri="{BB962C8B-B14F-4D97-AF65-F5344CB8AC3E}">
        <p14:creationId xmlns:p14="http://schemas.microsoft.com/office/powerpoint/2010/main" val="29773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직사각형 27"/>
          <p:cNvSpPr>
            <a:spLocks noChangeArrowheads="1"/>
          </p:cNvSpPr>
          <p:nvPr/>
        </p:nvSpPr>
        <p:spPr bwMode="auto">
          <a:xfrm>
            <a:off x="714375" y="1571627"/>
            <a:ext cx="7786688" cy="163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9" tIns="45590" rIns="91179" bIns="45590">
            <a:spAutoFit/>
          </a:bodyPr>
          <a:lstStyle/>
          <a:p>
            <a:pPr marL="455890" indent="-455890">
              <a:spcBef>
                <a:spcPct val="50000"/>
              </a:spcBef>
            </a:pPr>
            <a:endParaRPr lang="en-US" altLang="ko-KR" sz="4000" i="1">
              <a:latin typeface="안상수2006굵은" pitchFamily="18" charset="-127"/>
              <a:ea typeface="안상수2006굵은" pitchFamily="18" charset="-127"/>
            </a:endParaRPr>
          </a:p>
          <a:p>
            <a:pPr marL="455890" indent="-455890">
              <a:spcBef>
                <a:spcPct val="50000"/>
              </a:spcBef>
            </a:pPr>
            <a:endParaRPr lang="en-US" altLang="ko-KR" sz="4000" i="1">
              <a:latin typeface="안상수2006굵은" pitchFamily="18" charset="-127"/>
              <a:ea typeface="안상수2006굵은" pitchFamily="18" charset="-127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55651" y="1125552"/>
            <a:ext cx="7632700" cy="38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9" tIns="45590" rIns="91179" bIns="45590">
            <a:spAutoFit/>
          </a:bodyPr>
          <a:lstStyle/>
          <a:p>
            <a:pPr marL="455890" indent="-455890"/>
            <a:endParaRPr lang="ko-KR" altLang="en-US" sz="3200" b="1" dirty="0">
              <a:solidFill>
                <a:srgbClr val="FF0000"/>
              </a:solidFill>
              <a:latin typeface="HY옛글B"/>
              <a:ea typeface="HY옛글B"/>
              <a:cs typeface="HY옛글B"/>
            </a:endParaRPr>
          </a:p>
          <a:p>
            <a:pPr marL="455890" indent="-455890"/>
            <a:r>
              <a:rPr lang="en-US" altLang="ko-KR" sz="2800" b="1" dirty="0">
                <a:latin typeface="휴먼옛체" pitchFamily="18" charset="-127"/>
                <a:ea typeface="휴먼옛체" pitchFamily="18" charset="-127"/>
              </a:rPr>
              <a:t>“</a:t>
            </a:r>
            <a:r>
              <a:rPr lang="ko-KR" altLang="en-US" sz="2800" b="1" dirty="0">
                <a:latin typeface="휴먼옛체" pitchFamily="18" charset="-127"/>
                <a:ea typeface="휴먼옛체" pitchFamily="18" charset="-127"/>
              </a:rPr>
              <a:t>측정이  안되면  통제할  수  없고</a:t>
            </a:r>
            <a:r>
              <a:rPr lang="en-US" altLang="ko-KR" sz="2800" b="1" dirty="0">
                <a:latin typeface="휴먼옛체" pitchFamily="18" charset="-127"/>
                <a:ea typeface="휴먼옛체" pitchFamily="18" charset="-127"/>
              </a:rPr>
              <a:t>,</a:t>
            </a:r>
          </a:p>
          <a:p>
            <a:pPr marL="455890" indent="-455890"/>
            <a:r>
              <a:rPr lang="en-US" altLang="ko-KR" sz="2800" b="1" dirty="0">
                <a:latin typeface="휴먼옛체" pitchFamily="18" charset="-127"/>
                <a:ea typeface="휴먼옛체" pitchFamily="18" charset="-127"/>
              </a:rPr>
              <a:t>   </a:t>
            </a:r>
            <a:r>
              <a:rPr lang="ko-KR" altLang="en-US" sz="2800" b="1" dirty="0">
                <a:latin typeface="휴먼옛체" pitchFamily="18" charset="-127"/>
                <a:ea typeface="휴먼옛체" pitchFamily="18" charset="-127"/>
              </a:rPr>
              <a:t>통제가  </a:t>
            </a:r>
            <a:r>
              <a:rPr lang="ko-KR" altLang="en-US" sz="2800" b="1" dirty="0" err="1">
                <a:latin typeface="휴먼옛체" pitchFamily="18" charset="-127"/>
                <a:ea typeface="휴먼옛체" pitchFamily="18" charset="-127"/>
              </a:rPr>
              <a:t>안되는</a:t>
            </a:r>
            <a:r>
              <a:rPr lang="ko-KR" altLang="en-US" sz="2800" b="1" dirty="0">
                <a:latin typeface="휴먼옛체" pitchFamily="18" charset="-127"/>
                <a:ea typeface="휴먼옛체" pitchFamily="18" charset="-127"/>
              </a:rPr>
              <a:t> 경우에는  관리를  할 수 없고</a:t>
            </a:r>
            <a:r>
              <a:rPr lang="en-US" altLang="ko-KR" sz="2800" b="1" dirty="0">
                <a:latin typeface="휴먼옛체" pitchFamily="18" charset="-127"/>
                <a:ea typeface="휴먼옛체" pitchFamily="18" charset="-127"/>
              </a:rPr>
              <a:t>,  </a:t>
            </a:r>
            <a:r>
              <a:rPr lang="ko-KR" altLang="en-US" sz="2800" b="1" dirty="0">
                <a:latin typeface="휴먼옛체" pitchFamily="18" charset="-127"/>
                <a:ea typeface="휴먼옛체" pitchFamily="18" charset="-127"/>
              </a:rPr>
              <a:t>관리가  되지  않는다면  개선할 수 없다</a:t>
            </a:r>
            <a:r>
              <a:rPr lang="en-US" altLang="ko-KR" sz="2800" b="1" dirty="0">
                <a:latin typeface="휴먼옛체" pitchFamily="18" charset="-127"/>
                <a:ea typeface="휴먼옛체" pitchFamily="18" charset="-127"/>
              </a:rPr>
              <a:t>”</a:t>
            </a:r>
          </a:p>
          <a:p>
            <a:pPr marL="455890" indent="-455890"/>
            <a:r>
              <a:rPr lang="en-US" altLang="ko-KR" sz="2800" b="1" dirty="0">
                <a:latin typeface="휴먼옛체" pitchFamily="18" charset="-127"/>
                <a:ea typeface="휴먼옛체" pitchFamily="18" charset="-127"/>
              </a:rPr>
              <a:t> </a:t>
            </a:r>
          </a:p>
          <a:p>
            <a:pPr marL="455890" indent="-455890"/>
            <a:r>
              <a:rPr lang="ko-KR" altLang="en-US" sz="2800" b="1" dirty="0">
                <a:latin typeface="휴먼옛체" pitchFamily="18" charset="-127"/>
                <a:ea typeface="휴먼옛체" pitchFamily="18" charset="-127"/>
              </a:rPr>
              <a:t>   내가 한 일을  나타내자</a:t>
            </a:r>
            <a:r>
              <a:rPr lang="en-US" altLang="ko-KR" sz="2800" b="1" dirty="0">
                <a:latin typeface="휴먼옛체" pitchFamily="18" charset="-127"/>
                <a:ea typeface="휴먼옛체" pitchFamily="18" charset="-127"/>
              </a:rPr>
              <a:t>?</a:t>
            </a:r>
          </a:p>
          <a:p>
            <a:pPr marL="455890" indent="-455890"/>
            <a:endParaRPr lang="en-US" altLang="ko-KR" sz="2400" b="1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  <a:p>
            <a:pPr marL="455890" indent="-455890"/>
            <a:endParaRPr lang="ko-KR" altLang="en-US" sz="2000" b="1" dirty="0">
              <a:solidFill>
                <a:srgbClr val="000000"/>
              </a:solidFill>
              <a:latin typeface="HY옛글B"/>
              <a:ea typeface="HY옛글B"/>
              <a:cs typeface="HY옛글B"/>
            </a:endParaRPr>
          </a:p>
        </p:txBody>
      </p:sp>
      <p:sp>
        <p:nvSpPr>
          <p:cNvPr id="5" name="WordArt 22"/>
          <p:cNvSpPr>
            <a:spLocks noChangeArrowheads="1" noChangeShapeType="1" noTextEdit="1"/>
          </p:cNvSpPr>
          <p:nvPr/>
        </p:nvSpPr>
        <p:spPr bwMode="auto">
          <a:xfrm>
            <a:off x="323878" y="116632"/>
            <a:ext cx="4824213" cy="791418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성과관리의 전제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1278583" y="4713733"/>
            <a:ext cx="722248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atinLnBrk="0"/>
            <a:r>
              <a:rPr kumimoji="0" lang="ko-KR" altLang="en-US" sz="3200" b="1" dirty="0" smtClean="0">
                <a:latin typeface="안상수2006굵은" pitchFamily="18" charset="-127"/>
                <a:ea typeface="안상수2006굵은" pitchFamily="18" charset="-127"/>
              </a:rPr>
              <a:t>성과를 눈으로 나타내자</a:t>
            </a:r>
            <a:r>
              <a:rPr kumimoji="0" lang="en-US" altLang="ko-KR" sz="3200" b="1" dirty="0" smtClean="0">
                <a:latin typeface="안상수2006굵은" pitchFamily="18" charset="-127"/>
                <a:ea typeface="안상수2006굵은" pitchFamily="18" charset="-127"/>
              </a:rPr>
              <a:t>?</a:t>
            </a:r>
            <a:r>
              <a:rPr kumimoji="0" lang="en-US" altLang="ko-KR" sz="3200" b="1" dirty="0" smtClean="0">
                <a:solidFill>
                  <a:schemeClr val="bg1"/>
                </a:solidFill>
                <a:ea typeface="(한)문화방송" pitchFamily="18" charset="-127"/>
              </a:rPr>
              <a:t>?</a:t>
            </a:r>
            <a:endParaRPr kumimoji="0" lang="en-US" altLang="ko-KR" sz="3200" b="1" dirty="0">
              <a:solidFill>
                <a:schemeClr val="bg1"/>
              </a:solidFill>
              <a:ea typeface="(한)문화방송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06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357290" y="1571638"/>
            <a:ext cx="6572296" cy="4400942"/>
          </a:xfrm>
          <a:prstGeom prst="rect">
            <a:avLst/>
          </a:prstGeom>
        </p:spPr>
        <p:txBody>
          <a:bodyPr wrap="square" lIns="91179" tIns="45590" rIns="91179" bIns="45590">
            <a:spAutoFit/>
          </a:bodyPr>
          <a:lstStyle/>
          <a:p>
            <a:pPr marL="455890" indent="-455890">
              <a:spcBef>
                <a:spcPct val="50000"/>
              </a:spcBef>
            </a:pPr>
            <a:r>
              <a:rPr lang="ko-KR" altLang="en-US" sz="4000" i="1" dirty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일을 했으면 성과를 내라</a:t>
            </a:r>
            <a:r>
              <a:rPr lang="en-US" altLang="ko-KR" sz="4000" i="1" dirty="0">
                <a:solidFill>
                  <a:srgbClr val="FF0000"/>
                </a:solidFill>
                <a:latin typeface="안상수2006굵은" pitchFamily="18" charset="-127"/>
                <a:ea typeface="안상수2006굵은" pitchFamily="18" charset="-127"/>
              </a:rPr>
              <a:t>.</a:t>
            </a: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 dirty="0">
                <a:latin typeface="안상수2006굵은" pitchFamily="18" charset="-127"/>
                <a:ea typeface="안상수2006굵은" pitchFamily="18" charset="-127"/>
              </a:rPr>
              <a:t>세상에 공짜는 없다</a:t>
            </a:r>
            <a:endParaRPr lang="en-US" altLang="ko-KR" sz="4000" i="1" dirty="0">
              <a:latin typeface="안상수2006굵은" pitchFamily="18" charset="-127"/>
              <a:ea typeface="안상수2006굵은" pitchFamily="18" charset="-127"/>
            </a:endParaRPr>
          </a:p>
          <a:p>
            <a:pPr marL="455890" indent="-455890">
              <a:spcBef>
                <a:spcPct val="50000"/>
              </a:spcBef>
            </a:pPr>
            <a:r>
              <a:rPr lang="en-US" altLang="ko-KR" sz="4000" i="1" dirty="0">
                <a:latin typeface="안상수2006굵은" pitchFamily="18" charset="-127"/>
                <a:ea typeface="안상수2006굵은" pitchFamily="18" charset="-127"/>
              </a:rPr>
              <a:t>(There’s  no  free lunch)</a:t>
            </a:r>
          </a:p>
          <a:p>
            <a:pPr marL="455890" indent="-455890">
              <a:spcBef>
                <a:spcPct val="50000"/>
              </a:spcBef>
            </a:pPr>
            <a:r>
              <a:rPr lang="ko-KR" altLang="en-US" sz="4000" i="1" dirty="0">
                <a:latin typeface="안상수2006굵은" pitchFamily="18" charset="-127"/>
                <a:ea typeface="안상수2006굵은" pitchFamily="18" charset="-127"/>
              </a:rPr>
              <a:t>공짜치즈는  쥐 </a:t>
            </a:r>
            <a:r>
              <a:rPr lang="ko-KR" altLang="en-US" sz="4000" i="1" dirty="0" err="1">
                <a:latin typeface="안상수2006굵은" pitchFamily="18" charset="-127"/>
                <a:ea typeface="안상수2006굵은" pitchFamily="18" charset="-127"/>
              </a:rPr>
              <a:t>덧에만</a:t>
            </a:r>
            <a:r>
              <a:rPr lang="ko-KR" altLang="en-US" sz="4000" i="1" dirty="0">
                <a:latin typeface="안상수2006굵은" pitchFamily="18" charset="-127"/>
                <a:ea typeface="안상수2006굵은" pitchFamily="18" charset="-127"/>
              </a:rPr>
              <a:t> 있다</a:t>
            </a:r>
            <a:r>
              <a:rPr lang="en-US" altLang="ko-KR" sz="4000" i="1" dirty="0">
                <a:latin typeface="안상수2006굵은" pitchFamily="18" charset="-127"/>
                <a:ea typeface="안상수2006굵은" pitchFamily="18" charset="-127"/>
              </a:rPr>
              <a:t> </a:t>
            </a:r>
          </a:p>
          <a:p>
            <a:pPr marL="455890" indent="-455890">
              <a:spcBef>
                <a:spcPct val="50000"/>
              </a:spcBef>
            </a:pPr>
            <a:endParaRPr lang="en-US" altLang="ko-KR" sz="4000" i="1" dirty="0">
              <a:latin typeface="안상수2006굵은" pitchFamily="18" charset="-127"/>
              <a:ea typeface="안상수2006굵은" pitchFamily="18" charset="-127"/>
            </a:endParaRPr>
          </a:p>
        </p:txBody>
      </p:sp>
      <p:sp>
        <p:nvSpPr>
          <p:cNvPr id="6" name="WordArt 22"/>
          <p:cNvSpPr>
            <a:spLocks noChangeArrowheads="1" noChangeShapeType="1" noTextEdit="1"/>
          </p:cNvSpPr>
          <p:nvPr/>
        </p:nvSpPr>
        <p:spPr bwMode="auto">
          <a:xfrm>
            <a:off x="323878" y="116632"/>
            <a:ext cx="4824213" cy="791418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성과관리의 필요성</a:t>
            </a:r>
          </a:p>
        </p:txBody>
      </p:sp>
    </p:spTree>
    <p:extLst>
      <p:ext uri="{BB962C8B-B14F-4D97-AF65-F5344CB8AC3E}">
        <p14:creationId xmlns:p14="http://schemas.microsoft.com/office/powerpoint/2010/main" val="30809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42038" y="614391"/>
          <a:ext cx="2681288" cy="257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클립" r:id="rId4" imgW="720000" imgH="690480" progId="">
                  <p:embed/>
                </p:oleObj>
              </mc:Choice>
              <mc:Fallback>
                <p:oleObj name="클립" r:id="rId4" imgW="720000" imgH="690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614391"/>
                        <a:ext cx="2681288" cy="2573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33452" y="1631978"/>
          <a:ext cx="3154363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클립" r:id="rId6" imgW="3153960" imgH="4708080" progId="">
                  <p:embed/>
                </p:oleObj>
              </mc:Choice>
              <mc:Fallback>
                <p:oleObj name="클립" r:id="rId6" imgW="3153960" imgH="470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52" y="1631978"/>
                        <a:ext cx="3154363" cy="471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835723" y="4293096"/>
            <a:ext cx="8132763" cy="1046162"/>
          </a:xfrm>
          <a:prstGeom prst="roundRect">
            <a:avLst>
              <a:gd name="adj" fmla="val 50000"/>
            </a:avLst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1179" tIns="45590" rIns="91179" bIns="45590"/>
          <a:lstStyle/>
          <a:p>
            <a:pPr algn="ctr" defTabSz="930291">
              <a:lnSpc>
                <a:spcPct val="120000"/>
              </a:lnSpc>
              <a:defRPr/>
            </a:pPr>
            <a:r>
              <a:rPr lang="ko-KR" altLang="en-US" sz="2900" ker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바람의 방향은 바꿀 수 없지만</a:t>
            </a:r>
            <a:br>
              <a:rPr lang="ko-KR" altLang="en-US" sz="2900" ker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</a:br>
            <a:r>
              <a:rPr lang="ko-KR" altLang="en-US" sz="2900" ker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돛단배의 돛은</a:t>
            </a:r>
            <a:r>
              <a:rPr lang="ko-KR" altLang="en-US" sz="2900" ker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 조정할 수 있다.</a:t>
            </a:r>
            <a:endParaRPr lang="ko-KR" altLang="en-US" sz="2900" kern="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475656" y="1413245"/>
            <a:ext cx="5254352" cy="1141091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9525">
            <a:noFill/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square" lIns="91169" tIns="71786" rIns="91169" bIns="71786" anchor="b">
            <a:spAutoFit/>
          </a:bodyPr>
          <a:lstStyle/>
          <a:p>
            <a:pPr marL="348859" indent="-348859">
              <a:lnSpc>
                <a:spcPct val="90000"/>
              </a:lnSpc>
              <a:defRPr/>
            </a:pPr>
            <a:r>
              <a:rPr lang="ko-KR" alt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예전처럼 고분고분하게 말 잘 듣는 직원은 왜 없나</a:t>
            </a:r>
            <a:r>
              <a:rPr lang="en-US" altLang="ko-KR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WordArt 22"/>
          <p:cNvSpPr>
            <a:spLocks noChangeArrowheads="1" noChangeShapeType="1" noTextEdit="1"/>
          </p:cNvSpPr>
          <p:nvPr/>
        </p:nvSpPr>
        <p:spPr bwMode="auto">
          <a:xfrm>
            <a:off x="323878" y="116632"/>
            <a:ext cx="4824213" cy="791418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성과관리의 필요성</a:t>
            </a:r>
          </a:p>
        </p:txBody>
      </p:sp>
    </p:spTree>
    <p:extLst>
      <p:ext uri="{BB962C8B-B14F-4D97-AF65-F5344CB8AC3E}">
        <p14:creationId xmlns:p14="http://schemas.microsoft.com/office/powerpoint/2010/main" val="28377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3" y="5589244"/>
            <a:ext cx="7056784" cy="762000"/>
          </a:xfrm>
          <a:prstGeom prst="rect">
            <a:avLst/>
          </a:prstGeom>
        </p:spPr>
        <p:txBody>
          <a:bodyPr lIns="91179" tIns="45590" rIns="91179" bIns="45590"/>
          <a:lstStyle/>
          <a:p>
            <a:pPr algn="ctr" eaLnBrk="1" latinLnBrk="1" hangingPunct="1">
              <a:defRPr/>
            </a:pPr>
            <a:r>
              <a:rPr lang="ko-KR" altLang="en-US" sz="3600" kern="0" dirty="0">
                <a:latin typeface="HY헤드라인M" pitchFamily="18" charset="-127"/>
                <a:ea typeface="HY헤드라인M" pitchFamily="18" charset="-127"/>
                <a:cs typeface="+mj-cs"/>
              </a:rPr>
              <a:t>여러분 조직은 절박함이 있나요</a:t>
            </a:r>
            <a:r>
              <a:rPr lang="en-US" altLang="ko-KR" sz="3600" kern="0" dirty="0">
                <a:latin typeface="HY헤드라인M" pitchFamily="18" charset="-127"/>
                <a:ea typeface="HY헤드라인M" pitchFamily="18" charset="-127"/>
                <a:cs typeface="+mj-cs"/>
              </a:rPr>
              <a:t>?</a:t>
            </a:r>
            <a:r>
              <a:rPr lang="ko-KR" altLang="en-US" sz="3600" kern="0" dirty="0"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944583" y="6248400"/>
            <a:ext cx="16462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517900" y="6248400"/>
            <a:ext cx="25019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611560" y="1124744"/>
            <a:ext cx="8136904" cy="2373768"/>
            <a:chOff x="611560" y="1124744"/>
            <a:chExt cx="8136904" cy="2373768"/>
          </a:xfrm>
        </p:grpSpPr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611562" y="1124744"/>
              <a:ext cx="3489325" cy="9544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811" tIns="45907" rIns="91811" bIns="45907">
              <a:spAutoFit/>
            </a:bodyPr>
            <a:lstStyle/>
            <a:p>
              <a:pPr defTabSz="759820">
                <a:spcBef>
                  <a:spcPct val="50000"/>
                </a:spcBef>
              </a:pPr>
              <a:r>
                <a:rPr lang="ko-KR" altLang="en-US" sz="2800" dirty="0">
                  <a:solidFill>
                    <a:schemeClr val="folHlink"/>
                  </a:solidFill>
                  <a:latin typeface="HY태백B" pitchFamily="18" charset="-127"/>
                  <a:ea typeface="HY태백B" pitchFamily="18" charset="-127"/>
                </a:rPr>
                <a:t>대우 조선 이사의 질문</a:t>
              </a:r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611560" y="1556794"/>
              <a:ext cx="7554416" cy="16439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91811" tIns="45907" rIns="91811" bIns="45907">
              <a:spAutoFit/>
            </a:bodyPr>
            <a:lstStyle/>
            <a:p>
              <a:pPr defTabSz="759820">
                <a:lnSpc>
                  <a:spcPct val="140000"/>
                </a:lnSpc>
                <a:spcBef>
                  <a:spcPct val="50000"/>
                </a:spcBef>
              </a:pPr>
              <a:r>
                <a:rPr lang="ko-KR" altLang="en-US" sz="2400" dirty="0">
                  <a:solidFill>
                    <a:schemeClr val="folHlink"/>
                  </a:solidFill>
                  <a:latin typeface="HY태백B" pitchFamily="18" charset="-127"/>
                  <a:ea typeface="HY태백B" pitchFamily="18" charset="-127"/>
                </a:rPr>
                <a:t>저는 아무리 보아도 아이디어가 떠오르지 않는데 어떻게 회장님은 한번만 보아도 그렇게 훌륭한 아이디어가  떠오르십니까</a:t>
              </a:r>
              <a:r>
                <a:rPr lang="en-US" altLang="ko-KR" sz="2400" dirty="0">
                  <a:solidFill>
                    <a:schemeClr val="folHlink"/>
                  </a:solidFill>
                  <a:latin typeface="HY태백B" pitchFamily="18" charset="-127"/>
                  <a:ea typeface="HY태백B" pitchFamily="18" charset="-127"/>
                </a:rPr>
                <a:t>?</a:t>
              </a:r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611586" y="2420888"/>
              <a:ext cx="2962275" cy="8313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811" tIns="45907" rIns="91811" bIns="45907">
              <a:spAutoFit/>
            </a:bodyPr>
            <a:lstStyle/>
            <a:p>
              <a:pPr defTabSz="759820">
                <a:spcBef>
                  <a:spcPct val="50000"/>
                </a:spcBef>
              </a:pPr>
              <a:r>
                <a:rPr lang="ko-KR" altLang="en-US" sz="2400" dirty="0">
                  <a:solidFill>
                    <a:schemeClr val="folHlink"/>
                  </a:solidFill>
                  <a:latin typeface="HY태백B" pitchFamily="18" charset="-127"/>
                  <a:ea typeface="HY태백B" pitchFamily="18" charset="-127"/>
                </a:rPr>
                <a:t>김우중 회장의 </a:t>
              </a:r>
              <a:r>
                <a:rPr lang="ko-KR" altLang="en-US" sz="2400" dirty="0" err="1" smtClean="0">
                  <a:solidFill>
                    <a:schemeClr val="folHlink"/>
                  </a:solidFill>
                  <a:latin typeface="HY태백B" pitchFamily="18" charset="-127"/>
                  <a:ea typeface="HY태백B" pitchFamily="18" charset="-127"/>
                </a:rPr>
                <a:t>대답답</a:t>
              </a:r>
              <a:endParaRPr lang="ko-KR" altLang="en-US" sz="2400" dirty="0">
                <a:solidFill>
                  <a:schemeClr val="folHlink"/>
                </a:solidFill>
                <a:latin typeface="HY태백B" pitchFamily="18" charset="-127"/>
                <a:ea typeface="HY태백B" pitchFamily="18" charset="-127"/>
              </a:endParaRP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4500576" y="2420916"/>
              <a:ext cx="4247888" cy="1077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811" tIns="45907" rIns="91811" bIns="45907">
              <a:spAutoFit/>
            </a:bodyPr>
            <a:lstStyle/>
            <a:p>
              <a:pPr defTabSz="759820">
                <a:spcBef>
                  <a:spcPct val="50000"/>
                </a:spcBef>
              </a:pPr>
              <a:r>
                <a:rPr lang="ko-KR" altLang="en-US" sz="3200" b="1" dirty="0">
                  <a:solidFill>
                    <a:srgbClr val="063DE8"/>
                  </a:solidFill>
                  <a:latin typeface="HY태백B" pitchFamily="18" charset="-127"/>
                  <a:ea typeface="HY태백B" pitchFamily="18" charset="-127"/>
                </a:rPr>
                <a:t>그것은</a:t>
              </a:r>
              <a:r>
                <a:rPr lang="ko-KR" altLang="en-US" sz="3200" b="1" dirty="0">
                  <a:solidFill>
                    <a:srgbClr val="FF0033"/>
                  </a:solidFill>
                  <a:latin typeface="HY태백B" pitchFamily="18" charset="-127"/>
                  <a:ea typeface="HY태백B" pitchFamily="18" charset="-127"/>
                </a:rPr>
                <a:t> </a:t>
              </a:r>
              <a:r>
                <a:rPr lang="ko-KR" altLang="en-US" sz="3200" b="1" dirty="0" smtClean="0">
                  <a:solidFill>
                    <a:srgbClr val="FF0033"/>
                  </a:solidFill>
                  <a:latin typeface="HY태백B" pitchFamily="18" charset="-127"/>
                  <a:ea typeface="HY태백B" pitchFamily="18" charset="-127"/>
                </a:rPr>
                <a:t>절박함의 </a:t>
              </a:r>
              <a:r>
                <a:rPr lang="ko-KR" altLang="en-US" sz="3200" b="1" dirty="0">
                  <a:solidFill>
                    <a:srgbClr val="FF0033"/>
                  </a:solidFill>
                  <a:latin typeface="HY태백B" pitchFamily="18" charset="-127"/>
                  <a:ea typeface="HY태백B" pitchFamily="18" charset="-127"/>
                </a:rPr>
                <a:t>차이</a:t>
              </a:r>
              <a:r>
                <a:rPr lang="ko-KR" altLang="en-US" sz="3200" b="1" dirty="0">
                  <a:solidFill>
                    <a:srgbClr val="063DE8"/>
                  </a:solidFill>
                  <a:latin typeface="HY태백B" pitchFamily="18" charset="-127"/>
                  <a:ea typeface="HY태백B" pitchFamily="18" charset="-127"/>
                </a:rPr>
                <a:t>다</a:t>
              </a:r>
              <a:r>
                <a:rPr lang="en-US" altLang="ko-KR" sz="2800" dirty="0">
                  <a:solidFill>
                    <a:srgbClr val="FF0033"/>
                  </a:solidFill>
                  <a:latin typeface="HY태백B" pitchFamily="18" charset="-127"/>
                  <a:ea typeface="HY태백B" pitchFamily="18" charset="-127"/>
                </a:rPr>
                <a:t>.</a:t>
              </a:r>
            </a:p>
          </p:txBody>
        </p:sp>
      </p:grpSp>
      <p:pic>
        <p:nvPicPr>
          <p:cNvPr id="36873" name="Picture 11" descr="worldwide_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852936"/>
            <a:ext cx="3524250" cy="26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상도死 요약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52" y="3200698"/>
            <a:ext cx="2988840" cy="231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성과의 필요성</a:t>
            </a:r>
          </a:p>
        </p:txBody>
      </p:sp>
    </p:spTree>
    <p:extLst>
      <p:ext uri="{BB962C8B-B14F-4D97-AF65-F5344CB8AC3E}">
        <p14:creationId xmlns:p14="http://schemas.microsoft.com/office/powerpoint/2010/main" val="24447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944583" y="6248400"/>
            <a:ext cx="16462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517900" y="6248400"/>
            <a:ext cx="25019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sp>
        <p:nvSpPr>
          <p:cNvPr id="11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절박함이란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1" y="980730"/>
            <a:ext cx="7888571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944583" y="6248400"/>
            <a:ext cx="16462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517900" y="6248400"/>
            <a:ext cx="25019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2" y="1052760"/>
            <a:ext cx="8224656" cy="5602064"/>
          </a:xfrm>
          <a:prstGeom prst="rect">
            <a:avLst/>
          </a:prstGeom>
        </p:spPr>
      </p:pic>
      <p:sp>
        <p:nvSpPr>
          <p:cNvPr id="6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절박함이란</a:t>
            </a:r>
          </a:p>
        </p:txBody>
      </p:sp>
    </p:spTree>
    <p:extLst>
      <p:ext uri="{BB962C8B-B14F-4D97-AF65-F5344CB8AC3E}">
        <p14:creationId xmlns:p14="http://schemas.microsoft.com/office/powerpoint/2010/main" val="18797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290" y="1989138"/>
            <a:ext cx="3816350" cy="42481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lIns="91179" tIns="45590" rIns="91179" bIns="45590"/>
          <a:lstStyle/>
          <a:p>
            <a:pPr marL="341919" indent="-341919" defTabSz="759820">
              <a:spcBef>
                <a:spcPct val="20000"/>
              </a:spcBef>
              <a:buFontTx/>
              <a:buChar char="•"/>
              <a:defRPr/>
            </a:pPr>
            <a:endParaRPr lang="en-US" altLang="ko-KR" b="0" kern="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  <a:p>
            <a:pPr marL="341919" indent="-341919" defTabSz="75982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</a:rPr>
              <a:t>마음</a:t>
            </a: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心</a:t>
            </a: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</a:rPr>
              <a:t>이 가운데</a:t>
            </a: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中</a:t>
            </a: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</a:rPr>
              <a:t>)  </a:t>
            </a: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</a:rPr>
              <a:t>표준이 하나면  忠이 되고</a:t>
            </a:r>
          </a:p>
          <a:p>
            <a:pPr marL="341919" indent="-341919" defTabSz="759820">
              <a:spcBef>
                <a:spcPct val="20000"/>
              </a:spcBef>
              <a:buFontTx/>
              <a:buChar char="•"/>
              <a:defRPr/>
            </a:pPr>
            <a:endParaRPr lang="ko-KR" altLang="en-US" sz="2400" kern="0" dirty="0">
              <a:latin typeface="HY헤드라인M" pitchFamily="18" charset="-127"/>
              <a:ea typeface="HY헤드라인M" pitchFamily="18" charset="-127"/>
            </a:endParaRPr>
          </a:p>
          <a:p>
            <a:pPr marL="341919" indent="-341919" defTabSz="75982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</a:rPr>
              <a:t>마음</a:t>
            </a: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心</a:t>
            </a: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</a:rPr>
              <a:t>의 </a:t>
            </a:r>
            <a:r>
              <a:rPr lang="ko-KR" altLang="en-US" sz="24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中</a:t>
            </a: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</a:rPr>
              <a:t>心 </a:t>
            </a: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</a:rPr>
              <a:t>표준</a:t>
            </a: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</a:rPr>
              <a:t>이 </a:t>
            </a:r>
            <a:r>
              <a:rPr lang="ko-KR" altLang="en-US" sz="24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두</a:t>
            </a: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</a:rPr>
              <a:t>개면 </a:t>
            </a:r>
            <a:r>
              <a:rPr lang="ko-KR" altLang="en-US" sz="2400" kern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患</a:t>
            </a: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</a:rPr>
              <a:t>이 된다</a:t>
            </a: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1919" indent="-341919" defTabSz="759820">
              <a:spcBef>
                <a:spcPct val="20000"/>
              </a:spcBef>
              <a:buFontTx/>
              <a:buChar char="•"/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  <a:p>
            <a:pPr marL="341919" indent="-341919" defTabSz="75982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</a:rPr>
              <a:t>중 척도로 조직을 경영하면 우환이 생긴다</a:t>
            </a: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40963" name="Picture 3" descr="중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91" y="1989138"/>
            <a:ext cx="36718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성과의 필요성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529" y="1196758"/>
            <a:ext cx="7056784" cy="762000"/>
          </a:xfrm>
          <a:prstGeom prst="rect">
            <a:avLst/>
          </a:prstGeom>
        </p:spPr>
        <p:txBody>
          <a:bodyPr lIns="91179" tIns="45590" rIns="91179" bIns="45590"/>
          <a:lstStyle/>
          <a:p>
            <a:pPr algn="ctr" eaLnBrk="1" latinLnBrk="1" hangingPunct="1">
              <a:defRPr/>
            </a:pPr>
            <a:r>
              <a:rPr lang="ko-KR" altLang="en-US" sz="3600" kern="0" dirty="0">
                <a:latin typeface="HY헤드라인M" pitchFamily="18" charset="-127"/>
                <a:ea typeface="HY헤드라인M" pitchFamily="18" charset="-127"/>
                <a:cs typeface="+mj-cs"/>
              </a:rPr>
              <a:t>여러분 조직에서는 우환이 없나요</a:t>
            </a:r>
            <a:r>
              <a:rPr lang="en-US" altLang="ko-KR" sz="3600" kern="0" dirty="0">
                <a:latin typeface="HY헤드라인M" pitchFamily="18" charset="-127"/>
                <a:ea typeface="HY헤드라인M" pitchFamily="18" charset="-127"/>
                <a:cs typeface="+mj-cs"/>
              </a:rPr>
              <a:t>?</a:t>
            </a:r>
            <a:r>
              <a:rPr lang="ko-KR" altLang="en-US" sz="3600" kern="0" dirty="0"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8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9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0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개요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59920" y="1124744"/>
            <a:ext cx="8006366" cy="931441"/>
          </a:xfrm>
          <a:prstGeom prst="roundRect">
            <a:avLst>
              <a:gd name="adj" fmla="val 10088"/>
            </a:avLst>
          </a:prstGeom>
          <a:solidFill>
            <a:srgbClr val="FFFF99">
              <a:alpha val="79999"/>
            </a:srgbClr>
          </a:solidFill>
          <a:ln w="12700">
            <a:solidFill>
              <a:srgbClr val="2B66BD"/>
            </a:solidFill>
            <a:prstDash val="sysDot"/>
            <a:round/>
            <a:headEnd/>
            <a:tailEnd/>
          </a:ln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67544" y="1239341"/>
            <a:ext cx="8081800" cy="70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64098" tIns="54272" rIns="42732" bIns="54272" anchor="ctr"/>
          <a:lstStyle/>
          <a:p>
            <a:pPr marL="112391" indent="-112391" algn="ctr" defTabSz="1085909"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ko-KR" sz="2000" dirty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“</a:t>
            </a:r>
            <a:r>
              <a:rPr lang="ko-KR" altLang="en-US" sz="2000" dirty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만약 당신이 어떤 것을 측정</a:t>
            </a:r>
            <a:r>
              <a:rPr lang="en-US" altLang="ko-KR" sz="2000" dirty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(Measurement) </a:t>
            </a:r>
            <a:r>
              <a:rPr lang="ko-KR" altLang="en-US" sz="2000" dirty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할 수 없다면</a:t>
            </a:r>
            <a:endParaRPr lang="en-US" altLang="ko-KR" sz="2000" dirty="0">
              <a:solidFill>
                <a:srgbClr val="FF000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marL="112391" indent="-112391" algn="ctr" defTabSz="1085909">
              <a:lnSpc>
                <a:spcPct val="110000"/>
              </a:lnSpc>
              <a:spcBef>
                <a:spcPct val="30000"/>
              </a:spcBef>
              <a:defRPr/>
            </a:pPr>
            <a:r>
              <a:rPr lang="ko-KR" altLang="en-US" sz="2000" dirty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 그것을 관리할 수 없을 것이다</a:t>
            </a:r>
            <a:r>
              <a:rPr lang="en-US" altLang="ko-KR" sz="2000" dirty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. ”</a:t>
            </a: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1248510" y="2492375"/>
            <a:ext cx="2675792" cy="2197100"/>
            <a:chOff x="1416" y="1570"/>
            <a:chExt cx="1296" cy="998"/>
          </a:xfrm>
        </p:grpSpPr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7" y="1570"/>
              <a:ext cx="6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16" y="2334"/>
              <a:ext cx="129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5237288" y="2492375"/>
            <a:ext cx="2561492" cy="2197100"/>
            <a:chOff x="3459" y="1570"/>
            <a:chExt cx="1260" cy="1003"/>
          </a:xfrm>
        </p:grpSpPr>
        <p:pic>
          <p:nvPicPr>
            <p:cNvPr id="24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2" y="1570"/>
              <a:ext cx="671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59" y="2309"/>
              <a:ext cx="1260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884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9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0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개요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683581" y="1304928"/>
            <a:ext cx="8064895" cy="5076402"/>
            <a:chOff x="682718" y="1304925"/>
            <a:chExt cx="8502558" cy="4811712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682718" y="1308100"/>
              <a:ext cx="8502558" cy="1688852"/>
            </a:xfrm>
            <a:prstGeom prst="roundRect">
              <a:avLst>
                <a:gd name="adj" fmla="val 10088"/>
              </a:avLst>
            </a:prstGeom>
            <a:solidFill>
              <a:srgbClr val="EAEAEA">
                <a:alpha val="79999"/>
              </a:srgbClr>
            </a:solidFill>
            <a:ln w="12700">
              <a:solidFill>
                <a:srgbClr val="2B66BD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029268" y="1304925"/>
              <a:ext cx="7700513" cy="158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1">
                <a:lnSpc>
                  <a:spcPct val="160000"/>
                </a:lnSpc>
              </a:pPr>
              <a:r>
                <a:rPr lang="en-US" altLang="ko-KR" sz="1600" dirty="0">
                  <a:latin typeface="휴먼둥근헤드라인" pitchFamily="18" charset="-127"/>
                  <a:ea typeface="휴먼둥근헤드라인" pitchFamily="18" charset="-127"/>
                </a:rPr>
                <a:t>“ BSC (Balanced Score Card)</a:t>
              </a:r>
              <a:r>
                <a:rPr lang="ko-KR" altLang="en-US" sz="1600" dirty="0">
                  <a:latin typeface="휴먼둥근헤드라인" pitchFamily="18" charset="-127"/>
                  <a:ea typeface="휴먼둥근헤드라인" pitchFamily="18" charset="-127"/>
                </a:rPr>
                <a:t>는 기관의 성과를 </a:t>
              </a:r>
              <a:endParaRPr lang="en-US" altLang="ko-KR" sz="1600" dirty="0">
                <a:latin typeface="휴먼둥근헤드라인" pitchFamily="18" charset="-127"/>
                <a:ea typeface="휴먼둥근헤드라인" pitchFamily="18" charset="-127"/>
              </a:endParaRPr>
            </a:p>
            <a:p>
              <a:pPr latinLnBrk="1">
                <a:lnSpc>
                  <a:spcPct val="160000"/>
                </a:lnSpc>
              </a:pPr>
              <a:r>
                <a:rPr lang="ko-KR" altLang="en-US" sz="1600" u="sng" dirty="0">
                  <a:latin typeface="휴먼둥근헤드라인" pitchFamily="18" charset="-127"/>
                  <a:ea typeface="휴먼둥근헤드라인" pitchFamily="18" charset="-127"/>
                </a:rPr>
                <a:t>재무</a:t>
              </a:r>
              <a:r>
                <a:rPr lang="en-US" altLang="ko-KR" sz="1600" u="sng" dirty="0">
                  <a:latin typeface="휴먼둥근헤드라인" pitchFamily="18" charset="-127"/>
                  <a:ea typeface="휴먼둥근헤드라인" pitchFamily="18" charset="-127"/>
                </a:rPr>
                <a:t>, </a:t>
              </a:r>
              <a:r>
                <a:rPr lang="ko-KR" altLang="en-US" sz="1600" u="sng" dirty="0">
                  <a:latin typeface="휴먼둥근헤드라인" pitchFamily="18" charset="-127"/>
                  <a:ea typeface="휴먼둥근헤드라인" pitchFamily="18" charset="-127"/>
                </a:rPr>
                <a:t>고객</a:t>
              </a:r>
              <a:r>
                <a:rPr lang="en-US" altLang="ko-KR" sz="1600" u="sng" dirty="0">
                  <a:latin typeface="휴먼둥근헤드라인" pitchFamily="18" charset="-127"/>
                  <a:ea typeface="휴먼둥근헤드라인" pitchFamily="18" charset="-127"/>
                </a:rPr>
                <a:t>, </a:t>
              </a:r>
              <a:r>
                <a:rPr lang="ko-KR" altLang="en-US" sz="1600" u="sng" dirty="0">
                  <a:latin typeface="휴먼둥근헤드라인" pitchFamily="18" charset="-127"/>
                  <a:ea typeface="휴먼둥근헤드라인" pitchFamily="18" charset="-127"/>
                </a:rPr>
                <a:t>내부 비즈니스 프로세스</a:t>
              </a:r>
              <a:r>
                <a:rPr lang="en-US" altLang="ko-KR" sz="1600" u="sng" dirty="0">
                  <a:latin typeface="휴먼둥근헤드라인" pitchFamily="18" charset="-127"/>
                  <a:ea typeface="휴먼둥근헤드라인" pitchFamily="18" charset="-127"/>
                </a:rPr>
                <a:t>, </a:t>
              </a:r>
              <a:r>
                <a:rPr lang="ko-KR" altLang="en-US" sz="1600" u="sng" dirty="0">
                  <a:latin typeface="휴먼둥근헤드라인" pitchFamily="18" charset="-127"/>
                  <a:ea typeface="휴먼둥근헤드라인" pitchFamily="18" charset="-127"/>
                </a:rPr>
                <a:t>학습과 성장</a:t>
              </a:r>
              <a:r>
                <a:rPr lang="ko-KR" altLang="en-US" sz="1600" dirty="0">
                  <a:latin typeface="휴먼둥근헤드라인" pitchFamily="18" charset="-127"/>
                  <a:ea typeface="휴먼둥근헤드라인" pitchFamily="18" charset="-127"/>
                </a:rPr>
                <a:t>의</a:t>
              </a:r>
              <a:r>
                <a:rPr lang="en-US" altLang="ko-KR" sz="1600" dirty="0">
                  <a:latin typeface="휴먼둥근헤드라인" pitchFamily="18" charset="-127"/>
                  <a:ea typeface="휴먼둥근헤드라인" pitchFamily="18" charset="-127"/>
                </a:rPr>
                <a:t>4</a:t>
              </a:r>
              <a:r>
                <a:rPr lang="ko-KR" altLang="en-US" sz="1600" dirty="0">
                  <a:latin typeface="휴먼둥근헤드라인" pitchFamily="18" charset="-127"/>
                  <a:ea typeface="휴먼둥근헤드라인" pitchFamily="18" charset="-127"/>
                </a:rPr>
                <a:t>가지 관점에서 </a:t>
              </a:r>
              <a:endParaRPr lang="en-US" altLang="ko-KR" sz="1600" dirty="0">
                <a:latin typeface="휴먼둥근헤드라인" pitchFamily="18" charset="-127"/>
                <a:ea typeface="휴먼둥근헤드라인" pitchFamily="18" charset="-127"/>
              </a:endParaRPr>
            </a:p>
            <a:p>
              <a:pPr latinLnBrk="1">
                <a:lnSpc>
                  <a:spcPct val="160000"/>
                </a:lnSpc>
              </a:pPr>
              <a:r>
                <a:rPr lang="ko-KR" altLang="en-US" sz="1600" dirty="0">
                  <a:latin typeface="휴먼둥근헤드라인" pitchFamily="18" charset="-127"/>
                  <a:ea typeface="휴먼둥근헤드라인" pitchFamily="18" charset="-127"/>
                </a:rPr>
                <a:t>기관의 특성에 맞는 지표를 선정하고 각 </a:t>
              </a:r>
              <a:r>
                <a:rPr lang="ko-KR" altLang="en-US" sz="1600" dirty="0" err="1">
                  <a:latin typeface="휴먼둥근헤드라인" pitchFamily="18" charset="-127"/>
                  <a:ea typeface="휴먼둥근헤드라인" pitchFamily="18" charset="-127"/>
                </a:rPr>
                <a:t>지표별</a:t>
              </a:r>
              <a:r>
                <a:rPr lang="ko-KR" altLang="en-US" sz="1600" dirty="0">
                  <a:latin typeface="휴먼둥근헤드라인" pitchFamily="18" charset="-127"/>
                  <a:ea typeface="휴먼둥근헤드라인" pitchFamily="18" charset="-127"/>
                </a:rPr>
                <a:t> 가중치를 </a:t>
              </a:r>
            </a:p>
            <a:p>
              <a:pPr latinLnBrk="1">
                <a:lnSpc>
                  <a:spcPct val="160000"/>
                </a:lnSpc>
              </a:pPr>
              <a:r>
                <a:rPr lang="ko-KR" altLang="en-US" sz="1600" dirty="0">
                  <a:latin typeface="휴먼둥근헤드라인" pitchFamily="18" charset="-127"/>
                  <a:ea typeface="휴먼둥근헤드라인" pitchFamily="18" charset="-127"/>
                </a:rPr>
                <a:t>종합적이고</a:t>
              </a:r>
              <a:r>
                <a:rPr lang="en-US" altLang="ko-KR" sz="1600" dirty="0">
                  <a:latin typeface="휴먼둥근헤드라인" pitchFamily="18" charset="-127"/>
                  <a:ea typeface="휴먼둥근헤드라인" pitchFamily="18" charset="-127"/>
                </a:rPr>
                <a:t>, </a:t>
              </a:r>
              <a:r>
                <a:rPr lang="ko-KR" altLang="en-US" sz="1600" dirty="0">
                  <a:latin typeface="휴먼둥근헤드라인" pitchFamily="18" charset="-127"/>
                  <a:ea typeface="휴먼둥근헤드라인" pitchFamily="18" charset="-127"/>
                </a:rPr>
                <a:t>균형적으로 측정하는 성과평가 시스템 이다</a:t>
              </a:r>
              <a:r>
                <a:rPr lang="en-US" altLang="ko-KR" sz="1600" dirty="0">
                  <a:latin typeface="휴먼둥근헤드라인" pitchFamily="18" charset="-127"/>
                  <a:ea typeface="휴먼둥근헤드라인" pitchFamily="18" charset="-127"/>
                </a:rPr>
                <a:t>.”</a:t>
              </a:r>
            </a:p>
          </p:txBody>
        </p:sp>
        <p:pic>
          <p:nvPicPr>
            <p:cNvPr id="20" name="Picture 6" descr="4각형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49488" y="3473450"/>
              <a:ext cx="5067300" cy="2643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656526" y="5092837"/>
              <a:ext cx="15049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>
                <a:lnSpc>
                  <a:spcPct val="90000"/>
                </a:lnSpc>
              </a:pPr>
              <a:r>
                <a:rPr kumimoji="0" lang="ko-KR" altLang="en-US" sz="2400" dirty="0">
                  <a:latin typeface="안상수2006굵은" pitchFamily="18" charset="-127"/>
                  <a:ea typeface="안상수2006굵은" pitchFamily="18" charset="-127"/>
                </a:rPr>
                <a:t>내부 비즈니스 </a:t>
              </a:r>
              <a:br>
                <a:rPr kumimoji="0" lang="ko-KR" altLang="en-US" sz="2400" dirty="0">
                  <a:latin typeface="안상수2006굵은" pitchFamily="18" charset="-127"/>
                  <a:ea typeface="안상수2006굵은" pitchFamily="18" charset="-127"/>
                </a:rPr>
              </a:br>
              <a:r>
                <a:rPr kumimoji="0" lang="ko-KR" altLang="en-US" sz="2400" dirty="0">
                  <a:latin typeface="안상수2006굵은" pitchFamily="18" charset="-127"/>
                  <a:ea typeface="안상수2006굵은" pitchFamily="18" charset="-127"/>
                </a:rPr>
                <a:t>프로세스</a:t>
              </a: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5529263" y="5048250"/>
              <a:ext cx="865187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>
                <a:lnSpc>
                  <a:spcPct val="90000"/>
                </a:lnSpc>
              </a:pPr>
              <a:r>
                <a:rPr kumimoji="0" lang="ko-KR" altLang="en-US" sz="2800" dirty="0">
                  <a:latin typeface="안상수2006굵은" pitchFamily="18" charset="-127"/>
                  <a:ea typeface="안상수2006굵은" pitchFamily="18" charset="-127"/>
                </a:rPr>
                <a:t>고객</a:t>
              </a: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5516563" y="3910013"/>
              <a:ext cx="935749" cy="363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 algn="ctr">
                <a:lnSpc>
                  <a:spcPct val="90000"/>
                </a:lnSpc>
              </a:pPr>
              <a:r>
                <a:rPr kumimoji="0" lang="ko-KR" altLang="en-US" sz="2800" dirty="0">
                  <a:latin typeface="안상수2006굵은" pitchFamily="18" charset="-127"/>
                  <a:ea typeface="안상수2006굵은" pitchFamily="18" charset="-127"/>
                </a:rPr>
                <a:t>재무</a:t>
              </a: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2808358" y="3864275"/>
              <a:ext cx="1366482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>
                <a:lnSpc>
                  <a:spcPct val="90000"/>
                </a:lnSpc>
              </a:pPr>
              <a:r>
                <a:rPr kumimoji="0" lang="ko-KR" altLang="en-US" sz="2000" dirty="0">
                  <a:latin typeface="안상수2006굵은" pitchFamily="18" charset="-127"/>
                  <a:ea typeface="안상수2006굵은" pitchFamily="18" charset="-127"/>
                </a:rPr>
                <a:t>학습과 성장</a:t>
              </a:r>
            </a:p>
          </p:txBody>
        </p:sp>
        <p:pic>
          <p:nvPicPr>
            <p:cNvPr id="29" name="Picture 12" descr="20030309_화살표_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9238" y="4343400"/>
              <a:ext cx="1019175" cy="86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3" descr="20030309_화살표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53270">
              <a:off x="7134225" y="4364038"/>
              <a:ext cx="987425" cy="84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4" descr="20030309_화살표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7752006">
              <a:off x="4389438" y="2922588"/>
              <a:ext cx="758825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5" descr="넙적이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68763" y="4048125"/>
              <a:ext cx="1408112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16"/>
            <p:cNvGrpSpPr>
              <a:grpSpLocks/>
            </p:cNvGrpSpPr>
            <p:nvPr/>
          </p:nvGrpSpPr>
          <p:grpSpPr bwMode="auto">
            <a:xfrm>
              <a:off x="4344988" y="3649663"/>
              <a:ext cx="950912" cy="985837"/>
              <a:chOff x="2687" y="3396"/>
              <a:chExt cx="819" cy="619"/>
            </a:xfrm>
          </p:grpSpPr>
          <p:sp>
            <p:nvSpPr>
              <p:cNvPr id="50" name="Freeform 17"/>
              <p:cNvSpPr>
                <a:spLocks/>
              </p:cNvSpPr>
              <p:nvPr/>
            </p:nvSpPr>
            <p:spPr bwMode="auto">
              <a:xfrm>
                <a:off x="3070" y="3429"/>
                <a:ext cx="29" cy="496"/>
              </a:xfrm>
              <a:custGeom>
                <a:avLst/>
                <a:gdLst>
                  <a:gd name="T0" fmla="*/ 29 w 30"/>
                  <a:gd name="T1" fmla="*/ 517 h 518"/>
                  <a:gd name="T2" fmla="*/ 29 w 30"/>
                  <a:gd name="T3" fmla="*/ 0 h 518"/>
                  <a:gd name="T4" fmla="*/ 0 w 30"/>
                  <a:gd name="T5" fmla="*/ 0 h 518"/>
                  <a:gd name="T6" fmla="*/ 0 w 30"/>
                  <a:gd name="T7" fmla="*/ 517 h 518"/>
                  <a:gd name="T8" fmla="*/ 29 w 30"/>
                  <a:gd name="T9" fmla="*/ 517 h 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518"/>
                  <a:gd name="T17" fmla="*/ 30 w 30"/>
                  <a:gd name="T18" fmla="*/ 518 h 5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518">
                    <a:moveTo>
                      <a:pt x="29" y="517"/>
                    </a:moveTo>
                    <a:lnTo>
                      <a:pt x="29" y="0"/>
                    </a:lnTo>
                    <a:lnTo>
                      <a:pt x="0" y="0"/>
                    </a:lnTo>
                    <a:lnTo>
                      <a:pt x="0" y="517"/>
                    </a:lnTo>
                    <a:lnTo>
                      <a:pt x="29" y="517"/>
                    </a:lnTo>
                  </a:path>
                </a:pathLst>
              </a:custGeom>
              <a:gradFill rotWithShape="0">
                <a:gsLst>
                  <a:gs pos="0">
                    <a:srgbClr val="43AFBA"/>
                  </a:gs>
                  <a:gs pos="100000">
                    <a:srgbClr val="000000"/>
                  </a:gs>
                </a:gsLst>
                <a:lin ang="2700000" scaled="1"/>
              </a:gradFill>
              <a:ln w="12700" cap="rnd">
                <a:solidFill>
                  <a:srgbClr val="43AF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" name="Freeform 18"/>
              <p:cNvSpPr>
                <a:spLocks/>
              </p:cNvSpPr>
              <p:nvPr/>
            </p:nvSpPr>
            <p:spPr bwMode="auto">
              <a:xfrm>
                <a:off x="3267" y="3540"/>
                <a:ext cx="239" cy="232"/>
              </a:xfrm>
              <a:custGeom>
                <a:avLst/>
                <a:gdLst>
                  <a:gd name="T0" fmla="*/ 114 w 247"/>
                  <a:gd name="T1" fmla="*/ 3 h 242"/>
                  <a:gd name="T2" fmla="*/ 111 w 247"/>
                  <a:gd name="T3" fmla="*/ 3 h 242"/>
                  <a:gd name="T4" fmla="*/ 243 w 247"/>
                  <a:gd name="T5" fmla="*/ 240 h 242"/>
                  <a:gd name="T6" fmla="*/ 244 w 247"/>
                  <a:gd name="T7" fmla="*/ 239 h 242"/>
                  <a:gd name="T8" fmla="*/ 2 w 247"/>
                  <a:gd name="T9" fmla="*/ 239 h 242"/>
                  <a:gd name="T10" fmla="*/ 4 w 247"/>
                  <a:gd name="T11" fmla="*/ 240 h 242"/>
                  <a:gd name="T12" fmla="*/ 114 w 247"/>
                  <a:gd name="T13" fmla="*/ 3 h 242"/>
                  <a:gd name="T14" fmla="*/ 113 w 247"/>
                  <a:gd name="T15" fmla="*/ 0 h 242"/>
                  <a:gd name="T16" fmla="*/ 0 w 247"/>
                  <a:gd name="T17" fmla="*/ 241 h 242"/>
                  <a:gd name="T18" fmla="*/ 246 w 247"/>
                  <a:gd name="T19" fmla="*/ 241 h 242"/>
                  <a:gd name="T20" fmla="*/ 113 w 247"/>
                  <a:gd name="T21" fmla="*/ 0 h 242"/>
                  <a:gd name="T22" fmla="*/ 114 w 247"/>
                  <a:gd name="T23" fmla="*/ 3 h 2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7"/>
                  <a:gd name="T37" fmla="*/ 0 h 242"/>
                  <a:gd name="T38" fmla="*/ 247 w 247"/>
                  <a:gd name="T39" fmla="*/ 242 h 2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7" h="242">
                    <a:moveTo>
                      <a:pt x="114" y="3"/>
                    </a:moveTo>
                    <a:lnTo>
                      <a:pt x="111" y="3"/>
                    </a:lnTo>
                    <a:lnTo>
                      <a:pt x="243" y="240"/>
                    </a:lnTo>
                    <a:lnTo>
                      <a:pt x="244" y="239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114" y="3"/>
                    </a:lnTo>
                    <a:lnTo>
                      <a:pt x="113" y="0"/>
                    </a:lnTo>
                    <a:lnTo>
                      <a:pt x="0" y="241"/>
                    </a:lnTo>
                    <a:lnTo>
                      <a:pt x="246" y="241"/>
                    </a:lnTo>
                    <a:lnTo>
                      <a:pt x="113" y="0"/>
                    </a:lnTo>
                    <a:lnTo>
                      <a:pt x="114" y="3"/>
                    </a:lnTo>
                  </a:path>
                </a:pathLst>
              </a:custGeom>
              <a:gradFill rotWithShape="0">
                <a:gsLst>
                  <a:gs pos="0">
                    <a:srgbClr val="43AFBA"/>
                  </a:gs>
                  <a:gs pos="100000">
                    <a:srgbClr val="000000"/>
                  </a:gs>
                </a:gsLst>
                <a:lin ang="2700000" scaled="1"/>
              </a:gradFill>
              <a:ln w="12700" cap="rnd">
                <a:solidFill>
                  <a:srgbClr val="43AF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2" name="Freeform 19"/>
              <p:cNvSpPr>
                <a:spLocks/>
              </p:cNvSpPr>
              <p:nvPr/>
            </p:nvSpPr>
            <p:spPr bwMode="auto">
              <a:xfrm>
                <a:off x="3375" y="3544"/>
                <a:ext cx="16" cy="227"/>
              </a:xfrm>
              <a:custGeom>
                <a:avLst/>
                <a:gdLst>
                  <a:gd name="T0" fmla="*/ 0 w 17"/>
                  <a:gd name="T1" fmla="*/ 0 h 237"/>
                  <a:gd name="T2" fmla="*/ 4 w 17"/>
                  <a:gd name="T3" fmla="*/ 236 h 237"/>
                  <a:gd name="T4" fmla="*/ 16 w 17"/>
                  <a:gd name="T5" fmla="*/ 236 h 237"/>
                  <a:gd name="T6" fmla="*/ 12 w 17"/>
                  <a:gd name="T7" fmla="*/ 0 h 237"/>
                  <a:gd name="T8" fmla="*/ 0 w 17"/>
                  <a:gd name="T9" fmla="*/ 0 h 2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7"/>
                  <a:gd name="T17" fmla="*/ 17 w 17"/>
                  <a:gd name="T18" fmla="*/ 237 h 2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7">
                    <a:moveTo>
                      <a:pt x="0" y="0"/>
                    </a:moveTo>
                    <a:lnTo>
                      <a:pt x="4" y="236"/>
                    </a:lnTo>
                    <a:lnTo>
                      <a:pt x="16" y="236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43AFBA"/>
                  </a:gs>
                  <a:gs pos="100000">
                    <a:srgbClr val="000000"/>
                  </a:gs>
                </a:gsLst>
                <a:lin ang="2700000" scaled="1"/>
              </a:gradFill>
              <a:ln w="12700" cap="rnd">
                <a:solidFill>
                  <a:srgbClr val="43AF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>
                <a:off x="3291" y="3788"/>
                <a:ext cx="192" cy="20"/>
              </a:xfrm>
              <a:custGeom>
                <a:avLst/>
                <a:gdLst>
                  <a:gd name="T0" fmla="*/ 197 w 199"/>
                  <a:gd name="T1" fmla="*/ 0 h 21"/>
                  <a:gd name="T2" fmla="*/ 0 w 199"/>
                  <a:gd name="T3" fmla="*/ 0 h 21"/>
                  <a:gd name="T4" fmla="*/ 2 w 199"/>
                  <a:gd name="T5" fmla="*/ 4 h 21"/>
                  <a:gd name="T6" fmla="*/ 4 w 199"/>
                  <a:gd name="T7" fmla="*/ 8 h 21"/>
                  <a:gd name="T8" fmla="*/ 7 w 199"/>
                  <a:gd name="T9" fmla="*/ 11 h 21"/>
                  <a:gd name="T10" fmla="*/ 10 w 199"/>
                  <a:gd name="T11" fmla="*/ 14 h 21"/>
                  <a:gd name="T12" fmla="*/ 14 w 199"/>
                  <a:gd name="T13" fmla="*/ 17 h 21"/>
                  <a:gd name="T14" fmla="*/ 18 w 199"/>
                  <a:gd name="T15" fmla="*/ 19 h 21"/>
                  <a:gd name="T16" fmla="*/ 22 w 199"/>
                  <a:gd name="T17" fmla="*/ 20 h 21"/>
                  <a:gd name="T18" fmla="*/ 27 w 199"/>
                  <a:gd name="T19" fmla="*/ 20 h 21"/>
                  <a:gd name="T20" fmla="*/ 27 w 199"/>
                  <a:gd name="T21" fmla="*/ 20 h 21"/>
                  <a:gd name="T22" fmla="*/ 172 w 199"/>
                  <a:gd name="T23" fmla="*/ 20 h 21"/>
                  <a:gd name="T24" fmla="*/ 176 w 199"/>
                  <a:gd name="T25" fmla="*/ 19 h 21"/>
                  <a:gd name="T26" fmla="*/ 180 w 199"/>
                  <a:gd name="T27" fmla="*/ 18 h 21"/>
                  <a:gd name="T28" fmla="*/ 184 w 199"/>
                  <a:gd name="T29" fmla="*/ 16 h 21"/>
                  <a:gd name="T30" fmla="*/ 189 w 199"/>
                  <a:gd name="T31" fmla="*/ 13 h 21"/>
                  <a:gd name="T32" fmla="*/ 193 w 199"/>
                  <a:gd name="T33" fmla="*/ 10 h 21"/>
                  <a:gd name="T34" fmla="*/ 196 w 199"/>
                  <a:gd name="T35" fmla="*/ 7 h 21"/>
                  <a:gd name="T36" fmla="*/ 197 w 199"/>
                  <a:gd name="T37" fmla="*/ 3 h 21"/>
                  <a:gd name="T38" fmla="*/ 198 w 199"/>
                  <a:gd name="T39" fmla="*/ 0 h 21"/>
                  <a:gd name="T40" fmla="*/ 197 w 199"/>
                  <a:gd name="T41" fmla="*/ 0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9"/>
                  <a:gd name="T64" fmla="*/ 0 h 21"/>
                  <a:gd name="T65" fmla="*/ 199 w 199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9" h="21">
                    <a:moveTo>
                      <a:pt x="197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7" y="11"/>
                    </a:lnTo>
                    <a:lnTo>
                      <a:pt x="10" y="14"/>
                    </a:lnTo>
                    <a:lnTo>
                      <a:pt x="14" y="17"/>
                    </a:lnTo>
                    <a:lnTo>
                      <a:pt x="18" y="19"/>
                    </a:lnTo>
                    <a:lnTo>
                      <a:pt x="22" y="20"/>
                    </a:lnTo>
                    <a:lnTo>
                      <a:pt x="27" y="20"/>
                    </a:lnTo>
                    <a:lnTo>
                      <a:pt x="172" y="20"/>
                    </a:lnTo>
                    <a:lnTo>
                      <a:pt x="176" y="19"/>
                    </a:lnTo>
                    <a:lnTo>
                      <a:pt x="180" y="18"/>
                    </a:lnTo>
                    <a:lnTo>
                      <a:pt x="184" y="16"/>
                    </a:lnTo>
                    <a:lnTo>
                      <a:pt x="189" y="13"/>
                    </a:lnTo>
                    <a:lnTo>
                      <a:pt x="193" y="10"/>
                    </a:lnTo>
                    <a:lnTo>
                      <a:pt x="196" y="7"/>
                    </a:lnTo>
                    <a:lnTo>
                      <a:pt x="197" y="3"/>
                    </a:lnTo>
                    <a:lnTo>
                      <a:pt x="198" y="0"/>
                    </a:lnTo>
                    <a:lnTo>
                      <a:pt x="197" y="0"/>
                    </a:lnTo>
                  </a:path>
                </a:pathLst>
              </a:custGeom>
              <a:gradFill rotWithShape="0">
                <a:gsLst>
                  <a:gs pos="0">
                    <a:srgbClr val="43AFBA"/>
                  </a:gs>
                  <a:gs pos="100000">
                    <a:srgbClr val="000000"/>
                  </a:gs>
                </a:gsLst>
                <a:lin ang="2700000" scaled="1"/>
              </a:gradFill>
              <a:ln w="12700" cap="rnd">
                <a:solidFill>
                  <a:srgbClr val="43AF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" name="Freeform 21"/>
              <p:cNvSpPr>
                <a:spLocks/>
              </p:cNvSpPr>
              <p:nvPr/>
            </p:nvSpPr>
            <p:spPr bwMode="auto">
              <a:xfrm>
                <a:off x="3338" y="3496"/>
                <a:ext cx="55" cy="43"/>
              </a:xfrm>
              <a:custGeom>
                <a:avLst/>
                <a:gdLst>
                  <a:gd name="T0" fmla="*/ 18 w 57"/>
                  <a:gd name="T1" fmla="*/ 43 h 45"/>
                  <a:gd name="T2" fmla="*/ 24 w 57"/>
                  <a:gd name="T3" fmla="*/ 44 h 45"/>
                  <a:gd name="T4" fmla="*/ 29 w 57"/>
                  <a:gd name="T5" fmla="*/ 44 h 45"/>
                  <a:gd name="T6" fmla="*/ 35 w 57"/>
                  <a:gd name="T7" fmla="*/ 44 h 45"/>
                  <a:gd name="T8" fmla="*/ 40 w 57"/>
                  <a:gd name="T9" fmla="*/ 42 h 45"/>
                  <a:gd name="T10" fmla="*/ 45 w 57"/>
                  <a:gd name="T11" fmla="*/ 40 h 45"/>
                  <a:gd name="T12" fmla="*/ 49 w 57"/>
                  <a:gd name="T13" fmla="*/ 37 h 45"/>
                  <a:gd name="T14" fmla="*/ 52 w 57"/>
                  <a:gd name="T15" fmla="*/ 34 h 45"/>
                  <a:gd name="T16" fmla="*/ 55 w 57"/>
                  <a:gd name="T17" fmla="*/ 29 h 45"/>
                  <a:gd name="T18" fmla="*/ 56 w 57"/>
                  <a:gd name="T19" fmla="*/ 25 h 45"/>
                  <a:gd name="T20" fmla="*/ 56 w 57"/>
                  <a:gd name="T21" fmla="*/ 21 h 45"/>
                  <a:gd name="T22" fmla="*/ 55 w 57"/>
                  <a:gd name="T23" fmla="*/ 16 h 45"/>
                  <a:gd name="T24" fmla="*/ 53 w 57"/>
                  <a:gd name="T25" fmla="*/ 13 h 45"/>
                  <a:gd name="T26" fmla="*/ 50 w 57"/>
                  <a:gd name="T27" fmla="*/ 9 h 45"/>
                  <a:gd name="T28" fmla="*/ 46 w 57"/>
                  <a:gd name="T29" fmla="*/ 6 h 45"/>
                  <a:gd name="T30" fmla="*/ 42 w 57"/>
                  <a:gd name="T31" fmla="*/ 3 h 45"/>
                  <a:gd name="T32" fmla="*/ 37 w 57"/>
                  <a:gd name="T33" fmla="*/ 1 h 45"/>
                  <a:gd name="T34" fmla="*/ 31 w 57"/>
                  <a:gd name="T35" fmla="*/ 0 h 45"/>
                  <a:gd name="T36" fmla="*/ 26 w 57"/>
                  <a:gd name="T37" fmla="*/ 0 h 45"/>
                  <a:gd name="T38" fmla="*/ 21 w 57"/>
                  <a:gd name="T39" fmla="*/ 1 h 45"/>
                  <a:gd name="T40" fmla="*/ 15 w 57"/>
                  <a:gd name="T41" fmla="*/ 2 h 45"/>
                  <a:gd name="T42" fmla="*/ 11 w 57"/>
                  <a:gd name="T43" fmla="*/ 5 h 45"/>
                  <a:gd name="T44" fmla="*/ 7 w 57"/>
                  <a:gd name="T45" fmla="*/ 8 h 45"/>
                  <a:gd name="T46" fmla="*/ 4 w 57"/>
                  <a:gd name="T47" fmla="*/ 11 h 45"/>
                  <a:gd name="T48" fmla="*/ 1 w 57"/>
                  <a:gd name="T49" fmla="*/ 15 h 45"/>
                  <a:gd name="T50" fmla="*/ 0 w 57"/>
                  <a:gd name="T51" fmla="*/ 20 h 45"/>
                  <a:gd name="T52" fmla="*/ 0 w 57"/>
                  <a:gd name="T53" fmla="*/ 24 h 45"/>
                  <a:gd name="T54" fmla="*/ 1 w 57"/>
                  <a:gd name="T55" fmla="*/ 28 h 45"/>
                  <a:gd name="T56" fmla="*/ 3 w 57"/>
                  <a:gd name="T57" fmla="*/ 32 h 45"/>
                  <a:gd name="T58" fmla="*/ 5 w 57"/>
                  <a:gd name="T59" fmla="*/ 36 h 45"/>
                  <a:gd name="T60" fmla="*/ 9 w 57"/>
                  <a:gd name="T61" fmla="*/ 39 h 45"/>
                  <a:gd name="T62" fmla="*/ 13 w 57"/>
                  <a:gd name="T63" fmla="*/ 41 h 45"/>
                  <a:gd name="T64" fmla="*/ 18 w 57"/>
                  <a:gd name="T65" fmla="*/ 43 h 45"/>
                  <a:gd name="T66" fmla="*/ 18 w 57"/>
                  <a:gd name="T67" fmla="*/ 43 h 45"/>
                  <a:gd name="T68" fmla="*/ 18 w 57"/>
                  <a:gd name="T69" fmla="*/ 43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45"/>
                  <a:gd name="T107" fmla="*/ 57 w 57"/>
                  <a:gd name="T108" fmla="*/ 45 h 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45">
                    <a:moveTo>
                      <a:pt x="18" y="43"/>
                    </a:moveTo>
                    <a:lnTo>
                      <a:pt x="24" y="44"/>
                    </a:lnTo>
                    <a:lnTo>
                      <a:pt x="29" y="44"/>
                    </a:lnTo>
                    <a:lnTo>
                      <a:pt x="35" y="44"/>
                    </a:lnTo>
                    <a:lnTo>
                      <a:pt x="40" y="42"/>
                    </a:lnTo>
                    <a:lnTo>
                      <a:pt x="45" y="40"/>
                    </a:lnTo>
                    <a:lnTo>
                      <a:pt x="49" y="37"/>
                    </a:lnTo>
                    <a:lnTo>
                      <a:pt x="52" y="34"/>
                    </a:lnTo>
                    <a:lnTo>
                      <a:pt x="55" y="29"/>
                    </a:lnTo>
                    <a:lnTo>
                      <a:pt x="56" y="25"/>
                    </a:lnTo>
                    <a:lnTo>
                      <a:pt x="56" y="21"/>
                    </a:lnTo>
                    <a:lnTo>
                      <a:pt x="55" y="16"/>
                    </a:lnTo>
                    <a:lnTo>
                      <a:pt x="53" y="13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7" y="8"/>
                    </a:lnTo>
                    <a:lnTo>
                      <a:pt x="4" y="11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1" y="28"/>
                    </a:lnTo>
                    <a:lnTo>
                      <a:pt x="3" y="32"/>
                    </a:lnTo>
                    <a:lnTo>
                      <a:pt x="5" y="36"/>
                    </a:lnTo>
                    <a:lnTo>
                      <a:pt x="9" y="39"/>
                    </a:lnTo>
                    <a:lnTo>
                      <a:pt x="13" y="41"/>
                    </a:lnTo>
                    <a:lnTo>
                      <a:pt x="18" y="43"/>
                    </a:lnTo>
                  </a:path>
                </a:pathLst>
              </a:custGeom>
              <a:gradFill rotWithShape="0">
                <a:gsLst>
                  <a:gs pos="0">
                    <a:srgbClr val="43AFBA"/>
                  </a:gs>
                  <a:gs pos="100000">
                    <a:srgbClr val="000000"/>
                  </a:gs>
                </a:gsLst>
                <a:lin ang="2700000" scaled="1"/>
              </a:gradFill>
              <a:ln w="12700" cap="rnd">
                <a:solidFill>
                  <a:srgbClr val="43AF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" name="Freeform 22"/>
              <p:cNvSpPr>
                <a:spLocks/>
              </p:cNvSpPr>
              <p:nvPr/>
            </p:nvSpPr>
            <p:spPr bwMode="auto">
              <a:xfrm>
                <a:off x="2782" y="3740"/>
                <a:ext cx="587" cy="78"/>
              </a:xfrm>
              <a:custGeom>
                <a:avLst/>
                <a:gdLst>
                  <a:gd name="T0" fmla="*/ 298 w 607"/>
                  <a:gd name="T1" fmla="*/ 58 h 81"/>
                  <a:gd name="T2" fmla="*/ 289 w 607"/>
                  <a:gd name="T3" fmla="*/ 59 h 81"/>
                  <a:gd name="T4" fmla="*/ 272 w 607"/>
                  <a:gd name="T5" fmla="*/ 57 h 81"/>
                  <a:gd name="T6" fmla="*/ 260 w 607"/>
                  <a:gd name="T7" fmla="*/ 55 h 81"/>
                  <a:gd name="T8" fmla="*/ 242 w 607"/>
                  <a:gd name="T9" fmla="*/ 51 h 81"/>
                  <a:gd name="T10" fmla="*/ 226 w 607"/>
                  <a:gd name="T11" fmla="*/ 48 h 81"/>
                  <a:gd name="T12" fmla="*/ 197 w 607"/>
                  <a:gd name="T13" fmla="*/ 49 h 81"/>
                  <a:gd name="T14" fmla="*/ 166 w 607"/>
                  <a:gd name="T15" fmla="*/ 57 h 81"/>
                  <a:gd name="T16" fmla="*/ 131 w 607"/>
                  <a:gd name="T17" fmla="*/ 70 h 81"/>
                  <a:gd name="T18" fmla="*/ 113 w 607"/>
                  <a:gd name="T19" fmla="*/ 75 h 81"/>
                  <a:gd name="T20" fmla="*/ 85 w 607"/>
                  <a:gd name="T21" fmla="*/ 79 h 81"/>
                  <a:gd name="T22" fmla="*/ 68 w 607"/>
                  <a:gd name="T23" fmla="*/ 79 h 81"/>
                  <a:gd name="T24" fmla="*/ 50 w 607"/>
                  <a:gd name="T25" fmla="*/ 77 h 81"/>
                  <a:gd name="T26" fmla="*/ 34 w 607"/>
                  <a:gd name="T27" fmla="*/ 73 h 81"/>
                  <a:gd name="T28" fmla="*/ 20 w 607"/>
                  <a:gd name="T29" fmla="*/ 65 h 81"/>
                  <a:gd name="T30" fmla="*/ 5 w 607"/>
                  <a:gd name="T31" fmla="*/ 56 h 81"/>
                  <a:gd name="T32" fmla="*/ 3 w 607"/>
                  <a:gd name="T33" fmla="*/ 50 h 81"/>
                  <a:gd name="T34" fmla="*/ 7 w 607"/>
                  <a:gd name="T35" fmla="*/ 51 h 81"/>
                  <a:gd name="T36" fmla="*/ 19 w 607"/>
                  <a:gd name="T37" fmla="*/ 49 h 81"/>
                  <a:gd name="T38" fmla="*/ 28 w 607"/>
                  <a:gd name="T39" fmla="*/ 49 h 81"/>
                  <a:gd name="T40" fmla="*/ 57 w 607"/>
                  <a:gd name="T41" fmla="*/ 50 h 81"/>
                  <a:gd name="T42" fmla="*/ 82 w 607"/>
                  <a:gd name="T43" fmla="*/ 46 h 81"/>
                  <a:gd name="T44" fmla="*/ 100 w 607"/>
                  <a:gd name="T45" fmla="*/ 41 h 81"/>
                  <a:gd name="T46" fmla="*/ 118 w 607"/>
                  <a:gd name="T47" fmla="*/ 35 h 81"/>
                  <a:gd name="T48" fmla="*/ 140 w 607"/>
                  <a:gd name="T49" fmla="*/ 22 h 81"/>
                  <a:gd name="T50" fmla="*/ 160 w 607"/>
                  <a:gd name="T51" fmla="*/ 13 h 81"/>
                  <a:gd name="T52" fmla="*/ 175 w 607"/>
                  <a:gd name="T53" fmla="*/ 9 h 81"/>
                  <a:gd name="T54" fmla="*/ 198 w 607"/>
                  <a:gd name="T55" fmla="*/ 3 h 81"/>
                  <a:gd name="T56" fmla="*/ 222 w 607"/>
                  <a:gd name="T57" fmla="*/ 6 h 81"/>
                  <a:gd name="T58" fmla="*/ 261 w 607"/>
                  <a:gd name="T59" fmla="*/ 14 h 81"/>
                  <a:gd name="T60" fmla="*/ 293 w 607"/>
                  <a:gd name="T61" fmla="*/ 16 h 81"/>
                  <a:gd name="T62" fmla="*/ 327 w 607"/>
                  <a:gd name="T63" fmla="*/ 13 h 81"/>
                  <a:gd name="T64" fmla="*/ 369 w 607"/>
                  <a:gd name="T65" fmla="*/ 7 h 81"/>
                  <a:gd name="T66" fmla="*/ 401 w 607"/>
                  <a:gd name="T67" fmla="*/ 0 h 81"/>
                  <a:gd name="T68" fmla="*/ 423 w 607"/>
                  <a:gd name="T69" fmla="*/ 2 h 81"/>
                  <a:gd name="T70" fmla="*/ 443 w 607"/>
                  <a:gd name="T71" fmla="*/ 5 h 81"/>
                  <a:gd name="T72" fmla="*/ 461 w 607"/>
                  <a:gd name="T73" fmla="*/ 14 h 81"/>
                  <a:gd name="T74" fmla="*/ 489 w 607"/>
                  <a:gd name="T75" fmla="*/ 28 h 81"/>
                  <a:gd name="T76" fmla="*/ 505 w 607"/>
                  <a:gd name="T77" fmla="*/ 35 h 81"/>
                  <a:gd name="T78" fmla="*/ 523 w 607"/>
                  <a:gd name="T79" fmla="*/ 40 h 81"/>
                  <a:gd name="T80" fmla="*/ 547 w 607"/>
                  <a:gd name="T81" fmla="*/ 42 h 81"/>
                  <a:gd name="T82" fmla="*/ 577 w 607"/>
                  <a:gd name="T83" fmla="*/ 41 h 81"/>
                  <a:gd name="T84" fmla="*/ 586 w 607"/>
                  <a:gd name="T85" fmla="*/ 39 h 81"/>
                  <a:gd name="T86" fmla="*/ 598 w 607"/>
                  <a:gd name="T87" fmla="*/ 38 h 81"/>
                  <a:gd name="T88" fmla="*/ 598 w 607"/>
                  <a:gd name="T89" fmla="*/ 43 h 81"/>
                  <a:gd name="T90" fmla="*/ 583 w 607"/>
                  <a:gd name="T91" fmla="*/ 54 h 81"/>
                  <a:gd name="T92" fmla="*/ 568 w 607"/>
                  <a:gd name="T93" fmla="*/ 61 h 81"/>
                  <a:gd name="T94" fmla="*/ 551 w 607"/>
                  <a:gd name="T95" fmla="*/ 67 h 81"/>
                  <a:gd name="T96" fmla="*/ 533 w 607"/>
                  <a:gd name="T97" fmla="*/ 70 h 81"/>
                  <a:gd name="T98" fmla="*/ 515 w 607"/>
                  <a:gd name="T99" fmla="*/ 71 h 81"/>
                  <a:gd name="T100" fmla="*/ 497 w 607"/>
                  <a:gd name="T101" fmla="*/ 70 h 81"/>
                  <a:gd name="T102" fmla="*/ 479 w 607"/>
                  <a:gd name="T103" fmla="*/ 67 h 81"/>
                  <a:gd name="T104" fmla="*/ 460 w 607"/>
                  <a:gd name="T105" fmla="*/ 61 h 81"/>
                  <a:gd name="T106" fmla="*/ 444 w 607"/>
                  <a:gd name="T107" fmla="*/ 55 h 81"/>
                  <a:gd name="T108" fmla="*/ 422 w 607"/>
                  <a:gd name="T109" fmla="*/ 49 h 81"/>
                  <a:gd name="T110" fmla="*/ 393 w 607"/>
                  <a:gd name="T111" fmla="*/ 45 h 81"/>
                  <a:gd name="T112" fmla="*/ 378 w 607"/>
                  <a:gd name="T113" fmla="*/ 47 h 81"/>
                  <a:gd name="T114" fmla="*/ 362 w 607"/>
                  <a:gd name="T115" fmla="*/ 49 h 81"/>
                  <a:gd name="T116" fmla="*/ 344 w 607"/>
                  <a:gd name="T117" fmla="*/ 53 h 81"/>
                  <a:gd name="T118" fmla="*/ 333 w 607"/>
                  <a:gd name="T119" fmla="*/ 57 h 81"/>
                  <a:gd name="T120" fmla="*/ 319 w 607"/>
                  <a:gd name="T121" fmla="*/ 59 h 81"/>
                  <a:gd name="T122" fmla="*/ 307 w 607"/>
                  <a:gd name="T123" fmla="*/ 58 h 81"/>
                  <a:gd name="T124" fmla="*/ 300 w 607"/>
                  <a:gd name="T125" fmla="*/ 57 h 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07"/>
                  <a:gd name="T190" fmla="*/ 0 h 81"/>
                  <a:gd name="T191" fmla="*/ 607 w 607"/>
                  <a:gd name="T192" fmla="*/ 81 h 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07" h="81">
                    <a:moveTo>
                      <a:pt x="301" y="58"/>
                    </a:moveTo>
                    <a:lnTo>
                      <a:pt x="298" y="58"/>
                    </a:lnTo>
                    <a:lnTo>
                      <a:pt x="294" y="59"/>
                    </a:lnTo>
                    <a:lnTo>
                      <a:pt x="289" y="59"/>
                    </a:lnTo>
                    <a:lnTo>
                      <a:pt x="284" y="58"/>
                    </a:lnTo>
                    <a:lnTo>
                      <a:pt x="272" y="57"/>
                    </a:lnTo>
                    <a:lnTo>
                      <a:pt x="266" y="56"/>
                    </a:lnTo>
                    <a:lnTo>
                      <a:pt x="260" y="55"/>
                    </a:lnTo>
                    <a:lnTo>
                      <a:pt x="251" y="53"/>
                    </a:lnTo>
                    <a:lnTo>
                      <a:pt x="242" y="51"/>
                    </a:lnTo>
                    <a:lnTo>
                      <a:pt x="234" y="50"/>
                    </a:lnTo>
                    <a:lnTo>
                      <a:pt x="226" y="48"/>
                    </a:lnTo>
                    <a:lnTo>
                      <a:pt x="212" y="48"/>
                    </a:lnTo>
                    <a:lnTo>
                      <a:pt x="197" y="49"/>
                    </a:lnTo>
                    <a:lnTo>
                      <a:pt x="182" y="53"/>
                    </a:lnTo>
                    <a:lnTo>
                      <a:pt x="166" y="57"/>
                    </a:lnTo>
                    <a:lnTo>
                      <a:pt x="150" y="65"/>
                    </a:lnTo>
                    <a:lnTo>
                      <a:pt x="131" y="70"/>
                    </a:lnTo>
                    <a:lnTo>
                      <a:pt x="122" y="74"/>
                    </a:lnTo>
                    <a:lnTo>
                      <a:pt x="113" y="75"/>
                    </a:lnTo>
                    <a:lnTo>
                      <a:pt x="94" y="80"/>
                    </a:lnTo>
                    <a:lnTo>
                      <a:pt x="85" y="79"/>
                    </a:lnTo>
                    <a:lnTo>
                      <a:pt x="76" y="80"/>
                    </a:lnTo>
                    <a:lnTo>
                      <a:pt x="68" y="79"/>
                    </a:lnTo>
                    <a:lnTo>
                      <a:pt x="59" y="77"/>
                    </a:lnTo>
                    <a:lnTo>
                      <a:pt x="50" y="77"/>
                    </a:lnTo>
                    <a:lnTo>
                      <a:pt x="42" y="75"/>
                    </a:lnTo>
                    <a:lnTo>
                      <a:pt x="34" y="73"/>
                    </a:lnTo>
                    <a:lnTo>
                      <a:pt x="27" y="68"/>
                    </a:lnTo>
                    <a:lnTo>
                      <a:pt x="20" y="65"/>
                    </a:lnTo>
                    <a:lnTo>
                      <a:pt x="12" y="60"/>
                    </a:lnTo>
                    <a:lnTo>
                      <a:pt x="5" y="56"/>
                    </a:lnTo>
                    <a:lnTo>
                      <a:pt x="0" y="49"/>
                    </a:lnTo>
                    <a:lnTo>
                      <a:pt x="3" y="50"/>
                    </a:lnTo>
                    <a:lnTo>
                      <a:pt x="5" y="50"/>
                    </a:lnTo>
                    <a:lnTo>
                      <a:pt x="7" y="51"/>
                    </a:lnTo>
                    <a:lnTo>
                      <a:pt x="13" y="49"/>
                    </a:lnTo>
                    <a:lnTo>
                      <a:pt x="19" y="49"/>
                    </a:lnTo>
                    <a:lnTo>
                      <a:pt x="23" y="49"/>
                    </a:lnTo>
                    <a:lnTo>
                      <a:pt x="28" y="49"/>
                    </a:lnTo>
                    <a:lnTo>
                      <a:pt x="43" y="50"/>
                    </a:lnTo>
                    <a:lnTo>
                      <a:pt x="57" y="50"/>
                    </a:lnTo>
                    <a:lnTo>
                      <a:pt x="70" y="49"/>
                    </a:lnTo>
                    <a:lnTo>
                      <a:pt x="82" y="46"/>
                    </a:lnTo>
                    <a:lnTo>
                      <a:pt x="91" y="45"/>
                    </a:lnTo>
                    <a:lnTo>
                      <a:pt x="100" y="41"/>
                    </a:lnTo>
                    <a:lnTo>
                      <a:pt x="110" y="37"/>
                    </a:lnTo>
                    <a:lnTo>
                      <a:pt x="118" y="35"/>
                    </a:lnTo>
                    <a:lnTo>
                      <a:pt x="132" y="27"/>
                    </a:lnTo>
                    <a:lnTo>
                      <a:pt x="140" y="22"/>
                    </a:lnTo>
                    <a:lnTo>
                      <a:pt x="147" y="20"/>
                    </a:lnTo>
                    <a:lnTo>
                      <a:pt x="160" y="13"/>
                    </a:lnTo>
                    <a:lnTo>
                      <a:pt x="168" y="9"/>
                    </a:lnTo>
                    <a:lnTo>
                      <a:pt x="175" y="9"/>
                    </a:lnTo>
                    <a:lnTo>
                      <a:pt x="187" y="6"/>
                    </a:lnTo>
                    <a:lnTo>
                      <a:pt x="198" y="3"/>
                    </a:lnTo>
                    <a:lnTo>
                      <a:pt x="210" y="4"/>
                    </a:lnTo>
                    <a:lnTo>
                      <a:pt x="222" y="6"/>
                    </a:lnTo>
                    <a:lnTo>
                      <a:pt x="241" y="11"/>
                    </a:lnTo>
                    <a:lnTo>
                      <a:pt x="261" y="14"/>
                    </a:lnTo>
                    <a:lnTo>
                      <a:pt x="282" y="15"/>
                    </a:lnTo>
                    <a:lnTo>
                      <a:pt x="293" y="16"/>
                    </a:lnTo>
                    <a:lnTo>
                      <a:pt x="304" y="16"/>
                    </a:lnTo>
                    <a:lnTo>
                      <a:pt x="327" y="13"/>
                    </a:lnTo>
                    <a:lnTo>
                      <a:pt x="348" y="11"/>
                    </a:lnTo>
                    <a:lnTo>
                      <a:pt x="369" y="7"/>
                    </a:lnTo>
                    <a:lnTo>
                      <a:pt x="388" y="3"/>
                    </a:lnTo>
                    <a:lnTo>
                      <a:pt x="401" y="0"/>
                    </a:lnTo>
                    <a:lnTo>
                      <a:pt x="412" y="0"/>
                    </a:lnTo>
                    <a:lnTo>
                      <a:pt x="423" y="2"/>
                    </a:lnTo>
                    <a:lnTo>
                      <a:pt x="434" y="4"/>
                    </a:lnTo>
                    <a:lnTo>
                      <a:pt x="443" y="5"/>
                    </a:lnTo>
                    <a:lnTo>
                      <a:pt x="449" y="7"/>
                    </a:lnTo>
                    <a:lnTo>
                      <a:pt x="461" y="14"/>
                    </a:lnTo>
                    <a:lnTo>
                      <a:pt x="475" y="21"/>
                    </a:lnTo>
                    <a:lnTo>
                      <a:pt x="489" y="28"/>
                    </a:lnTo>
                    <a:lnTo>
                      <a:pt x="494" y="32"/>
                    </a:lnTo>
                    <a:lnTo>
                      <a:pt x="505" y="35"/>
                    </a:lnTo>
                    <a:lnTo>
                      <a:pt x="513" y="37"/>
                    </a:lnTo>
                    <a:lnTo>
                      <a:pt x="523" y="40"/>
                    </a:lnTo>
                    <a:lnTo>
                      <a:pt x="535" y="40"/>
                    </a:lnTo>
                    <a:lnTo>
                      <a:pt x="547" y="42"/>
                    </a:lnTo>
                    <a:lnTo>
                      <a:pt x="562" y="41"/>
                    </a:lnTo>
                    <a:lnTo>
                      <a:pt x="577" y="41"/>
                    </a:lnTo>
                    <a:lnTo>
                      <a:pt x="582" y="39"/>
                    </a:lnTo>
                    <a:lnTo>
                      <a:pt x="586" y="39"/>
                    </a:lnTo>
                    <a:lnTo>
                      <a:pt x="592" y="38"/>
                    </a:lnTo>
                    <a:lnTo>
                      <a:pt x="598" y="38"/>
                    </a:lnTo>
                    <a:lnTo>
                      <a:pt x="606" y="39"/>
                    </a:lnTo>
                    <a:lnTo>
                      <a:pt x="598" y="43"/>
                    </a:lnTo>
                    <a:lnTo>
                      <a:pt x="591" y="49"/>
                    </a:lnTo>
                    <a:lnTo>
                      <a:pt x="583" y="54"/>
                    </a:lnTo>
                    <a:lnTo>
                      <a:pt x="575" y="58"/>
                    </a:lnTo>
                    <a:lnTo>
                      <a:pt x="568" y="61"/>
                    </a:lnTo>
                    <a:lnTo>
                      <a:pt x="558" y="64"/>
                    </a:lnTo>
                    <a:lnTo>
                      <a:pt x="551" y="67"/>
                    </a:lnTo>
                    <a:lnTo>
                      <a:pt x="541" y="69"/>
                    </a:lnTo>
                    <a:lnTo>
                      <a:pt x="533" y="70"/>
                    </a:lnTo>
                    <a:lnTo>
                      <a:pt x="524" y="71"/>
                    </a:lnTo>
                    <a:lnTo>
                      <a:pt x="515" y="71"/>
                    </a:lnTo>
                    <a:lnTo>
                      <a:pt x="506" y="71"/>
                    </a:lnTo>
                    <a:lnTo>
                      <a:pt x="497" y="70"/>
                    </a:lnTo>
                    <a:lnTo>
                      <a:pt x="488" y="68"/>
                    </a:lnTo>
                    <a:lnTo>
                      <a:pt x="479" y="67"/>
                    </a:lnTo>
                    <a:lnTo>
                      <a:pt x="470" y="64"/>
                    </a:lnTo>
                    <a:lnTo>
                      <a:pt x="460" y="61"/>
                    </a:lnTo>
                    <a:lnTo>
                      <a:pt x="452" y="58"/>
                    </a:lnTo>
                    <a:lnTo>
                      <a:pt x="444" y="55"/>
                    </a:lnTo>
                    <a:lnTo>
                      <a:pt x="436" y="53"/>
                    </a:lnTo>
                    <a:lnTo>
                      <a:pt x="422" y="49"/>
                    </a:lnTo>
                    <a:lnTo>
                      <a:pt x="407" y="46"/>
                    </a:lnTo>
                    <a:lnTo>
                      <a:pt x="393" y="45"/>
                    </a:lnTo>
                    <a:lnTo>
                      <a:pt x="386" y="44"/>
                    </a:lnTo>
                    <a:lnTo>
                      <a:pt x="378" y="47"/>
                    </a:lnTo>
                    <a:lnTo>
                      <a:pt x="371" y="46"/>
                    </a:lnTo>
                    <a:lnTo>
                      <a:pt x="362" y="49"/>
                    </a:lnTo>
                    <a:lnTo>
                      <a:pt x="354" y="50"/>
                    </a:lnTo>
                    <a:lnTo>
                      <a:pt x="344" y="53"/>
                    </a:lnTo>
                    <a:lnTo>
                      <a:pt x="339" y="55"/>
                    </a:lnTo>
                    <a:lnTo>
                      <a:pt x="333" y="57"/>
                    </a:lnTo>
                    <a:lnTo>
                      <a:pt x="324" y="57"/>
                    </a:lnTo>
                    <a:lnTo>
                      <a:pt x="319" y="59"/>
                    </a:lnTo>
                    <a:lnTo>
                      <a:pt x="315" y="56"/>
                    </a:lnTo>
                    <a:lnTo>
                      <a:pt x="307" y="58"/>
                    </a:lnTo>
                    <a:lnTo>
                      <a:pt x="301" y="58"/>
                    </a:lnTo>
                    <a:lnTo>
                      <a:pt x="300" y="57"/>
                    </a:lnTo>
                    <a:lnTo>
                      <a:pt x="301" y="58"/>
                    </a:lnTo>
                  </a:path>
                </a:pathLst>
              </a:custGeom>
              <a:gradFill rotWithShape="0">
                <a:gsLst>
                  <a:gs pos="0">
                    <a:srgbClr val="43AFBA"/>
                  </a:gs>
                  <a:gs pos="100000">
                    <a:srgbClr val="000000"/>
                  </a:gs>
                </a:gsLst>
                <a:lin ang="2700000" scaled="1"/>
              </a:gradFill>
              <a:ln w="12700" cap="rnd">
                <a:solidFill>
                  <a:srgbClr val="43AF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6" name="Freeform 23"/>
              <p:cNvSpPr>
                <a:spLocks/>
              </p:cNvSpPr>
              <p:nvPr/>
            </p:nvSpPr>
            <p:spPr bwMode="auto">
              <a:xfrm>
                <a:off x="2784" y="3491"/>
                <a:ext cx="55" cy="44"/>
              </a:xfrm>
              <a:custGeom>
                <a:avLst/>
                <a:gdLst>
                  <a:gd name="T0" fmla="*/ 26 w 57"/>
                  <a:gd name="T1" fmla="*/ 44 h 45"/>
                  <a:gd name="T2" fmla="*/ 20 w 57"/>
                  <a:gd name="T3" fmla="*/ 43 h 45"/>
                  <a:gd name="T4" fmla="*/ 15 w 57"/>
                  <a:gd name="T5" fmla="*/ 42 h 45"/>
                  <a:gd name="T6" fmla="*/ 10 w 57"/>
                  <a:gd name="T7" fmla="*/ 40 h 45"/>
                  <a:gd name="T8" fmla="*/ 6 w 57"/>
                  <a:gd name="T9" fmla="*/ 37 h 45"/>
                  <a:gd name="T10" fmla="*/ 3 w 57"/>
                  <a:gd name="T11" fmla="*/ 33 h 45"/>
                  <a:gd name="T12" fmla="*/ 1 w 57"/>
                  <a:gd name="T13" fmla="*/ 29 h 45"/>
                  <a:gd name="T14" fmla="*/ 0 w 57"/>
                  <a:gd name="T15" fmla="*/ 25 h 45"/>
                  <a:gd name="T16" fmla="*/ 0 w 57"/>
                  <a:gd name="T17" fmla="*/ 20 h 45"/>
                  <a:gd name="T18" fmla="*/ 1 w 57"/>
                  <a:gd name="T19" fmla="*/ 16 h 45"/>
                  <a:gd name="T20" fmla="*/ 3 w 57"/>
                  <a:gd name="T21" fmla="*/ 12 h 45"/>
                  <a:gd name="T22" fmla="*/ 5 w 57"/>
                  <a:gd name="T23" fmla="*/ 9 h 45"/>
                  <a:gd name="T24" fmla="*/ 9 w 57"/>
                  <a:gd name="T25" fmla="*/ 6 h 45"/>
                  <a:gd name="T26" fmla="*/ 13 w 57"/>
                  <a:gd name="T27" fmla="*/ 3 h 45"/>
                  <a:gd name="T28" fmla="*/ 19 w 57"/>
                  <a:gd name="T29" fmla="*/ 1 h 45"/>
                  <a:gd name="T30" fmla="*/ 24 w 57"/>
                  <a:gd name="T31" fmla="*/ 0 h 45"/>
                  <a:gd name="T32" fmla="*/ 30 w 57"/>
                  <a:gd name="T33" fmla="*/ 0 h 45"/>
                  <a:gd name="T34" fmla="*/ 35 w 57"/>
                  <a:gd name="T35" fmla="*/ 1 h 45"/>
                  <a:gd name="T36" fmla="*/ 40 w 57"/>
                  <a:gd name="T37" fmla="*/ 3 h 45"/>
                  <a:gd name="T38" fmla="*/ 45 w 57"/>
                  <a:gd name="T39" fmla="*/ 5 h 45"/>
                  <a:gd name="T40" fmla="*/ 49 w 57"/>
                  <a:gd name="T41" fmla="*/ 8 h 45"/>
                  <a:gd name="T42" fmla="*/ 52 w 57"/>
                  <a:gd name="T43" fmla="*/ 12 h 45"/>
                  <a:gd name="T44" fmla="*/ 55 w 57"/>
                  <a:gd name="T45" fmla="*/ 15 h 45"/>
                  <a:gd name="T46" fmla="*/ 56 w 57"/>
                  <a:gd name="T47" fmla="*/ 19 h 45"/>
                  <a:gd name="T48" fmla="*/ 56 w 57"/>
                  <a:gd name="T49" fmla="*/ 24 h 45"/>
                  <a:gd name="T50" fmla="*/ 55 w 57"/>
                  <a:gd name="T51" fmla="*/ 28 h 45"/>
                  <a:gd name="T52" fmla="*/ 53 w 57"/>
                  <a:gd name="T53" fmla="*/ 32 h 45"/>
                  <a:gd name="T54" fmla="*/ 50 w 57"/>
                  <a:gd name="T55" fmla="*/ 36 h 45"/>
                  <a:gd name="T56" fmla="*/ 46 w 57"/>
                  <a:gd name="T57" fmla="*/ 39 h 45"/>
                  <a:gd name="T58" fmla="*/ 42 w 57"/>
                  <a:gd name="T59" fmla="*/ 41 h 45"/>
                  <a:gd name="T60" fmla="*/ 37 w 57"/>
                  <a:gd name="T61" fmla="*/ 43 h 45"/>
                  <a:gd name="T62" fmla="*/ 31 w 57"/>
                  <a:gd name="T63" fmla="*/ 44 h 45"/>
                  <a:gd name="T64" fmla="*/ 25 w 57"/>
                  <a:gd name="T65" fmla="*/ 44 h 45"/>
                  <a:gd name="T66" fmla="*/ 26 w 57"/>
                  <a:gd name="T67" fmla="*/ 44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"/>
                  <a:gd name="T103" fmla="*/ 0 h 45"/>
                  <a:gd name="T104" fmla="*/ 57 w 57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" h="45">
                    <a:moveTo>
                      <a:pt x="26" y="44"/>
                    </a:moveTo>
                    <a:lnTo>
                      <a:pt x="20" y="43"/>
                    </a:lnTo>
                    <a:lnTo>
                      <a:pt x="15" y="42"/>
                    </a:lnTo>
                    <a:lnTo>
                      <a:pt x="10" y="40"/>
                    </a:lnTo>
                    <a:lnTo>
                      <a:pt x="6" y="37"/>
                    </a:lnTo>
                    <a:lnTo>
                      <a:pt x="3" y="33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9" y="6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5" y="5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5"/>
                    </a:lnTo>
                    <a:lnTo>
                      <a:pt x="56" y="19"/>
                    </a:lnTo>
                    <a:lnTo>
                      <a:pt x="56" y="24"/>
                    </a:lnTo>
                    <a:lnTo>
                      <a:pt x="55" y="28"/>
                    </a:lnTo>
                    <a:lnTo>
                      <a:pt x="53" y="32"/>
                    </a:lnTo>
                    <a:lnTo>
                      <a:pt x="50" y="36"/>
                    </a:lnTo>
                    <a:lnTo>
                      <a:pt x="46" y="39"/>
                    </a:lnTo>
                    <a:lnTo>
                      <a:pt x="42" y="41"/>
                    </a:lnTo>
                    <a:lnTo>
                      <a:pt x="37" y="43"/>
                    </a:lnTo>
                    <a:lnTo>
                      <a:pt x="31" y="44"/>
                    </a:lnTo>
                    <a:lnTo>
                      <a:pt x="25" y="44"/>
                    </a:lnTo>
                    <a:lnTo>
                      <a:pt x="26" y="44"/>
                    </a:lnTo>
                  </a:path>
                </a:pathLst>
              </a:custGeom>
              <a:gradFill rotWithShape="0">
                <a:gsLst>
                  <a:gs pos="0">
                    <a:srgbClr val="43AFBA"/>
                  </a:gs>
                  <a:gs pos="100000">
                    <a:srgbClr val="000000"/>
                  </a:gs>
                </a:gsLst>
                <a:lin ang="2700000" scaled="1"/>
              </a:gradFill>
              <a:ln w="12700" cap="rnd">
                <a:solidFill>
                  <a:srgbClr val="43AF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" name="Freeform 24"/>
              <p:cNvSpPr>
                <a:spLocks/>
              </p:cNvSpPr>
              <p:nvPr/>
            </p:nvSpPr>
            <p:spPr bwMode="auto">
              <a:xfrm>
                <a:off x="2687" y="3540"/>
                <a:ext cx="239" cy="231"/>
              </a:xfrm>
              <a:custGeom>
                <a:avLst/>
                <a:gdLst>
                  <a:gd name="T0" fmla="*/ 114 w 247"/>
                  <a:gd name="T1" fmla="*/ 4 h 241"/>
                  <a:gd name="T2" fmla="*/ 111 w 247"/>
                  <a:gd name="T3" fmla="*/ 4 h 241"/>
                  <a:gd name="T4" fmla="*/ 243 w 247"/>
                  <a:gd name="T5" fmla="*/ 240 h 241"/>
                  <a:gd name="T6" fmla="*/ 244 w 247"/>
                  <a:gd name="T7" fmla="*/ 238 h 241"/>
                  <a:gd name="T8" fmla="*/ 2 w 247"/>
                  <a:gd name="T9" fmla="*/ 238 h 241"/>
                  <a:gd name="T10" fmla="*/ 4 w 247"/>
                  <a:gd name="T11" fmla="*/ 240 h 241"/>
                  <a:gd name="T12" fmla="*/ 114 w 247"/>
                  <a:gd name="T13" fmla="*/ 4 h 241"/>
                  <a:gd name="T14" fmla="*/ 113 w 247"/>
                  <a:gd name="T15" fmla="*/ 0 h 241"/>
                  <a:gd name="T16" fmla="*/ 0 w 247"/>
                  <a:gd name="T17" fmla="*/ 240 h 241"/>
                  <a:gd name="T18" fmla="*/ 246 w 247"/>
                  <a:gd name="T19" fmla="*/ 240 h 241"/>
                  <a:gd name="T20" fmla="*/ 113 w 247"/>
                  <a:gd name="T21" fmla="*/ 0 h 241"/>
                  <a:gd name="T22" fmla="*/ 114 w 247"/>
                  <a:gd name="T23" fmla="*/ 4 h 2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7"/>
                  <a:gd name="T37" fmla="*/ 0 h 241"/>
                  <a:gd name="T38" fmla="*/ 247 w 247"/>
                  <a:gd name="T39" fmla="*/ 241 h 2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7" h="241">
                    <a:moveTo>
                      <a:pt x="114" y="4"/>
                    </a:moveTo>
                    <a:lnTo>
                      <a:pt x="111" y="4"/>
                    </a:lnTo>
                    <a:lnTo>
                      <a:pt x="243" y="240"/>
                    </a:lnTo>
                    <a:lnTo>
                      <a:pt x="244" y="238"/>
                    </a:lnTo>
                    <a:lnTo>
                      <a:pt x="2" y="238"/>
                    </a:lnTo>
                    <a:lnTo>
                      <a:pt x="4" y="240"/>
                    </a:lnTo>
                    <a:lnTo>
                      <a:pt x="114" y="4"/>
                    </a:lnTo>
                    <a:lnTo>
                      <a:pt x="113" y="0"/>
                    </a:lnTo>
                    <a:lnTo>
                      <a:pt x="0" y="240"/>
                    </a:lnTo>
                    <a:lnTo>
                      <a:pt x="246" y="240"/>
                    </a:lnTo>
                    <a:lnTo>
                      <a:pt x="113" y="0"/>
                    </a:lnTo>
                    <a:lnTo>
                      <a:pt x="114" y="4"/>
                    </a:lnTo>
                  </a:path>
                </a:pathLst>
              </a:custGeom>
              <a:gradFill rotWithShape="0">
                <a:gsLst>
                  <a:gs pos="0">
                    <a:srgbClr val="43AFBA"/>
                  </a:gs>
                  <a:gs pos="100000">
                    <a:srgbClr val="000000"/>
                  </a:gs>
                </a:gsLst>
                <a:lin ang="2700000" scaled="1"/>
              </a:gradFill>
              <a:ln w="12700" cap="rnd">
                <a:solidFill>
                  <a:srgbClr val="43AF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" name="Freeform 25"/>
              <p:cNvSpPr>
                <a:spLocks/>
              </p:cNvSpPr>
              <p:nvPr/>
            </p:nvSpPr>
            <p:spPr bwMode="auto">
              <a:xfrm>
                <a:off x="2794" y="3545"/>
                <a:ext cx="17" cy="225"/>
              </a:xfrm>
              <a:custGeom>
                <a:avLst/>
                <a:gdLst>
                  <a:gd name="T0" fmla="*/ 0 w 17"/>
                  <a:gd name="T1" fmla="*/ 0 h 235"/>
                  <a:gd name="T2" fmla="*/ 4 w 17"/>
                  <a:gd name="T3" fmla="*/ 234 h 235"/>
                  <a:gd name="T4" fmla="*/ 16 w 17"/>
                  <a:gd name="T5" fmla="*/ 234 h 235"/>
                  <a:gd name="T6" fmla="*/ 12 w 17"/>
                  <a:gd name="T7" fmla="*/ 0 h 235"/>
                  <a:gd name="T8" fmla="*/ 0 w 17"/>
                  <a:gd name="T9" fmla="*/ 0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5"/>
                  <a:gd name="T17" fmla="*/ 17 w 17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5">
                    <a:moveTo>
                      <a:pt x="0" y="0"/>
                    </a:moveTo>
                    <a:lnTo>
                      <a:pt x="4" y="234"/>
                    </a:lnTo>
                    <a:lnTo>
                      <a:pt x="16" y="234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43AFBA"/>
                  </a:gs>
                  <a:gs pos="100000">
                    <a:srgbClr val="000000"/>
                  </a:gs>
                </a:gsLst>
                <a:lin ang="2700000" scaled="1"/>
              </a:gradFill>
              <a:ln w="12700" cap="rnd">
                <a:solidFill>
                  <a:srgbClr val="43AF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" name="Freeform 26"/>
              <p:cNvSpPr>
                <a:spLocks/>
              </p:cNvSpPr>
              <p:nvPr/>
            </p:nvSpPr>
            <p:spPr bwMode="auto">
              <a:xfrm>
                <a:off x="2710" y="3787"/>
                <a:ext cx="193" cy="21"/>
              </a:xfrm>
              <a:custGeom>
                <a:avLst/>
                <a:gdLst>
                  <a:gd name="T0" fmla="*/ 198 w 199"/>
                  <a:gd name="T1" fmla="*/ 0 h 22"/>
                  <a:gd name="T2" fmla="*/ 0 w 199"/>
                  <a:gd name="T3" fmla="*/ 1 h 22"/>
                  <a:gd name="T4" fmla="*/ 1 w 199"/>
                  <a:gd name="T5" fmla="*/ 1 h 22"/>
                  <a:gd name="T6" fmla="*/ 2 w 199"/>
                  <a:gd name="T7" fmla="*/ 5 h 22"/>
                  <a:gd name="T8" fmla="*/ 4 w 199"/>
                  <a:gd name="T9" fmla="*/ 8 h 22"/>
                  <a:gd name="T10" fmla="*/ 7 w 199"/>
                  <a:gd name="T11" fmla="*/ 12 h 22"/>
                  <a:gd name="T12" fmla="*/ 10 w 199"/>
                  <a:gd name="T13" fmla="*/ 15 h 22"/>
                  <a:gd name="T14" fmla="*/ 14 w 199"/>
                  <a:gd name="T15" fmla="*/ 18 h 22"/>
                  <a:gd name="T16" fmla="*/ 19 w 199"/>
                  <a:gd name="T17" fmla="*/ 20 h 22"/>
                  <a:gd name="T18" fmla="*/ 24 w 199"/>
                  <a:gd name="T19" fmla="*/ 21 h 22"/>
                  <a:gd name="T20" fmla="*/ 28 w 199"/>
                  <a:gd name="T21" fmla="*/ 21 h 22"/>
                  <a:gd name="T22" fmla="*/ 27 w 199"/>
                  <a:gd name="T23" fmla="*/ 21 h 22"/>
                  <a:gd name="T24" fmla="*/ 171 w 199"/>
                  <a:gd name="T25" fmla="*/ 20 h 22"/>
                  <a:gd name="T26" fmla="*/ 173 w 199"/>
                  <a:gd name="T27" fmla="*/ 20 h 22"/>
                  <a:gd name="T28" fmla="*/ 176 w 199"/>
                  <a:gd name="T29" fmla="*/ 20 h 22"/>
                  <a:gd name="T30" fmla="*/ 180 w 199"/>
                  <a:gd name="T31" fmla="*/ 19 h 22"/>
                  <a:gd name="T32" fmla="*/ 185 w 199"/>
                  <a:gd name="T33" fmla="*/ 17 h 22"/>
                  <a:gd name="T34" fmla="*/ 189 w 199"/>
                  <a:gd name="T35" fmla="*/ 14 h 22"/>
                  <a:gd name="T36" fmla="*/ 193 w 199"/>
                  <a:gd name="T37" fmla="*/ 11 h 22"/>
                  <a:gd name="T38" fmla="*/ 196 w 199"/>
                  <a:gd name="T39" fmla="*/ 8 h 22"/>
                  <a:gd name="T40" fmla="*/ 198 w 199"/>
                  <a:gd name="T41" fmla="*/ 4 h 22"/>
                  <a:gd name="T42" fmla="*/ 198 w 199"/>
                  <a:gd name="T43" fmla="*/ 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9"/>
                  <a:gd name="T67" fmla="*/ 0 h 22"/>
                  <a:gd name="T68" fmla="*/ 199 w 199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9" h="22">
                    <a:moveTo>
                      <a:pt x="198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5"/>
                    </a:lnTo>
                    <a:lnTo>
                      <a:pt x="4" y="8"/>
                    </a:lnTo>
                    <a:lnTo>
                      <a:pt x="7" y="12"/>
                    </a:lnTo>
                    <a:lnTo>
                      <a:pt x="10" y="15"/>
                    </a:lnTo>
                    <a:lnTo>
                      <a:pt x="14" y="18"/>
                    </a:lnTo>
                    <a:lnTo>
                      <a:pt x="19" y="20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171" y="20"/>
                    </a:lnTo>
                    <a:lnTo>
                      <a:pt x="173" y="20"/>
                    </a:lnTo>
                    <a:lnTo>
                      <a:pt x="176" y="20"/>
                    </a:lnTo>
                    <a:lnTo>
                      <a:pt x="180" y="19"/>
                    </a:lnTo>
                    <a:lnTo>
                      <a:pt x="185" y="17"/>
                    </a:lnTo>
                    <a:lnTo>
                      <a:pt x="189" y="14"/>
                    </a:lnTo>
                    <a:lnTo>
                      <a:pt x="193" y="11"/>
                    </a:lnTo>
                    <a:lnTo>
                      <a:pt x="196" y="8"/>
                    </a:lnTo>
                    <a:lnTo>
                      <a:pt x="198" y="4"/>
                    </a:lnTo>
                    <a:lnTo>
                      <a:pt x="198" y="0"/>
                    </a:lnTo>
                  </a:path>
                </a:pathLst>
              </a:custGeom>
              <a:gradFill rotWithShape="0">
                <a:gsLst>
                  <a:gs pos="0">
                    <a:srgbClr val="43AFBA"/>
                  </a:gs>
                  <a:gs pos="100000">
                    <a:srgbClr val="000000"/>
                  </a:gs>
                </a:gsLst>
                <a:lin ang="2700000" scaled="1"/>
              </a:gradFill>
              <a:ln w="12700" cap="rnd">
                <a:solidFill>
                  <a:srgbClr val="43AF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" name="Freeform 27"/>
              <p:cNvSpPr>
                <a:spLocks/>
              </p:cNvSpPr>
              <p:nvPr/>
            </p:nvSpPr>
            <p:spPr bwMode="auto">
              <a:xfrm>
                <a:off x="3041" y="3396"/>
                <a:ext cx="113" cy="137"/>
              </a:xfrm>
              <a:custGeom>
                <a:avLst/>
                <a:gdLst>
                  <a:gd name="T0" fmla="*/ 57 w 117"/>
                  <a:gd name="T1" fmla="*/ 142 h 143"/>
                  <a:gd name="T2" fmla="*/ 48 w 117"/>
                  <a:gd name="T3" fmla="*/ 142 h 143"/>
                  <a:gd name="T4" fmla="*/ 40 w 117"/>
                  <a:gd name="T5" fmla="*/ 141 h 143"/>
                  <a:gd name="T6" fmla="*/ 33 w 117"/>
                  <a:gd name="T7" fmla="*/ 140 h 143"/>
                  <a:gd name="T8" fmla="*/ 26 w 117"/>
                  <a:gd name="T9" fmla="*/ 138 h 143"/>
                  <a:gd name="T10" fmla="*/ 20 w 117"/>
                  <a:gd name="T11" fmla="*/ 135 h 143"/>
                  <a:gd name="T12" fmla="*/ 16 w 117"/>
                  <a:gd name="T13" fmla="*/ 132 h 143"/>
                  <a:gd name="T14" fmla="*/ 11 w 117"/>
                  <a:gd name="T15" fmla="*/ 128 h 143"/>
                  <a:gd name="T16" fmla="*/ 7 w 117"/>
                  <a:gd name="T17" fmla="*/ 124 h 143"/>
                  <a:gd name="T18" fmla="*/ 4 w 117"/>
                  <a:gd name="T19" fmla="*/ 119 h 143"/>
                  <a:gd name="T20" fmla="*/ 1 w 117"/>
                  <a:gd name="T21" fmla="*/ 114 h 143"/>
                  <a:gd name="T22" fmla="*/ 0 w 117"/>
                  <a:gd name="T23" fmla="*/ 109 h 143"/>
                  <a:gd name="T24" fmla="*/ 0 w 117"/>
                  <a:gd name="T25" fmla="*/ 105 h 143"/>
                  <a:gd name="T26" fmla="*/ 0 w 117"/>
                  <a:gd name="T27" fmla="*/ 94 h 143"/>
                  <a:gd name="T28" fmla="*/ 3 w 117"/>
                  <a:gd name="T29" fmla="*/ 84 h 143"/>
                  <a:gd name="T30" fmla="*/ 5 w 117"/>
                  <a:gd name="T31" fmla="*/ 78 h 143"/>
                  <a:gd name="T32" fmla="*/ 7 w 117"/>
                  <a:gd name="T33" fmla="*/ 72 h 143"/>
                  <a:gd name="T34" fmla="*/ 14 w 117"/>
                  <a:gd name="T35" fmla="*/ 59 h 143"/>
                  <a:gd name="T36" fmla="*/ 21 w 117"/>
                  <a:gd name="T37" fmla="*/ 46 h 143"/>
                  <a:gd name="T38" fmla="*/ 29 w 117"/>
                  <a:gd name="T39" fmla="*/ 34 h 143"/>
                  <a:gd name="T40" fmla="*/ 35 w 117"/>
                  <a:gd name="T41" fmla="*/ 26 h 143"/>
                  <a:gd name="T42" fmla="*/ 41 w 117"/>
                  <a:gd name="T43" fmla="*/ 19 h 143"/>
                  <a:gd name="T44" fmla="*/ 49 w 117"/>
                  <a:gd name="T45" fmla="*/ 10 h 143"/>
                  <a:gd name="T46" fmla="*/ 57 w 117"/>
                  <a:gd name="T47" fmla="*/ 0 h 143"/>
                  <a:gd name="T48" fmla="*/ 67 w 117"/>
                  <a:gd name="T49" fmla="*/ 10 h 143"/>
                  <a:gd name="T50" fmla="*/ 75 w 117"/>
                  <a:gd name="T51" fmla="*/ 19 h 143"/>
                  <a:gd name="T52" fmla="*/ 82 w 117"/>
                  <a:gd name="T53" fmla="*/ 26 h 143"/>
                  <a:gd name="T54" fmla="*/ 87 w 117"/>
                  <a:gd name="T55" fmla="*/ 34 h 143"/>
                  <a:gd name="T56" fmla="*/ 94 w 117"/>
                  <a:gd name="T57" fmla="*/ 46 h 143"/>
                  <a:gd name="T58" fmla="*/ 102 w 117"/>
                  <a:gd name="T59" fmla="*/ 59 h 143"/>
                  <a:gd name="T60" fmla="*/ 108 w 117"/>
                  <a:gd name="T61" fmla="*/ 72 h 143"/>
                  <a:gd name="T62" fmla="*/ 113 w 117"/>
                  <a:gd name="T63" fmla="*/ 84 h 143"/>
                  <a:gd name="T64" fmla="*/ 116 w 117"/>
                  <a:gd name="T65" fmla="*/ 94 h 143"/>
                  <a:gd name="T66" fmla="*/ 116 w 117"/>
                  <a:gd name="T67" fmla="*/ 105 h 143"/>
                  <a:gd name="T68" fmla="*/ 115 w 117"/>
                  <a:gd name="T69" fmla="*/ 109 h 143"/>
                  <a:gd name="T70" fmla="*/ 114 w 117"/>
                  <a:gd name="T71" fmla="*/ 114 h 143"/>
                  <a:gd name="T72" fmla="*/ 111 w 117"/>
                  <a:gd name="T73" fmla="*/ 119 h 143"/>
                  <a:gd name="T74" fmla="*/ 108 w 117"/>
                  <a:gd name="T75" fmla="*/ 124 h 143"/>
                  <a:gd name="T76" fmla="*/ 105 w 117"/>
                  <a:gd name="T77" fmla="*/ 128 h 143"/>
                  <a:gd name="T78" fmla="*/ 100 w 117"/>
                  <a:gd name="T79" fmla="*/ 132 h 143"/>
                  <a:gd name="T80" fmla="*/ 95 w 117"/>
                  <a:gd name="T81" fmla="*/ 135 h 143"/>
                  <a:gd name="T82" fmla="*/ 90 w 117"/>
                  <a:gd name="T83" fmla="*/ 138 h 143"/>
                  <a:gd name="T84" fmla="*/ 83 w 117"/>
                  <a:gd name="T85" fmla="*/ 140 h 143"/>
                  <a:gd name="T86" fmla="*/ 76 w 117"/>
                  <a:gd name="T87" fmla="*/ 141 h 143"/>
                  <a:gd name="T88" fmla="*/ 68 w 117"/>
                  <a:gd name="T89" fmla="*/ 142 h 143"/>
                  <a:gd name="T90" fmla="*/ 58 w 117"/>
                  <a:gd name="T91" fmla="*/ 142 h 143"/>
                  <a:gd name="T92" fmla="*/ 57 w 117"/>
                  <a:gd name="T93" fmla="*/ 142 h 143"/>
                  <a:gd name="T94" fmla="*/ 56 w 117"/>
                  <a:gd name="T95" fmla="*/ 142 h 143"/>
                  <a:gd name="T96" fmla="*/ 57 w 117"/>
                  <a:gd name="T97" fmla="*/ 142 h 1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7"/>
                  <a:gd name="T148" fmla="*/ 0 h 143"/>
                  <a:gd name="T149" fmla="*/ 117 w 117"/>
                  <a:gd name="T150" fmla="*/ 143 h 14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7" h="143">
                    <a:moveTo>
                      <a:pt x="57" y="142"/>
                    </a:moveTo>
                    <a:lnTo>
                      <a:pt x="48" y="142"/>
                    </a:lnTo>
                    <a:lnTo>
                      <a:pt x="40" y="141"/>
                    </a:lnTo>
                    <a:lnTo>
                      <a:pt x="33" y="140"/>
                    </a:lnTo>
                    <a:lnTo>
                      <a:pt x="26" y="138"/>
                    </a:lnTo>
                    <a:lnTo>
                      <a:pt x="20" y="135"/>
                    </a:lnTo>
                    <a:lnTo>
                      <a:pt x="16" y="132"/>
                    </a:lnTo>
                    <a:lnTo>
                      <a:pt x="11" y="128"/>
                    </a:lnTo>
                    <a:lnTo>
                      <a:pt x="7" y="124"/>
                    </a:lnTo>
                    <a:lnTo>
                      <a:pt x="4" y="119"/>
                    </a:lnTo>
                    <a:lnTo>
                      <a:pt x="1" y="114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94"/>
                    </a:lnTo>
                    <a:lnTo>
                      <a:pt x="3" y="84"/>
                    </a:lnTo>
                    <a:lnTo>
                      <a:pt x="5" y="78"/>
                    </a:lnTo>
                    <a:lnTo>
                      <a:pt x="7" y="72"/>
                    </a:lnTo>
                    <a:lnTo>
                      <a:pt x="14" y="59"/>
                    </a:lnTo>
                    <a:lnTo>
                      <a:pt x="21" y="46"/>
                    </a:lnTo>
                    <a:lnTo>
                      <a:pt x="29" y="34"/>
                    </a:lnTo>
                    <a:lnTo>
                      <a:pt x="35" y="26"/>
                    </a:lnTo>
                    <a:lnTo>
                      <a:pt x="41" y="19"/>
                    </a:lnTo>
                    <a:lnTo>
                      <a:pt x="49" y="10"/>
                    </a:lnTo>
                    <a:lnTo>
                      <a:pt x="57" y="0"/>
                    </a:lnTo>
                    <a:lnTo>
                      <a:pt x="67" y="10"/>
                    </a:lnTo>
                    <a:lnTo>
                      <a:pt x="75" y="19"/>
                    </a:lnTo>
                    <a:lnTo>
                      <a:pt x="82" y="26"/>
                    </a:lnTo>
                    <a:lnTo>
                      <a:pt x="87" y="34"/>
                    </a:lnTo>
                    <a:lnTo>
                      <a:pt x="94" y="46"/>
                    </a:lnTo>
                    <a:lnTo>
                      <a:pt x="102" y="59"/>
                    </a:lnTo>
                    <a:lnTo>
                      <a:pt x="108" y="72"/>
                    </a:lnTo>
                    <a:lnTo>
                      <a:pt x="113" y="84"/>
                    </a:lnTo>
                    <a:lnTo>
                      <a:pt x="116" y="94"/>
                    </a:lnTo>
                    <a:lnTo>
                      <a:pt x="116" y="105"/>
                    </a:lnTo>
                    <a:lnTo>
                      <a:pt x="115" y="109"/>
                    </a:lnTo>
                    <a:lnTo>
                      <a:pt x="114" y="114"/>
                    </a:lnTo>
                    <a:lnTo>
                      <a:pt x="111" y="119"/>
                    </a:lnTo>
                    <a:lnTo>
                      <a:pt x="108" y="124"/>
                    </a:lnTo>
                    <a:lnTo>
                      <a:pt x="105" y="128"/>
                    </a:lnTo>
                    <a:lnTo>
                      <a:pt x="100" y="132"/>
                    </a:lnTo>
                    <a:lnTo>
                      <a:pt x="95" y="135"/>
                    </a:lnTo>
                    <a:lnTo>
                      <a:pt x="90" y="138"/>
                    </a:lnTo>
                    <a:lnTo>
                      <a:pt x="83" y="140"/>
                    </a:lnTo>
                    <a:lnTo>
                      <a:pt x="76" y="141"/>
                    </a:lnTo>
                    <a:lnTo>
                      <a:pt x="68" y="142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6" y="142"/>
                    </a:lnTo>
                    <a:lnTo>
                      <a:pt x="57" y="142"/>
                    </a:lnTo>
                  </a:path>
                </a:pathLst>
              </a:custGeom>
              <a:gradFill rotWithShape="0">
                <a:gsLst>
                  <a:gs pos="0">
                    <a:srgbClr val="43AFBA"/>
                  </a:gs>
                  <a:gs pos="100000">
                    <a:srgbClr val="000000"/>
                  </a:gs>
                </a:gsLst>
                <a:lin ang="2700000" scaled="1"/>
              </a:gradFill>
              <a:ln w="12700" cap="rnd">
                <a:solidFill>
                  <a:srgbClr val="43AF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" name="Freeform 28"/>
              <p:cNvSpPr>
                <a:spLocks/>
              </p:cNvSpPr>
              <p:nvPr/>
            </p:nvSpPr>
            <p:spPr bwMode="auto">
              <a:xfrm>
                <a:off x="3041" y="3855"/>
                <a:ext cx="77" cy="151"/>
              </a:xfrm>
              <a:custGeom>
                <a:avLst/>
                <a:gdLst>
                  <a:gd name="T0" fmla="*/ 39 w 80"/>
                  <a:gd name="T1" fmla="*/ 156 h 157"/>
                  <a:gd name="T2" fmla="*/ 43 w 80"/>
                  <a:gd name="T3" fmla="*/ 155 h 157"/>
                  <a:gd name="T4" fmla="*/ 48 w 80"/>
                  <a:gd name="T5" fmla="*/ 154 h 157"/>
                  <a:gd name="T6" fmla="*/ 52 w 80"/>
                  <a:gd name="T7" fmla="*/ 152 h 157"/>
                  <a:gd name="T8" fmla="*/ 55 w 80"/>
                  <a:gd name="T9" fmla="*/ 150 h 157"/>
                  <a:gd name="T10" fmla="*/ 58 w 80"/>
                  <a:gd name="T11" fmla="*/ 146 h 157"/>
                  <a:gd name="T12" fmla="*/ 62 w 80"/>
                  <a:gd name="T13" fmla="*/ 142 h 157"/>
                  <a:gd name="T14" fmla="*/ 65 w 80"/>
                  <a:gd name="T15" fmla="*/ 138 h 157"/>
                  <a:gd name="T16" fmla="*/ 68 w 80"/>
                  <a:gd name="T17" fmla="*/ 133 h 157"/>
                  <a:gd name="T18" fmla="*/ 73 w 80"/>
                  <a:gd name="T19" fmla="*/ 121 h 157"/>
                  <a:gd name="T20" fmla="*/ 76 w 80"/>
                  <a:gd name="T21" fmla="*/ 108 h 157"/>
                  <a:gd name="T22" fmla="*/ 78 w 80"/>
                  <a:gd name="T23" fmla="*/ 93 h 157"/>
                  <a:gd name="T24" fmla="*/ 79 w 80"/>
                  <a:gd name="T25" fmla="*/ 77 h 157"/>
                  <a:gd name="T26" fmla="*/ 78 w 80"/>
                  <a:gd name="T27" fmla="*/ 62 h 157"/>
                  <a:gd name="T28" fmla="*/ 76 w 80"/>
                  <a:gd name="T29" fmla="*/ 48 h 157"/>
                  <a:gd name="T30" fmla="*/ 73 w 80"/>
                  <a:gd name="T31" fmla="*/ 35 h 157"/>
                  <a:gd name="T32" fmla="*/ 68 w 80"/>
                  <a:gd name="T33" fmla="*/ 23 h 157"/>
                  <a:gd name="T34" fmla="*/ 65 w 80"/>
                  <a:gd name="T35" fmla="*/ 18 h 157"/>
                  <a:gd name="T36" fmla="*/ 62 w 80"/>
                  <a:gd name="T37" fmla="*/ 14 h 157"/>
                  <a:gd name="T38" fmla="*/ 58 w 80"/>
                  <a:gd name="T39" fmla="*/ 10 h 157"/>
                  <a:gd name="T40" fmla="*/ 55 w 80"/>
                  <a:gd name="T41" fmla="*/ 6 h 157"/>
                  <a:gd name="T42" fmla="*/ 52 w 80"/>
                  <a:gd name="T43" fmla="*/ 4 h 157"/>
                  <a:gd name="T44" fmla="*/ 48 w 80"/>
                  <a:gd name="T45" fmla="*/ 2 h 157"/>
                  <a:gd name="T46" fmla="*/ 43 w 80"/>
                  <a:gd name="T47" fmla="*/ 1 h 157"/>
                  <a:gd name="T48" fmla="*/ 39 w 80"/>
                  <a:gd name="T49" fmla="*/ 0 h 157"/>
                  <a:gd name="T50" fmla="*/ 36 w 80"/>
                  <a:gd name="T51" fmla="*/ 1 h 157"/>
                  <a:gd name="T52" fmla="*/ 31 w 80"/>
                  <a:gd name="T53" fmla="*/ 2 h 157"/>
                  <a:gd name="T54" fmla="*/ 27 w 80"/>
                  <a:gd name="T55" fmla="*/ 4 h 157"/>
                  <a:gd name="T56" fmla="*/ 24 w 80"/>
                  <a:gd name="T57" fmla="*/ 6 h 157"/>
                  <a:gd name="T58" fmla="*/ 21 w 80"/>
                  <a:gd name="T59" fmla="*/ 10 h 157"/>
                  <a:gd name="T60" fmla="*/ 17 w 80"/>
                  <a:gd name="T61" fmla="*/ 14 h 157"/>
                  <a:gd name="T62" fmla="*/ 14 w 80"/>
                  <a:gd name="T63" fmla="*/ 18 h 157"/>
                  <a:gd name="T64" fmla="*/ 11 w 80"/>
                  <a:gd name="T65" fmla="*/ 23 h 157"/>
                  <a:gd name="T66" fmla="*/ 7 w 80"/>
                  <a:gd name="T67" fmla="*/ 35 h 157"/>
                  <a:gd name="T68" fmla="*/ 3 w 80"/>
                  <a:gd name="T69" fmla="*/ 48 h 157"/>
                  <a:gd name="T70" fmla="*/ 1 w 80"/>
                  <a:gd name="T71" fmla="*/ 62 h 157"/>
                  <a:gd name="T72" fmla="*/ 0 w 80"/>
                  <a:gd name="T73" fmla="*/ 77 h 157"/>
                  <a:gd name="T74" fmla="*/ 1 w 80"/>
                  <a:gd name="T75" fmla="*/ 93 h 157"/>
                  <a:gd name="T76" fmla="*/ 3 w 80"/>
                  <a:gd name="T77" fmla="*/ 108 h 157"/>
                  <a:gd name="T78" fmla="*/ 7 w 80"/>
                  <a:gd name="T79" fmla="*/ 121 h 157"/>
                  <a:gd name="T80" fmla="*/ 11 w 80"/>
                  <a:gd name="T81" fmla="*/ 133 h 157"/>
                  <a:gd name="T82" fmla="*/ 14 w 80"/>
                  <a:gd name="T83" fmla="*/ 138 h 157"/>
                  <a:gd name="T84" fmla="*/ 17 w 80"/>
                  <a:gd name="T85" fmla="*/ 142 h 157"/>
                  <a:gd name="T86" fmla="*/ 21 w 80"/>
                  <a:gd name="T87" fmla="*/ 146 h 157"/>
                  <a:gd name="T88" fmla="*/ 24 w 80"/>
                  <a:gd name="T89" fmla="*/ 150 h 157"/>
                  <a:gd name="T90" fmla="*/ 27 w 80"/>
                  <a:gd name="T91" fmla="*/ 152 h 157"/>
                  <a:gd name="T92" fmla="*/ 31 w 80"/>
                  <a:gd name="T93" fmla="*/ 154 h 157"/>
                  <a:gd name="T94" fmla="*/ 36 w 80"/>
                  <a:gd name="T95" fmla="*/ 155 h 157"/>
                  <a:gd name="T96" fmla="*/ 39 w 80"/>
                  <a:gd name="T97" fmla="*/ 156 h 157"/>
                  <a:gd name="T98" fmla="*/ 39 w 80"/>
                  <a:gd name="T99" fmla="*/ 155 h 157"/>
                  <a:gd name="T100" fmla="*/ 39 w 80"/>
                  <a:gd name="T101" fmla="*/ 156 h 15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0"/>
                  <a:gd name="T154" fmla="*/ 0 h 157"/>
                  <a:gd name="T155" fmla="*/ 80 w 80"/>
                  <a:gd name="T156" fmla="*/ 157 h 15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0" h="157">
                    <a:moveTo>
                      <a:pt x="39" y="156"/>
                    </a:moveTo>
                    <a:lnTo>
                      <a:pt x="43" y="155"/>
                    </a:lnTo>
                    <a:lnTo>
                      <a:pt x="48" y="154"/>
                    </a:lnTo>
                    <a:lnTo>
                      <a:pt x="52" y="152"/>
                    </a:lnTo>
                    <a:lnTo>
                      <a:pt x="55" y="150"/>
                    </a:lnTo>
                    <a:lnTo>
                      <a:pt x="58" y="146"/>
                    </a:lnTo>
                    <a:lnTo>
                      <a:pt x="62" y="142"/>
                    </a:lnTo>
                    <a:lnTo>
                      <a:pt x="65" y="138"/>
                    </a:lnTo>
                    <a:lnTo>
                      <a:pt x="68" y="133"/>
                    </a:lnTo>
                    <a:lnTo>
                      <a:pt x="73" y="121"/>
                    </a:lnTo>
                    <a:lnTo>
                      <a:pt x="76" y="108"/>
                    </a:lnTo>
                    <a:lnTo>
                      <a:pt x="78" y="93"/>
                    </a:lnTo>
                    <a:lnTo>
                      <a:pt x="79" y="77"/>
                    </a:lnTo>
                    <a:lnTo>
                      <a:pt x="78" y="62"/>
                    </a:lnTo>
                    <a:lnTo>
                      <a:pt x="76" y="48"/>
                    </a:lnTo>
                    <a:lnTo>
                      <a:pt x="73" y="35"/>
                    </a:lnTo>
                    <a:lnTo>
                      <a:pt x="68" y="23"/>
                    </a:lnTo>
                    <a:lnTo>
                      <a:pt x="65" y="18"/>
                    </a:lnTo>
                    <a:lnTo>
                      <a:pt x="62" y="14"/>
                    </a:lnTo>
                    <a:lnTo>
                      <a:pt x="58" y="10"/>
                    </a:lnTo>
                    <a:lnTo>
                      <a:pt x="55" y="6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4" y="6"/>
                    </a:lnTo>
                    <a:lnTo>
                      <a:pt x="21" y="10"/>
                    </a:lnTo>
                    <a:lnTo>
                      <a:pt x="17" y="14"/>
                    </a:lnTo>
                    <a:lnTo>
                      <a:pt x="14" y="18"/>
                    </a:lnTo>
                    <a:lnTo>
                      <a:pt x="11" y="23"/>
                    </a:lnTo>
                    <a:lnTo>
                      <a:pt x="7" y="35"/>
                    </a:lnTo>
                    <a:lnTo>
                      <a:pt x="3" y="48"/>
                    </a:lnTo>
                    <a:lnTo>
                      <a:pt x="1" y="62"/>
                    </a:lnTo>
                    <a:lnTo>
                      <a:pt x="0" y="77"/>
                    </a:lnTo>
                    <a:lnTo>
                      <a:pt x="1" y="93"/>
                    </a:lnTo>
                    <a:lnTo>
                      <a:pt x="3" y="108"/>
                    </a:lnTo>
                    <a:lnTo>
                      <a:pt x="7" y="121"/>
                    </a:lnTo>
                    <a:lnTo>
                      <a:pt x="11" y="133"/>
                    </a:lnTo>
                    <a:lnTo>
                      <a:pt x="14" y="138"/>
                    </a:lnTo>
                    <a:lnTo>
                      <a:pt x="17" y="142"/>
                    </a:lnTo>
                    <a:lnTo>
                      <a:pt x="21" y="146"/>
                    </a:lnTo>
                    <a:lnTo>
                      <a:pt x="24" y="150"/>
                    </a:lnTo>
                    <a:lnTo>
                      <a:pt x="27" y="152"/>
                    </a:lnTo>
                    <a:lnTo>
                      <a:pt x="31" y="154"/>
                    </a:lnTo>
                    <a:lnTo>
                      <a:pt x="36" y="155"/>
                    </a:lnTo>
                    <a:lnTo>
                      <a:pt x="39" y="156"/>
                    </a:lnTo>
                    <a:lnTo>
                      <a:pt x="39" y="155"/>
                    </a:lnTo>
                    <a:lnTo>
                      <a:pt x="39" y="156"/>
                    </a:lnTo>
                  </a:path>
                </a:pathLst>
              </a:custGeom>
              <a:gradFill rotWithShape="0">
                <a:gsLst>
                  <a:gs pos="0">
                    <a:srgbClr val="43AFBA"/>
                  </a:gs>
                  <a:gs pos="100000">
                    <a:srgbClr val="000000"/>
                  </a:gs>
                </a:gsLst>
                <a:lin ang="2700000" scaled="1"/>
              </a:gradFill>
              <a:ln w="12700" cap="rnd">
                <a:solidFill>
                  <a:srgbClr val="43AF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" name="Freeform 29"/>
              <p:cNvSpPr>
                <a:spLocks/>
              </p:cNvSpPr>
              <p:nvPr/>
            </p:nvSpPr>
            <p:spPr bwMode="auto">
              <a:xfrm>
                <a:off x="2784" y="3993"/>
                <a:ext cx="575" cy="22"/>
              </a:xfrm>
              <a:custGeom>
                <a:avLst/>
                <a:gdLst>
                  <a:gd name="T0" fmla="*/ 0 w 594"/>
                  <a:gd name="T1" fmla="*/ 22 h 23"/>
                  <a:gd name="T2" fmla="*/ 593 w 594"/>
                  <a:gd name="T3" fmla="*/ 22 h 23"/>
                  <a:gd name="T4" fmla="*/ 592 w 594"/>
                  <a:gd name="T5" fmla="*/ 18 h 23"/>
                  <a:gd name="T6" fmla="*/ 590 w 594"/>
                  <a:gd name="T7" fmla="*/ 15 h 23"/>
                  <a:gd name="T8" fmla="*/ 588 w 594"/>
                  <a:gd name="T9" fmla="*/ 11 h 23"/>
                  <a:gd name="T10" fmla="*/ 584 w 594"/>
                  <a:gd name="T11" fmla="*/ 8 h 23"/>
                  <a:gd name="T12" fmla="*/ 581 w 594"/>
                  <a:gd name="T13" fmla="*/ 5 h 23"/>
                  <a:gd name="T14" fmla="*/ 576 w 594"/>
                  <a:gd name="T15" fmla="*/ 3 h 23"/>
                  <a:gd name="T16" fmla="*/ 571 w 594"/>
                  <a:gd name="T17" fmla="*/ 1 h 23"/>
                  <a:gd name="T18" fmla="*/ 566 w 594"/>
                  <a:gd name="T19" fmla="*/ 0 h 23"/>
                  <a:gd name="T20" fmla="*/ 28 w 594"/>
                  <a:gd name="T21" fmla="*/ 0 h 23"/>
                  <a:gd name="T22" fmla="*/ 23 w 594"/>
                  <a:gd name="T23" fmla="*/ 1 h 23"/>
                  <a:gd name="T24" fmla="*/ 18 w 594"/>
                  <a:gd name="T25" fmla="*/ 1 h 23"/>
                  <a:gd name="T26" fmla="*/ 14 w 594"/>
                  <a:gd name="T27" fmla="*/ 3 h 23"/>
                  <a:gd name="T28" fmla="*/ 9 w 594"/>
                  <a:gd name="T29" fmla="*/ 6 h 23"/>
                  <a:gd name="T30" fmla="*/ 6 w 594"/>
                  <a:gd name="T31" fmla="*/ 9 h 23"/>
                  <a:gd name="T32" fmla="*/ 3 w 594"/>
                  <a:gd name="T33" fmla="*/ 12 h 23"/>
                  <a:gd name="T34" fmla="*/ 1 w 594"/>
                  <a:gd name="T35" fmla="*/ 17 h 23"/>
                  <a:gd name="T36" fmla="*/ 0 w 594"/>
                  <a:gd name="T37" fmla="*/ 22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94"/>
                  <a:gd name="T58" fmla="*/ 0 h 23"/>
                  <a:gd name="T59" fmla="*/ 594 w 594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94" h="23">
                    <a:moveTo>
                      <a:pt x="0" y="22"/>
                    </a:moveTo>
                    <a:lnTo>
                      <a:pt x="593" y="22"/>
                    </a:lnTo>
                    <a:lnTo>
                      <a:pt x="592" y="18"/>
                    </a:lnTo>
                    <a:lnTo>
                      <a:pt x="590" y="15"/>
                    </a:lnTo>
                    <a:lnTo>
                      <a:pt x="588" y="11"/>
                    </a:lnTo>
                    <a:lnTo>
                      <a:pt x="584" y="8"/>
                    </a:lnTo>
                    <a:lnTo>
                      <a:pt x="581" y="5"/>
                    </a:lnTo>
                    <a:lnTo>
                      <a:pt x="576" y="3"/>
                    </a:lnTo>
                    <a:lnTo>
                      <a:pt x="571" y="1"/>
                    </a:lnTo>
                    <a:lnTo>
                      <a:pt x="566" y="0"/>
                    </a:lnTo>
                    <a:lnTo>
                      <a:pt x="28" y="0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4" y="3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</a:path>
                </a:pathLst>
              </a:custGeom>
              <a:gradFill rotWithShape="0">
                <a:gsLst>
                  <a:gs pos="0">
                    <a:srgbClr val="43AFBA"/>
                  </a:gs>
                  <a:gs pos="100000">
                    <a:srgbClr val="000000"/>
                  </a:gs>
                </a:gsLst>
                <a:lin ang="2700000" scaled="1"/>
              </a:gradFill>
              <a:ln w="12700" cap="rnd">
                <a:solidFill>
                  <a:srgbClr val="43AF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4262439" y="4635500"/>
              <a:ext cx="1140746" cy="321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ko-KR" sz="1600">
                  <a:solidFill>
                    <a:srgbClr val="FF0000"/>
                  </a:solidFill>
                </a:rPr>
                <a:t>Balanced</a:t>
              </a:r>
            </a:p>
          </p:txBody>
        </p:sp>
        <p:pic>
          <p:nvPicPr>
            <p:cNvPr id="35" name="Picture 31" descr="00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68550" y="3228975"/>
              <a:ext cx="77152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" name="Group 32"/>
            <p:cNvGrpSpPr>
              <a:grpSpLocks/>
            </p:cNvGrpSpPr>
            <p:nvPr/>
          </p:nvGrpSpPr>
          <p:grpSpPr bwMode="auto">
            <a:xfrm>
              <a:off x="1735138" y="5559425"/>
              <a:ext cx="1630362" cy="369888"/>
              <a:chOff x="3742" y="1491"/>
              <a:chExt cx="1027" cy="215"/>
            </a:xfrm>
          </p:grpSpPr>
          <p:sp>
            <p:nvSpPr>
              <p:cNvPr id="39" name="Rectangle 33"/>
              <p:cNvSpPr>
                <a:spLocks noChangeArrowheads="1"/>
              </p:cNvSpPr>
              <p:nvPr/>
            </p:nvSpPr>
            <p:spPr bwMode="auto">
              <a:xfrm>
                <a:off x="4451" y="1491"/>
                <a:ext cx="151" cy="68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0" name="AutoShape 34"/>
              <p:cNvSpPr>
                <a:spLocks noChangeArrowheads="1"/>
              </p:cNvSpPr>
              <p:nvPr/>
            </p:nvSpPr>
            <p:spPr bwMode="auto">
              <a:xfrm>
                <a:off x="4005" y="1525"/>
                <a:ext cx="160" cy="68"/>
              </a:xfrm>
              <a:prstGeom prst="flowChartDecision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4250" y="1491"/>
                <a:ext cx="151" cy="68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4250" y="1638"/>
                <a:ext cx="151" cy="68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3" name="AutoShape 37"/>
              <p:cNvSpPr>
                <a:spLocks noChangeArrowheads="1"/>
              </p:cNvSpPr>
              <p:nvPr/>
            </p:nvSpPr>
            <p:spPr bwMode="auto">
              <a:xfrm>
                <a:off x="3742" y="1525"/>
                <a:ext cx="217" cy="68"/>
              </a:xfrm>
              <a:prstGeom prst="flowChartInternalStorag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4" name="AutoShape 38"/>
              <p:cNvSpPr>
                <a:spLocks noChangeArrowheads="1"/>
              </p:cNvSpPr>
              <p:nvPr/>
            </p:nvSpPr>
            <p:spPr bwMode="auto">
              <a:xfrm>
                <a:off x="4656" y="1491"/>
                <a:ext cx="113" cy="68"/>
              </a:xfrm>
              <a:prstGeom prst="flowChartDocument">
                <a:avLst/>
              </a:prstGeom>
              <a:solidFill>
                <a:srgbClr val="FFFF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cxnSp>
            <p:nvCxnSpPr>
              <p:cNvPr id="45" name="AutoShape 39"/>
              <p:cNvCxnSpPr>
                <a:cxnSpLocks noChangeShapeType="1"/>
                <a:stCxn id="43" idx="3"/>
                <a:endCxn id="40" idx="1"/>
              </p:cNvCxnSpPr>
              <p:nvPr/>
            </p:nvCxnSpPr>
            <p:spPr bwMode="auto">
              <a:xfrm>
                <a:off x="3959" y="1559"/>
                <a:ext cx="4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6" name="AutoShape 40"/>
              <p:cNvCxnSpPr>
                <a:cxnSpLocks noChangeShapeType="1"/>
                <a:stCxn id="40" idx="3"/>
                <a:endCxn id="41" idx="1"/>
              </p:cNvCxnSpPr>
              <p:nvPr/>
            </p:nvCxnSpPr>
            <p:spPr bwMode="auto">
              <a:xfrm flipV="1">
                <a:off x="4165" y="1525"/>
                <a:ext cx="85" cy="34"/>
              </a:xfrm>
              <a:prstGeom prst="bentConnector3">
                <a:avLst>
                  <a:gd name="adj1" fmla="val 49412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47" name="AutoShape 41"/>
              <p:cNvCxnSpPr>
                <a:cxnSpLocks noChangeShapeType="1"/>
                <a:stCxn id="40" idx="3"/>
                <a:endCxn id="42" idx="1"/>
              </p:cNvCxnSpPr>
              <p:nvPr/>
            </p:nvCxnSpPr>
            <p:spPr bwMode="auto">
              <a:xfrm>
                <a:off x="4165" y="1559"/>
                <a:ext cx="85" cy="113"/>
              </a:xfrm>
              <a:prstGeom prst="bentConnector3">
                <a:avLst>
                  <a:gd name="adj1" fmla="val 49412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48" name="AutoShape 42"/>
              <p:cNvCxnSpPr>
                <a:cxnSpLocks noChangeShapeType="1"/>
                <a:stCxn id="41" idx="3"/>
                <a:endCxn id="39" idx="1"/>
              </p:cNvCxnSpPr>
              <p:nvPr/>
            </p:nvCxnSpPr>
            <p:spPr bwMode="auto">
              <a:xfrm>
                <a:off x="4401" y="1525"/>
                <a:ext cx="5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9" name="AutoShape 43"/>
              <p:cNvCxnSpPr>
                <a:cxnSpLocks noChangeShapeType="1"/>
                <a:stCxn id="39" idx="3"/>
                <a:endCxn id="44" idx="1"/>
              </p:cNvCxnSpPr>
              <p:nvPr/>
            </p:nvCxnSpPr>
            <p:spPr bwMode="auto">
              <a:xfrm>
                <a:off x="4602" y="1525"/>
                <a:ext cx="5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pic>
          <p:nvPicPr>
            <p:cNvPr id="37" name="Picture 44" descr="家族全員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62713" y="5273675"/>
              <a:ext cx="954087" cy="62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45" descr="SNAG-000204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24613" y="3309938"/>
              <a:ext cx="83185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689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조직이 성공하려면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1967" y="1780252"/>
            <a:ext cx="8849598" cy="403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87" tIns="45894" rIns="91787" bIns="45894">
            <a:spAutoFit/>
          </a:bodyPr>
          <a:lstStyle>
            <a:lvl1pPr algn="l" defTabSz="1063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533400" algn="l" defTabSz="1063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063625" algn="l" defTabSz="1063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algn="l" defTabSz="1063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133600" algn="l" defTabSz="1063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90800" defTabSz="1063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3048000" defTabSz="1063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505200" defTabSz="1063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962400" defTabSz="1063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0" latinLnBrk="0" hangingPunct="0"/>
            <a:r>
              <a:rPr kumimoji="0" lang="ko-KR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재정적자보다 겁나는 </a:t>
            </a:r>
            <a:r>
              <a:rPr kumimoji="0" lang="ko-KR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HY헤드라인M" pitchFamily="18" charset="-127"/>
              </a:rPr>
              <a:t>“</a:t>
            </a:r>
            <a:r>
              <a:rPr kumimoji="0" lang="ko-KR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신뢰적자</a:t>
            </a:r>
            <a:r>
              <a:rPr kumimoji="0" lang="ko-KR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HY헤드라인M" pitchFamily="18" charset="-127"/>
              </a:rPr>
              <a:t>”</a:t>
            </a:r>
            <a:endParaRPr kumimoji="0" lang="ko-KR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 eaLnBrk="0" latinLnBrk="0" hangingPunct="0"/>
            <a:endParaRPr kumimoji="0" lang="ko-KR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 eaLnBrk="0" latinLnBrk="0" hangingPunct="0"/>
            <a:r>
              <a:rPr kumimoji="0" lang="ko-KR" altLang="en-US" sz="33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시장경제체제에서 무역적자, 재정적자보다</a:t>
            </a:r>
          </a:p>
          <a:p>
            <a:pPr algn="ctr" eaLnBrk="0" latinLnBrk="0" hangingPunct="0"/>
            <a:endParaRPr kumimoji="0" lang="ko-KR" altLang="en-US" sz="3300" b="1" dirty="0"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 eaLnBrk="0" latinLnBrk="0" hangingPunct="0"/>
            <a:r>
              <a:rPr kumimoji="0" lang="ko-KR" altLang="en-US" sz="33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신뢰(</a:t>
            </a:r>
            <a:r>
              <a:rPr kumimoji="0" lang="en-US" altLang="ko-KR" sz="33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trust)</a:t>
            </a:r>
            <a:r>
              <a:rPr kumimoji="0" lang="ko-KR" altLang="en-US" sz="33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의 적자가 더 위태롭다.</a:t>
            </a:r>
          </a:p>
          <a:p>
            <a:pPr algn="ctr" eaLnBrk="0" latinLnBrk="0" hangingPunct="0"/>
            <a:endParaRPr kumimoji="0" lang="ko-KR" altLang="en-US" sz="3300" b="1" dirty="0"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 eaLnBrk="0" latinLnBrk="0" hangingPunct="0"/>
            <a:r>
              <a:rPr kumimoji="0" lang="ko-KR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                     -</a:t>
            </a:r>
            <a:r>
              <a:rPr kumimoji="0" lang="ko-KR" altLang="en-US" sz="2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프란시스</a:t>
            </a:r>
            <a:r>
              <a:rPr kumimoji="0" lang="ko-KR" altLang="en-US" sz="2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7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후쿠야마</a:t>
            </a:r>
            <a:endParaRPr kumimoji="0" lang="ko-KR" altLang="en-US" sz="2700" b="1" dirty="0"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37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WordArt 22"/>
          <p:cNvSpPr>
            <a:spLocks noChangeArrowheads="1" noChangeShapeType="1" noTextEdit="1"/>
          </p:cNvSpPr>
          <p:nvPr/>
        </p:nvSpPr>
        <p:spPr bwMode="auto">
          <a:xfrm>
            <a:off x="467563" y="260648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 특성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980061" y="5246789"/>
            <a:ext cx="1519238" cy="1258887"/>
          </a:xfrm>
          <a:prstGeom prst="bevel">
            <a:avLst>
              <a:gd name="adj" fmla="val 7583"/>
            </a:avLst>
          </a:prstGeom>
          <a:solidFill>
            <a:srgbClr val="BFC66A"/>
          </a:solidFill>
          <a:ln w="9525">
            <a:noFill/>
            <a:miter lim="800000"/>
            <a:headEnd/>
            <a:tailEnd/>
          </a:ln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068961" y="5349975"/>
            <a:ext cx="1341438" cy="192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898" tIns="28448" rIns="56898" bIns="28448" anchor="ctr" anchorCtr="1"/>
          <a:lstStyle/>
          <a:p>
            <a:pPr algn="ctr" defTabSz="360915" eaLnBrk="0" hangingPunct="0"/>
            <a:r>
              <a:rPr kumimoji="0" lang="ko-KR" altLang="en-US" sz="1400" dirty="0">
                <a:solidFill>
                  <a:srgbClr val="800000"/>
                </a:solidFill>
                <a:latin typeface="HY동녘B" pitchFamily="18" charset="-127"/>
                <a:ea typeface="HY동녘B" pitchFamily="18" charset="-127"/>
              </a:rPr>
              <a:t>프로세스 관점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797749" y="3960890"/>
            <a:ext cx="1517650" cy="1258887"/>
            <a:chOff x="3804" y="2286"/>
            <a:chExt cx="956" cy="850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804" y="2286"/>
              <a:ext cx="956" cy="850"/>
            </a:xfrm>
            <a:prstGeom prst="bevel">
              <a:avLst>
                <a:gd name="adj" fmla="val 7583"/>
              </a:avLst>
            </a:prstGeom>
            <a:solidFill>
              <a:srgbClr val="BFC66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860" y="2354"/>
              <a:ext cx="844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7061" tIns="28530" rIns="57061" bIns="28530" anchor="ctr" anchorCtr="1"/>
            <a:lstStyle/>
            <a:p>
              <a:pPr algn="ctr" defTabSz="360915" eaLnBrk="0" hangingPunct="0"/>
              <a:r>
                <a:rPr kumimoji="0" lang="ko-KR" altLang="en-US" b="0" dirty="0">
                  <a:solidFill>
                    <a:srgbClr val="800000"/>
                  </a:solidFill>
                  <a:latin typeface="HY동녘B" pitchFamily="18" charset="-127"/>
                  <a:ea typeface="HY동녘B" pitchFamily="18" charset="-127"/>
                </a:rPr>
                <a:t>고객 관점</a:t>
              </a:r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72" y="2521"/>
              <a:ext cx="817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2195712" y="3964062"/>
            <a:ext cx="1517650" cy="1257300"/>
            <a:chOff x="1537" y="2305"/>
            <a:chExt cx="956" cy="849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1537" y="2305"/>
              <a:ext cx="956" cy="849"/>
            </a:xfrm>
            <a:prstGeom prst="bevel">
              <a:avLst>
                <a:gd name="adj" fmla="val 7583"/>
              </a:avLst>
            </a:prstGeom>
            <a:solidFill>
              <a:srgbClr val="BFC66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3" y="2540"/>
              <a:ext cx="817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593" y="2381"/>
              <a:ext cx="844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7061" tIns="28530" rIns="57061" bIns="28530" anchor="ctr" anchorCtr="1"/>
            <a:lstStyle/>
            <a:p>
              <a:pPr algn="ctr" defTabSz="360915" eaLnBrk="0" hangingPunct="0"/>
              <a:r>
                <a:rPr kumimoji="0" lang="ko-KR" altLang="en-US" sz="1200" dirty="0">
                  <a:solidFill>
                    <a:srgbClr val="800000"/>
                  </a:solidFill>
                  <a:latin typeface="HY동녘B" pitchFamily="18" charset="-127"/>
                  <a:ea typeface="HY동녘B" pitchFamily="18" charset="-127"/>
                </a:rPr>
                <a:t>학습과 성장 관점</a:t>
              </a: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995937" y="2636915"/>
            <a:ext cx="1517650" cy="1258887"/>
            <a:chOff x="2670" y="1392"/>
            <a:chExt cx="956" cy="850"/>
          </a:xfrm>
        </p:grpSpPr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2670" y="1392"/>
              <a:ext cx="956" cy="850"/>
            </a:xfrm>
            <a:prstGeom prst="bevel">
              <a:avLst>
                <a:gd name="adj" fmla="val 7583"/>
              </a:avLst>
            </a:prstGeom>
            <a:solidFill>
              <a:srgbClr val="BFC66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6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38" y="1629"/>
              <a:ext cx="817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725" y="1461"/>
              <a:ext cx="844" cy="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7061" tIns="28530" rIns="57061" bIns="28530" anchor="ctr" anchorCtr="1"/>
            <a:lstStyle/>
            <a:p>
              <a:pPr algn="ctr" defTabSz="360915" eaLnBrk="0" hangingPunct="0"/>
              <a:r>
                <a:rPr kumimoji="0" lang="ko-KR" altLang="en-US" b="0" dirty="0">
                  <a:solidFill>
                    <a:srgbClr val="800000"/>
                  </a:solidFill>
                  <a:latin typeface="HY동녘B" pitchFamily="18" charset="-127"/>
                  <a:ea typeface="HY동녘B" pitchFamily="18" charset="-127"/>
                </a:rPr>
                <a:t>재무 관점</a:t>
              </a:r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143324" y="2897263"/>
            <a:ext cx="1819277" cy="70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79" tIns="45590" rIns="91179" bIns="45590"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50000"/>
              </a:spcBef>
            </a:pPr>
            <a:r>
              <a:rPr kumimoji="0" lang="ko-KR" altLang="en-US" sz="12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우리의 재무적 성과가 비전달성에 얼마나 </a:t>
            </a:r>
            <a:br>
              <a:rPr kumimoji="0" lang="ko-KR" altLang="en-US" sz="12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</a:br>
            <a:r>
              <a:rPr kumimoji="0" lang="ko-KR" altLang="en-US" sz="12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접근하였는가</a:t>
            </a:r>
            <a:r>
              <a:rPr kumimoji="0" lang="en-US" altLang="ko-KR" sz="12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?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340817" y="3760864"/>
            <a:ext cx="1368425" cy="93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9" tIns="45590" rIns="91179" bIns="4559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kumimoji="0" lang="ko-KR" altLang="en-US" sz="10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비전 달성을 위하여 고객을 어떻게 만족을 시킴으로써 수익을 창출할 수 있는가</a:t>
            </a:r>
            <a:r>
              <a:rPr kumimoji="0" lang="en-US" altLang="ko-KR" sz="10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? 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722762" y="5483324"/>
            <a:ext cx="1460500" cy="93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9" tIns="45590" rIns="91179" bIns="4559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kumimoji="0" lang="ko-KR" altLang="en-US" sz="10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주주와 고객 만족을 위하여 우리는 어떤 내부 프로세스 운영의 효율성을 제고시켜야 하는가</a:t>
            </a:r>
            <a:r>
              <a:rPr kumimoji="0" lang="en-US" altLang="ko-KR" sz="10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?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98686" y="3933909"/>
            <a:ext cx="1587500" cy="76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9" tIns="45590" rIns="91179" bIns="45590"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50000"/>
              </a:spcBef>
            </a:pPr>
            <a:r>
              <a:rPr kumimoji="0" lang="ko-KR" altLang="en-US" sz="10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우리의 비전을 달성하기 위해 필요한 학습과 성장 능력을 어떠한 방법으로 유지해야 하는가</a:t>
            </a:r>
            <a:r>
              <a:rPr kumimoji="0" lang="en-US" altLang="ko-KR" sz="10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?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526289" y="2897265"/>
            <a:ext cx="1516063" cy="706437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lIns="71793" tIns="0" rIns="0" bIns="0" anchor="ctr"/>
          <a:lstStyle/>
          <a:p>
            <a:pPr marL="91811" indent="-91811" eaLnBrk="0" hangingPunct="0">
              <a:lnSpc>
                <a:spcPct val="120000"/>
              </a:lnSpc>
              <a:buFontTx/>
              <a:buChar char="•"/>
            </a:pPr>
            <a:r>
              <a:rPr kumimoji="0" lang="ko-KR" altLang="en-US" sz="1200" dirty="0">
                <a:latin typeface="HY동녘B" pitchFamily="18" charset="-127"/>
                <a:ea typeface="HY동녘B" pitchFamily="18" charset="-127"/>
              </a:rPr>
              <a:t>높은 매출성장률</a:t>
            </a:r>
          </a:p>
          <a:p>
            <a:pPr marL="91811" indent="-91811" eaLnBrk="0" hangingPunct="0">
              <a:lnSpc>
                <a:spcPct val="120000"/>
              </a:lnSpc>
              <a:buFontTx/>
              <a:buChar char="•"/>
            </a:pPr>
            <a:r>
              <a:rPr kumimoji="0" lang="ko-KR" altLang="en-US" sz="1200" dirty="0">
                <a:latin typeface="HY동녘B" pitchFamily="18" charset="-127"/>
                <a:ea typeface="HY동녘B" pitchFamily="18" charset="-127"/>
              </a:rPr>
              <a:t>수익성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7355088" y="4818148"/>
            <a:ext cx="1517650" cy="706437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lIns="71793" tIns="0" rIns="0" bIns="0" anchor="ctr"/>
          <a:lstStyle/>
          <a:p>
            <a:pPr marL="91811" indent="-91811" eaLnBrk="0" hangingPunct="0">
              <a:buFontTx/>
              <a:buChar char="•"/>
            </a:pPr>
            <a:r>
              <a:rPr kumimoji="0" lang="en-US" altLang="ko-KR" sz="1100" dirty="0">
                <a:latin typeface="HY울릉도M" pitchFamily="18" charset="-127"/>
              </a:rPr>
              <a:t>On Time Delivery</a:t>
            </a:r>
          </a:p>
          <a:p>
            <a:pPr marL="91811" indent="-91811" eaLnBrk="0" hangingPunct="0">
              <a:buFontTx/>
              <a:buChar char="•"/>
            </a:pPr>
            <a:r>
              <a:rPr kumimoji="0" lang="en-US" altLang="ko-KR" sz="1100" dirty="0">
                <a:latin typeface="HY울릉도M" pitchFamily="18" charset="-127"/>
              </a:rPr>
              <a:t>Quick Response</a:t>
            </a:r>
          </a:p>
          <a:p>
            <a:pPr marL="91811" indent="-91811" eaLnBrk="0" hangingPunct="0">
              <a:buFontTx/>
              <a:buChar char="•"/>
            </a:pPr>
            <a:r>
              <a:rPr kumimoji="0" lang="ko-KR" altLang="en-US" sz="1100" dirty="0">
                <a:latin typeface="HY울릉도M" pitchFamily="18" charset="-127"/>
              </a:rPr>
              <a:t>가격</a:t>
            </a:r>
            <a:r>
              <a:rPr kumimoji="0" lang="en-US" altLang="ko-KR" sz="1100" dirty="0">
                <a:latin typeface="HY울릉도M" pitchFamily="18" charset="-127"/>
              </a:rPr>
              <a:t>/</a:t>
            </a:r>
            <a:r>
              <a:rPr kumimoji="0" lang="ko-KR" altLang="en-US" sz="1100" dirty="0">
                <a:latin typeface="HY울릉도M" pitchFamily="18" charset="-127"/>
              </a:rPr>
              <a:t>원가 우위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5526289" y="5481723"/>
            <a:ext cx="1516063" cy="706437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lIns="71793" tIns="0" rIns="0" bIns="0" anchor="ctr"/>
          <a:lstStyle/>
          <a:p>
            <a:pPr marL="91811" indent="-91811" eaLnBrk="0" hangingPunct="0">
              <a:buFontTx/>
              <a:buChar char="•"/>
            </a:pPr>
            <a:r>
              <a:rPr kumimoji="0" lang="ko-KR" altLang="en-US" sz="1100">
                <a:latin typeface="HY울릉도M" pitchFamily="18" charset="-127"/>
              </a:rPr>
              <a:t>제품 출시 소요기간</a:t>
            </a:r>
          </a:p>
          <a:p>
            <a:pPr marL="91811" indent="-91811" eaLnBrk="0" hangingPunct="0">
              <a:buFontTx/>
              <a:buChar char="•"/>
            </a:pPr>
            <a:r>
              <a:rPr kumimoji="0" lang="ko-KR" altLang="en-US" sz="1100">
                <a:latin typeface="HY울릉도M" pitchFamily="18" charset="-127"/>
              </a:rPr>
              <a:t>제조 </a:t>
            </a:r>
            <a:r>
              <a:rPr kumimoji="0" lang="en-US" altLang="ko-KR" sz="1100">
                <a:latin typeface="HY울릉도M" pitchFamily="18" charset="-127"/>
              </a:rPr>
              <a:t>Cycle Time</a:t>
            </a:r>
          </a:p>
          <a:p>
            <a:pPr marL="91811" indent="-91811" eaLnBrk="0" hangingPunct="0">
              <a:buFontTx/>
              <a:buChar char="•"/>
            </a:pPr>
            <a:r>
              <a:rPr kumimoji="0" lang="ko-KR" altLang="en-US" sz="1100">
                <a:latin typeface="HY울릉도M" pitchFamily="18" charset="-127"/>
              </a:rPr>
              <a:t>낮은 불량률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809824" y="4959430"/>
            <a:ext cx="1333500" cy="706438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lIns="71793" tIns="0" rIns="0" bIns="0" anchor="ctr"/>
          <a:lstStyle/>
          <a:p>
            <a:pPr marL="91811" indent="-91811" eaLnBrk="0" hangingPunct="0">
              <a:lnSpc>
                <a:spcPct val="110000"/>
              </a:lnSpc>
              <a:buFontTx/>
              <a:buChar char="•"/>
            </a:pPr>
            <a:r>
              <a:rPr kumimoji="0" lang="ko-KR" altLang="en-US" sz="1100" dirty="0">
                <a:latin typeface="HY동녘B" pitchFamily="18" charset="-127"/>
                <a:ea typeface="HY동녘B" pitchFamily="18" charset="-127"/>
              </a:rPr>
              <a:t>지식의 창출 </a:t>
            </a:r>
            <a:r>
              <a:rPr kumimoji="0" lang="en-US" altLang="ko-KR" sz="1100" dirty="0">
                <a:latin typeface="HY동녘B" pitchFamily="18" charset="-127"/>
                <a:ea typeface="HY동녘B" pitchFamily="18" charset="-127"/>
              </a:rPr>
              <a:t>/ </a:t>
            </a:r>
            <a:r>
              <a:rPr kumimoji="0" lang="ko-KR" altLang="en-US" sz="1100" dirty="0">
                <a:latin typeface="HY동녘B" pitchFamily="18" charset="-127"/>
                <a:ea typeface="HY동녘B" pitchFamily="18" charset="-127"/>
              </a:rPr>
              <a:t>공유정도</a:t>
            </a:r>
          </a:p>
          <a:p>
            <a:pPr marL="91811" indent="-91811" eaLnBrk="0" hangingPunct="0">
              <a:lnSpc>
                <a:spcPct val="110000"/>
              </a:lnSpc>
              <a:buFontTx/>
              <a:buChar char="•"/>
            </a:pPr>
            <a:r>
              <a:rPr kumimoji="0" lang="ko-KR" altLang="en-US" sz="1100" dirty="0">
                <a:latin typeface="HY동녘B" pitchFamily="18" charset="-127"/>
                <a:ea typeface="HY동녘B" pitchFamily="18" charset="-127"/>
              </a:rPr>
              <a:t>낮은 이직률</a:t>
            </a:r>
          </a:p>
          <a:p>
            <a:pPr marL="91811" indent="-91811" eaLnBrk="0" hangingPunct="0">
              <a:lnSpc>
                <a:spcPct val="110000"/>
              </a:lnSpc>
              <a:buFontTx/>
              <a:buChar char="•"/>
            </a:pPr>
            <a:r>
              <a:rPr kumimoji="0" lang="ko-KR" altLang="en-US" sz="1100" dirty="0">
                <a:latin typeface="HY동녘B" pitchFamily="18" charset="-127"/>
                <a:ea typeface="HY동녘B" pitchFamily="18" charset="-127"/>
              </a:rPr>
              <a:t>정보 분석능력</a:t>
            </a:r>
          </a:p>
        </p:txBody>
      </p:sp>
      <p:pic>
        <p:nvPicPr>
          <p:cNvPr id="26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3249" y="5599214"/>
            <a:ext cx="13017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5610229" y="6309343"/>
            <a:ext cx="3566627" cy="38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46666" rIns="89742" bIns="46666">
            <a:spAutoFit/>
          </a:bodyPr>
          <a:lstStyle/>
          <a:p>
            <a:pPr marL="163045" indent="-163045">
              <a:lnSpc>
                <a:spcPct val="80000"/>
              </a:lnSpc>
            </a:pPr>
            <a:r>
              <a:rPr lang="en-US" altLang="ko-KR" sz="800" i="1" dirty="0">
                <a:latin typeface="HY울릉도M" pitchFamily="18" charset="-127"/>
              </a:rPr>
              <a:t>☞Source </a:t>
            </a:r>
          </a:p>
          <a:p>
            <a:pPr marL="163045" indent="-163045">
              <a:lnSpc>
                <a:spcPct val="80000"/>
              </a:lnSpc>
            </a:pPr>
            <a:r>
              <a:rPr lang="en-US" altLang="ko-KR" sz="800" i="1" dirty="0">
                <a:latin typeface="HY울릉도M" pitchFamily="18" charset="-127"/>
              </a:rPr>
              <a:t>   The Balanced Scorecard </a:t>
            </a:r>
            <a:r>
              <a:rPr lang="en-US" altLang="ko-KR" sz="800" i="1" dirty="0">
                <a:latin typeface="Times New Roman" pitchFamily="18" charset="0"/>
              </a:rPr>
              <a:t>–</a:t>
            </a:r>
            <a:r>
              <a:rPr lang="en-US" altLang="ko-KR" sz="800" i="1" dirty="0">
                <a:latin typeface="HY울릉도M" pitchFamily="18" charset="-127"/>
              </a:rPr>
              <a:t> Measures That Drive Performance ,</a:t>
            </a:r>
          </a:p>
          <a:p>
            <a:pPr marL="163045" indent="-163045">
              <a:lnSpc>
                <a:spcPct val="80000"/>
              </a:lnSpc>
            </a:pPr>
            <a:r>
              <a:rPr lang="en-US" altLang="ko-KR" sz="800" i="1" dirty="0">
                <a:latin typeface="HY울릉도M" pitchFamily="18" charset="-127"/>
              </a:rPr>
              <a:t>   Kaplan and Norton, 1992</a:t>
            </a:r>
            <a:r>
              <a:rPr lang="en-US" altLang="ko-KR" sz="800" dirty="0">
                <a:latin typeface="HY울릉도M" pitchFamily="18" charset="-127"/>
              </a:rPr>
              <a:t>) </a:t>
            </a:r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611560" y="1268760"/>
            <a:ext cx="7848872" cy="1296144"/>
          </a:xfrm>
          <a:prstGeom prst="roundRect">
            <a:avLst>
              <a:gd name="adj" fmla="val 10088"/>
            </a:avLst>
          </a:prstGeom>
          <a:solidFill>
            <a:srgbClr val="EAEAEA">
              <a:alpha val="79999"/>
            </a:srgbClr>
          </a:solidFill>
          <a:ln w="12700">
            <a:solidFill>
              <a:srgbClr val="2B66BD"/>
            </a:solidFill>
            <a:prstDash val="sysDot"/>
            <a:round/>
            <a:headEnd/>
            <a:tailEnd/>
          </a:ln>
        </p:spPr>
        <p:txBody>
          <a:bodyPr wrap="none" lIns="91179" tIns="45590" rIns="91179" bIns="45590" anchor="ctr"/>
          <a:lstStyle/>
          <a:p>
            <a:pPr>
              <a:spcBef>
                <a:spcPts val="0"/>
              </a:spcBef>
            </a:pPr>
            <a:r>
              <a:rPr lang="en-GB" altLang="ko-KR" b="0" dirty="0">
                <a:latin typeface="HY동녘B" pitchFamily="18" charset="-127"/>
                <a:ea typeface="HY동녘B" pitchFamily="18" charset="-127"/>
              </a:rPr>
              <a:t>BSC</a:t>
            </a:r>
            <a:r>
              <a:rPr lang="ko-KR" altLang="en-GB" b="0" dirty="0">
                <a:latin typeface="HY동녘B" pitchFamily="18" charset="-127"/>
                <a:ea typeface="HY동녘B" pitchFamily="18" charset="-127"/>
              </a:rPr>
              <a:t>는 전통적으로 중요시되어 오던 재무적 관점 외에  고객관점, </a:t>
            </a:r>
            <a:r>
              <a:rPr lang="ko-KR" altLang="en-GB" b="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b="0" dirty="0" smtClean="0">
              <a:latin typeface="HY동녘B" pitchFamily="18" charset="-127"/>
              <a:ea typeface="HY동녘B" pitchFamily="18" charset="-127"/>
            </a:endParaRPr>
          </a:p>
          <a:p>
            <a:pPr>
              <a:spcBef>
                <a:spcPts val="0"/>
              </a:spcBef>
            </a:pPr>
            <a:r>
              <a:rPr lang="ko-KR" altLang="en-GB" b="0" dirty="0" smtClean="0">
                <a:latin typeface="HY동녘B" pitchFamily="18" charset="-127"/>
                <a:ea typeface="HY동녘B" pitchFamily="18" charset="-127"/>
              </a:rPr>
              <a:t>내부 </a:t>
            </a:r>
            <a:r>
              <a:rPr lang="ko-KR" altLang="en-GB" b="0" dirty="0">
                <a:latin typeface="HY동녘B" pitchFamily="18" charset="-127"/>
                <a:ea typeface="HY동녘B" pitchFamily="18" charset="-127"/>
              </a:rPr>
              <a:t>프로세스관점</a:t>
            </a:r>
            <a:r>
              <a:rPr lang="ko-KR" altLang="en-GB" b="0" dirty="0" smtClean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GB" b="0" dirty="0">
                <a:latin typeface="HY동녘B" pitchFamily="18" charset="-127"/>
                <a:ea typeface="HY동녘B" pitchFamily="18" charset="-127"/>
              </a:rPr>
              <a:t>학습과 성장관점 이라는 3</a:t>
            </a:r>
            <a:r>
              <a:rPr lang="ko-KR" altLang="en-GB" b="0" dirty="0" smtClean="0">
                <a:latin typeface="HY동녘B" pitchFamily="18" charset="-127"/>
                <a:ea typeface="HY동녘B" pitchFamily="18" charset="-127"/>
              </a:rPr>
              <a:t>가지의 비재무적 </a:t>
            </a:r>
            <a:r>
              <a:rPr lang="ko-KR" altLang="en-GB" b="0" dirty="0">
                <a:latin typeface="HY동녘B" pitchFamily="18" charset="-127"/>
                <a:ea typeface="HY동녘B" pitchFamily="18" charset="-127"/>
              </a:rPr>
              <a:t>관점도 </a:t>
            </a:r>
            <a:endParaRPr lang="en-US" altLang="ko-KR" b="0" dirty="0" smtClean="0">
              <a:latin typeface="HY동녘B" pitchFamily="18" charset="-127"/>
              <a:ea typeface="HY동녘B" pitchFamily="18" charset="-127"/>
            </a:endParaRPr>
          </a:p>
          <a:p>
            <a:pPr>
              <a:spcBef>
                <a:spcPts val="0"/>
              </a:spcBef>
            </a:pPr>
            <a:r>
              <a:rPr lang="ko-KR" altLang="en-GB" b="0" dirty="0" smtClean="0">
                <a:latin typeface="HY동녘B" pitchFamily="18" charset="-127"/>
                <a:ea typeface="HY동녘B" pitchFamily="18" charset="-127"/>
              </a:rPr>
              <a:t>함께 </a:t>
            </a:r>
            <a:r>
              <a:rPr lang="ko-KR" altLang="en-GB" b="0" dirty="0">
                <a:latin typeface="HY동녘B" pitchFamily="18" charset="-127"/>
                <a:ea typeface="HY동녘B" pitchFamily="18" charset="-127"/>
              </a:rPr>
              <a:t>고려함으로써,</a:t>
            </a:r>
            <a:r>
              <a:rPr lang="ko-KR" altLang="en-GB" b="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 조직의 전략을 4가지 관점에서 입체적이고 균형된 </a:t>
            </a:r>
            <a:endParaRPr lang="en-US" altLang="ko-KR" b="0" dirty="0" smtClean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  <a:p>
            <a:pPr>
              <a:spcBef>
                <a:spcPts val="0"/>
              </a:spcBef>
            </a:pPr>
            <a:r>
              <a:rPr lang="ko-KR" altLang="en-GB" b="0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시각에서 </a:t>
            </a:r>
            <a:r>
              <a:rPr lang="ko-KR" altLang="en-GB" b="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관</a:t>
            </a:r>
            <a:r>
              <a:rPr lang="ko-KR" altLang="en-US" b="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리</a:t>
            </a:r>
            <a:r>
              <a:rPr lang="ko-KR" altLang="en-US" b="0" dirty="0">
                <a:latin typeface="HY동녘B" pitchFamily="18" charset="-127"/>
                <a:ea typeface="HY동녘B" pitchFamily="18" charset="-127"/>
              </a:rPr>
              <a:t> 할 수 </a:t>
            </a:r>
            <a:r>
              <a:rPr lang="ko-KR" altLang="en-US" b="0" dirty="0" err="1" smtClean="0">
                <a:latin typeface="HY동녘B" pitchFamily="18" charset="-127"/>
                <a:ea typeface="HY동녘B" pitchFamily="18" charset="-127"/>
              </a:rPr>
              <a:t>있도록도와</a:t>
            </a:r>
            <a:r>
              <a:rPr lang="ko-KR" altLang="en-US" b="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b="0" dirty="0">
                <a:latin typeface="HY동녘B" pitchFamily="18" charset="-127"/>
                <a:ea typeface="HY동녘B" pitchFamily="18" charset="-127"/>
              </a:rPr>
              <a:t>주는 효과적인 가치중심의 성과관리 </a:t>
            </a:r>
            <a:r>
              <a:rPr lang="ko-KR" altLang="en-US" b="0" dirty="0" smtClean="0">
                <a:latin typeface="HY동녘B" pitchFamily="18" charset="-127"/>
                <a:ea typeface="HY동녘B" pitchFamily="18" charset="-127"/>
              </a:rPr>
              <a:t>도구</a:t>
            </a:r>
            <a:r>
              <a:rPr lang="en-US" altLang="ko-KR" b="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b="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29" name="Picture 30" descr="바람개비-원색버전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6700" y="3895802"/>
            <a:ext cx="1973262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210249" y="4343475"/>
            <a:ext cx="1054100" cy="33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9" tIns="45590" rIns="91179" bIns="4559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ko-KR" sz="1600">
                <a:latin typeface="HY울릉도M" pitchFamily="18" charset="-127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25343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WordArt 22"/>
          <p:cNvSpPr>
            <a:spLocks noChangeArrowheads="1" noChangeShapeType="1" noTextEdit="1"/>
          </p:cNvSpPr>
          <p:nvPr/>
        </p:nvSpPr>
        <p:spPr bwMode="auto">
          <a:xfrm>
            <a:off x="251538" y="188640"/>
            <a:ext cx="4176713" cy="648371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 구성요소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107520" y="980729"/>
            <a:ext cx="8640960" cy="5508972"/>
            <a:chOff x="415925" y="2492375"/>
            <a:chExt cx="8893175" cy="3997325"/>
          </a:xfrm>
        </p:grpSpPr>
        <p:pic>
          <p:nvPicPr>
            <p:cNvPr id="18" name="Picture 4" descr="4wayIcon"/>
            <p:cNvPicPr>
              <a:picLocks noChangeAspect="1" noChangeArrowheads="1"/>
            </p:cNvPicPr>
            <p:nvPr/>
          </p:nvPicPr>
          <p:blipFill>
            <a:blip r:embed="rId2" cstate="print"/>
            <a:srcRect l="33691" r="33138" b="63379"/>
            <a:stretch>
              <a:fillRect/>
            </a:stretch>
          </p:blipFill>
          <p:spPr bwMode="auto">
            <a:xfrm>
              <a:off x="477838" y="2625725"/>
              <a:ext cx="2005012" cy="98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 descr="4wayIcon"/>
            <p:cNvPicPr>
              <a:picLocks noChangeAspect="1" noChangeArrowheads="1"/>
            </p:cNvPicPr>
            <p:nvPr/>
          </p:nvPicPr>
          <p:blipFill>
            <a:blip r:embed="rId2" cstate="print"/>
            <a:srcRect l="3079" t="53810" r="64821" b="7738"/>
            <a:stretch>
              <a:fillRect/>
            </a:stretch>
          </p:blipFill>
          <p:spPr bwMode="auto">
            <a:xfrm>
              <a:off x="477838" y="3979863"/>
              <a:ext cx="1939925" cy="1033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83386" y="4256088"/>
              <a:ext cx="1514510" cy="4019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algn="ctr" defTabSz="911785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FFFFFF"/>
                  </a:solidFill>
                  <a:latin typeface="HY수평선B" pitchFamily="18" charset="-127"/>
                  <a:ea typeface="HY수평선B" pitchFamily="18" charset="-127"/>
                  <a:cs typeface="Arial" charset="0"/>
                </a:rPr>
                <a:t>관점</a:t>
              </a:r>
              <a:br>
                <a:rPr kumimoji="0" lang="ko-KR" altLang="en-US" kern="0" dirty="0">
                  <a:solidFill>
                    <a:srgbClr val="FFFFFF"/>
                  </a:solidFill>
                  <a:latin typeface="HY수평선B" pitchFamily="18" charset="-127"/>
                  <a:ea typeface="HY수평선B" pitchFamily="18" charset="-127"/>
                  <a:cs typeface="Arial" charset="0"/>
                </a:rPr>
              </a:br>
              <a:r>
                <a:rPr kumimoji="0" lang="en-US" altLang="ko-KR" kern="0" dirty="0">
                  <a:solidFill>
                    <a:srgbClr val="FFFFFF"/>
                  </a:solidFill>
                  <a:latin typeface="HY수평선B" pitchFamily="18" charset="-127"/>
                  <a:ea typeface="HY수평선B" pitchFamily="18" charset="-127"/>
                  <a:cs typeface="Arial" charset="0"/>
                </a:rPr>
                <a:t>(Perspective</a:t>
              </a:r>
              <a:r>
                <a:rPr kumimoji="0" lang="en-US" altLang="ko-KR" kern="0" dirty="0">
                  <a:solidFill>
                    <a:srgbClr val="FFFFFF"/>
                  </a:solidFill>
                  <a:cs typeface="Arial" charset="0"/>
                </a:rPr>
                <a:t>)</a:t>
              </a:r>
            </a:p>
          </p:txBody>
        </p:sp>
        <p:pic>
          <p:nvPicPr>
            <p:cNvPr id="21" name="Picture 7" descr="4wayIcon"/>
            <p:cNvPicPr>
              <a:picLocks noChangeAspect="1" noChangeArrowheads="1"/>
            </p:cNvPicPr>
            <p:nvPr/>
          </p:nvPicPr>
          <p:blipFill>
            <a:blip r:embed="rId2" cstate="print"/>
            <a:srcRect l="64131" t="57532" r="3424" b="7147"/>
            <a:stretch>
              <a:fillRect/>
            </a:stretch>
          </p:blipFill>
          <p:spPr bwMode="auto">
            <a:xfrm>
              <a:off x="452438" y="5481638"/>
              <a:ext cx="1960562" cy="94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860583" y="5627326"/>
              <a:ext cx="1028700" cy="6029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pPr algn="ctr" defTabSz="911785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FFFFFF"/>
                  </a:solidFill>
                  <a:latin typeface="HY수평선B" pitchFamily="18" charset="-127"/>
                  <a:ea typeface="HY수평선B" pitchFamily="18" charset="-127"/>
                  <a:cs typeface="Arial" charset="0"/>
                </a:rPr>
                <a:t>핵심성공요인</a:t>
              </a:r>
              <a:br>
                <a:rPr kumimoji="0" lang="ko-KR" altLang="en-US" kern="0" dirty="0">
                  <a:solidFill>
                    <a:srgbClr val="FFFFFF"/>
                  </a:solidFill>
                  <a:latin typeface="HY수평선B" pitchFamily="18" charset="-127"/>
                  <a:ea typeface="HY수평선B" pitchFamily="18" charset="-127"/>
                  <a:cs typeface="Arial" charset="0"/>
                </a:rPr>
              </a:br>
              <a:r>
                <a:rPr kumimoji="0" lang="en-US" altLang="ko-KR" kern="0" dirty="0">
                  <a:solidFill>
                    <a:srgbClr val="FFFFFF"/>
                  </a:solidFill>
                  <a:latin typeface="HY수평선B" pitchFamily="18" charset="-127"/>
                  <a:ea typeface="HY수평선B" pitchFamily="18" charset="-127"/>
                  <a:cs typeface="Arial" charset="0"/>
                </a:rPr>
                <a:t>(CSF)</a:t>
              </a: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689662" y="2935288"/>
              <a:ext cx="1267041" cy="2009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algn="ctr" defTabSz="911785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FFFFFF"/>
                  </a:solidFill>
                  <a:latin typeface="HY수평선B" pitchFamily="18" charset="-127"/>
                  <a:ea typeface="HY수평선B" pitchFamily="18" charset="-127"/>
                  <a:cs typeface="Arial" charset="0"/>
                </a:rPr>
                <a:t>비전과 전략</a:t>
              </a: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2108200" y="2520950"/>
              <a:ext cx="7200900" cy="12254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999D1">
                    <a:alpha val="46001"/>
                  </a:srgbClr>
                </a:gs>
                <a:gs pos="100000">
                  <a:srgbClr val="9999FF">
                    <a:alpha val="73000"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E3F0F5"/>
              </a:extrusionClr>
            </a:sp3d>
          </p:spPr>
          <p:txBody>
            <a:bodyPr wrap="none" anchor="ctr">
              <a:flatTx/>
            </a:bodyPr>
            <a:lstStyle/>
            <a:p>
              <a:pPr latinLnBrk="1"/>
              <a:r>
                <a:rPr lang="ko-KR" altLang="en-US" dirty="0" smtClean="0">
                  <a:latin typeface="HY수평선B" pitchFamily="18" charset="-127"/>
                  <a:ea typeface="HY수평선B" pitchFamily="18" charset="-127"/>
                </a:rPr>
                <a:t>기관</a:t>
              </a:r>
              <a:r>
                <a:rPr lang="ko-KR" altLang="en-US" b="0" dirty="0" smtClean="0">
                  <a:latin typeface="HY수평선B" pitchFamily="18" charset="-127"/>
                  <a:ea typeface="HY수평선B" pitchFamily="18" charset="-127"/>
                </a:rPr>
                <a:t>의 </a:t>
              </a:r>
              <a:r>
                <a:rPr lang="ko-KR" altLang="en-US" b="0" dirty="0">
                  <a:latin typeface="HY수평선B" pitchFamily="18" charset="-127"/>
                  <a:ea typeface="HY수평선B" pitchFamily="18" charset="-127"/>
                </a:rPr>
                <a:t>비전과 전략은 조직구성원의 에너지를 발산케 하는 </a:t>
              </a:r>
              <a:endParaRPr lang="en-US" altLang="ko-KR" b="0" dirty="0" smtClean="0">
                <a:latin typeface="HY수평선B" pitchFamily="18" charset="-127"/>
                <a:ea typeface="HY수평선B" pitchFamily="18" charset="-127"/>
              </a:endParaRPr>
            </a:p>
            <a:p>
              <a:pPr latinLnBrk="1"/>
              <a:r>
                <a:rPr lang="ko-KR" altLang="en-US" b="0" dirty="0" smtClean="0">
                  <a:latin typeface="HY수평선B" pitchFamily="18" charset="-127"/>
                  <a:ea typeface="HY수평선B" pitchFamily="18" charset="-127"/>
                </a:rPr>
                <a:t>원동력이고</a:t>
              </a:r>
              <a:r>
                <a:rPr lang="en-US" altLang="ko-KR" dirty="0" smtClean="0">
                  <a:latin typeface="HY수평선B" pitchFamily="18" charset="-127"/>
                  <a:ea typeface="HY수평선B" pitchFamily="18" charset="-127"/>
                </a:rPr>
                <a:t> </a:t>
              </a:r>
              <a:r>
                <a:rPr lang="ko-KR" altLang="en-US" b="0" dirty="0" smtClean="0">
                  <a:latin typeface="HY수평선B" pitchFamily="18" charset="-127"/>
                  <a:ea typeface="HY수평선B" pitchFamily="18" charset="-127"/>
                </a:rPr>
                <a:t>경영진에게는 </a:t>
              </a:r>
              <a:r>
                <a:rPr lang="ko-KR" altLang="en-US" b="0" dirty="0">
                  <a:latin typeface="HY수평선B" pitchFamily="18" charset="-127"/>
                  <a:ea typeface="HY수평선B" pitchFamily="18" charset="-127"/>
                </a:rPr>
                <a:t>의사결정 기준임</a:t>
              </a:r>
            </a:p>
            <a:p>
              <a:pPr latinLnBrk="1"/>
              <a:r>
                <a:rPr lang="ko-KR" altLang="en-US" b="0" dirty="0">
                  <a:latin typeface="HY수평선B" pitchFamily="18" charset="-127"/>
                  <a:ea typeface="HY수평선B" pitchFamily="18" charset="-127"/>
                </a:rPr>
                <a:t>   </a:t>
              </a:r>
              <a:r>
                <a:rPr lang="en-US" altLang="ko-KR" b="0" dirty="0">
                  <a:latin typeface="HY수평선B" pitchFamily="18" charset="-127"/>
                  <a:ea typeface="HY수평선B" pitchFamily="18" charset="-127"/>
                </a:rPr>
                <a:t>- </a:t>
              </a:r>
              <a:r>
                <a:rPr lang="ko-KR" altLang="en-US" dirty="0" smtClean="0">
                  <a:latin typeface="HY수평선B" pitchFamily="18" charset="-127"/>
                  <a:ea typeface="HY수평선B" pitchFamily="18" charset="-127"/>
                </a:rPr>
                <a:t>기관</a:t>
              </a:r>
              <a:r>
                <a:rPr lang="ko-KR" altLang="en-US" b="0" dirty="0" smtClean="0">
                  <a:latin typeface="HY수평선B" pitchFamily="18" charset="-127"/>
                  <a:ea typeface="HY수평선B" pitchFamily="18" charset="-127"/>
                </a:rPr>
                <a:t>의 </a:t>
              </a:r>
              <a:r>
                <a:rPr lang="ko-KR" altLang="en-US" b="0" dirty="0">
                  <a:latin typeface="HY수평선B" pitchFamily="18" charset="-127"/>
                  <a:ea typeface="HY수평선B" pitchFamily="18" charset="-127"/>
                </a:rPr>
                <a:t>가치명제인 </a:t>
              </a:r>
              <a:r>
                <a:rPr lang="en-US" altLang="ko-KR" b="0" dirty="0">
                  <a:latin typeface="HY수평선B" pitchFamily="18" charset="-127"/>
                  <a:ea typeface="HY수평선B" pitchFamily="18" charset="-127"/>
                </a:rPr>
                <a:t>Mission</a:t>
              </a:r>
            </a:p>
            <a:p>
              <a:pPr latinLnBrk="1"/>
              <a:r>
                <a:rPr lang="en-US" altLang="ko-KR" b="0" dirty="0">
                  <a:latin typeface="HY수평선B" pitchFamily="18" charset="-127"/>
                  <a:ea typeface="HY수평선B" pitchFamily="18" charset="-127"/>
                </a:rPr>
                <a:t>   - </a:t>
              </a:r>
              <a:r>
                <a:rPr lang="ko-KR" altLang="en-US" b="0" dirty="0">
                  <a:latin typeface="HY수평선B" pitchFamily="18" charset="-127"/>
                  <a:ea typeface="HY수평선B" pitchFamily="18" charset="-127"/>
                </a:rPr>
                <a:t>실현 가능한 </a:t>
              </a:r>
              <a:r>
                <a:rPr lang="ko-KR" altLang="en-US" b="0" dirty="0" smtClean="0">
                  <a:latin typeface="HY수평선B" pitchFamily="18" charset="-127"/>
                  <a:ea typeface="HY수평선B" pitchFamily="18" charset="-127"/>
                </a:rPr>
                <a:t>기관의 </a:t>
              </a:r>
              <a:r>
                <a:rPr lang="ko-KR" altLang="en-US" b="0" dirty="0">
                  <a:latin typeface="HY수평선B" pitchFamily="18" charset="-127"/>
                  <a:ea typeface="HY수평선B" pitchFamily="18" charset="-127"/>
                </a:rPr>
                <a:t>장래상인 </a:t>
              </a:r>
              <a:r>
                <a:rPr lang="en-US" altLang="ko-KR" b="0" dirty="0">
                  <a:latin typeface="HY수평선B" pitchFamily="18" charset="-127"/>
                  <a:ea typeface="HY수평선B" pitchFamily="18" charset="-127"/>
                </a:rPr>
                <a:t>Vision</a:t>
              </a:r>
            </a:p>
            <a:p>
              <a:pPr latinLnBrk="1"/>
              <a:r>
                <a:rPr lang="en-US" altLang="ko-KR" b="0" dirty="0">
                  <a:latin typeface="HY수평선B" pitchFamily="18" charset="-127"/>
                  <a:ea typeface="HY수평선B" pitchFamily="18" charset="-127"/>
                </a:rPr>
                <a:t>   - Mission</a:t>
              </a:r>
              <a:r>
                <a:rPr lang="ko-KR" altLang="en-US" b="0" dirty="0">
                  <a:latin typeface="HY수평선B" pitchFamily="18" charset="-127"/>
                  <a:ea typeface="HY수평선B" pitchFamily="18" charset="-127"/>
                </a:rPr>
                <a:t>과 </a:t>
              </a:r>
              <a:r>
                <a:rPr lang="en-US" altLang="ko-KR" b="0" dirty="0">
                  <a:latin typeface="HY수평선B" pitchFamily="18" charset="-127"/>
                  <a:ea typeface="HY수평선B" pitchFamily="18" charset="-127"/>
                </a:rPr>
                <a:t>Vision </a:t>
              </a:r>
              <a:r>
                <a:rPr lang="ko-KR" altLang="en-US" b="0" dirty="0">
                  <a:latin typeface="HY수평선B" pitchFamily="18" charset="-127"/>
                  <a:ea typeface="HY수평선B" pitchFamily="18" charset="-127"/>
                </a:rPr>
                <a:t>달성을 위한 전략</a:t>
              </a:r>
              <a:endParaRPr kumimoji="0" lang="en-GB" dirty="0">
                <a:latin typeface="HY수평선B" pitchFamily="18" charset="-127"/>
                <a:ea typeface="HY수평선B" pitchFamily="18" charset="-127"/>
                <a:cs typeface="Arial" charset="0"/>
              </a:endParaRPr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>
              <a:off x="2108200" y="3937000"/>
              <a:ext cx="7200900" cy="11239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999D1">
                    <a:alpha val="46001"/>
                  </a:srgbClr>
                </a:gs>
                <a:gs pos="100000">
                  <a:srgbClr val="9999FF">
                    <a:alpha val="73000"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E3F0F5"/>
              </a:extrusionClr>
            </a:sp3d>
          </p:spPr>
          <p:txBody>
            <a:bodyPr wrap="none" anchor="ctr">
              <a:flatTx/>
            </a:bodyPr>
            <a:lstStyle/>
            <a:p>
              <a:pPr latinLnBrk="1">
                <a:lnSpc>
                  <a:spcPct val="110000"/>
                </a:lnSpc>
              </a:pPr>
              <a:r>
                <a:rPr lang="ko-KR" altLang="en-US" b="0" dirty="0" smtClean="0">
                  <a:latin typeface="HY수평선B" pitchFamily="18" charset="-127"/>
                  <a:ea typeface="HY수평선B" pitchFamily="18" charset="-127"/>
                </a:rPr>
                <a:t>관점은 기관의 </a:t>
              </a:r>
              <a:r>
                <a:rPr lang="ko-KR" altLang="en-US" b="0" dirty="0">
                  <a:latin typeface="HY수평선B" pitchFamily="18" charset="-127"/>
                  <a:ea typeface="HY수평선B" pitchFamily="18" charset="-127"/>
                </a:rPr>
                <a:t>가치창출의 근원을 의미하며</a:t>
              </a:r>
              <a:r>
                <a:rPr lang="en-US" altLang="ko-KR" b="0" dirty="0" smtClean="0">
                  <a:latin typeface="HY수평선B" pitchFamily="18" charset="-127"/>
                  <a:ea typeface="HY수평선B" pitchFamily="18" charset="-127"/>
                </a:rPr>
                <a:t>,</a:t>
              </a:r>
            </a:p>
            <a:p>
              <a:pPr latinLnBrk="1">
                <a:lnSpc>
                  <a:spcPct val="110000"/>
                </a:lnSpc>
              </a:pPr>
              <a:r>
                <a:rPr lang="en-US" altLang="ko-KR" b="0" dirty="0" smtClean="0">
                  <a:latin typeface="HY수평선B" pitchFamily="18" charset="-127"/>
                  <a:ea typeface="HY수평선B" pitchFamily="18" charset="-127"/>
                </a:rPr>
                <a:t> </a:t>
              </a:r>
              <a:r>
                <a:rPr lang="ko-KR" altLang="en-US" b="0" dirty="0">
                  <a:latin typeface="HY수평선B" pitchFamily="18" charset="-127"/>
                  <a:ea typeface="HY수평선B" pitchFamily="18" charset="-127"/>
                </a:rPr>
                <a:t>다양한 방향의 균형된 관점에서 미래의 성과 개선을 유도</a:t>
              </a:r>
            </a:p>
            <a:p>
              <a:pPr latinLnBrk="1">
                <a:lnSpc>
                  <a:spcPct val="110000"/>
                </a:lnSpc>
              </a:pPr>
              <a:r>
                <a:rPr lang="ko-KR" altLang="en-US" b="0" dirty="0" smtClean="0">
                  <a:latin typeface="HY수평선B" pitchFamily="18" charset="-127"/>
                  <a:ea typeface="HY수평선B" pitchFamily="18" charset="-127"/>
                </a:rPr>
                <a:t>기관마다 </a:t>
              </a:r>
              <a:r>
                <a:rPr lang="ko-KR" altLang="en-US" b="0" dirty="0">
                  <a:latin typeface="HY수평선B" pitchFamily="18" charset="-127"/>
                  <a:ea typeface="HY수평선B" pitchFamily="18" charset="-127"/>
                </a:rPr>
                <a:t>고유의 특성에 맞게 관점을 다르게 가질 수 있으나 </a:t>
              </a:r>
              <a:endParaRPr lang="en-US" altLang="ko-KR" b="0" dirty="0" smtClean="0">
                <a:latin typeface="HY수평선B" pitchFamily="18" charset="-127"/>
                <a:ea typeface="HY수평선B" pitchFamily="18" charset="-127"/>
              </a:endParaRPr>
            </a:p>
            <a:p>
              <a:pPr latinLnBrk="1">
                <a:lnSpc>
                  <a:spcPct val="110000"/>
                </a:lnSpc>
              </a:pPr>
              <a:r>
                <a:rPr lang="ko-KR" altLang="en-US" b="0" dirty="0" smtClean="0">
                  <a:solidFill>
                    <a:srgbClr val="FF0000"/>
                  </a:solidFill>
                  <a:latin typeface="HY수평선B" pitchFamily="18" charset="-127"/>
                  <a:ea typeface="HY수평선B" pitchFamily="18" charset="-127"/>
                </a:rPr>
                <a:t>일반적으로 </a:t>
              </a:r>
              <a:r>
                <a:rPr lang="ko-KR" altLang="en-US" b="0" dirty="0">
                  <a:solidFill>
                    <a:srgbClr val="FF0000"/>
                  </a:solidFill>
                  <a:latin typeface="HY수평선B" pitchFamily="18" charset="-127"/>
                  <a:ea typeface="HY수평선B" pitchFamily="18" charset="-127"/>
                </a:rPr>
                <a:t>재무</a:t>
              </a:r>
              <a:r>
                <a:rPr lang="en-US" altLang="ko-KR" b="0" dirty="0">
                  <a:solidFill>
                    <a:srgbClr val="FF0000"/>
                  </a:solidFill>
                  <a:latin typeface="HY수평선B" pitchFamily="18" charset="-127"/>
                  <a:ea typeface="HY수평선B" pitchFamily="18" charset="-127"/>
                </a:rPr>
                <a:t>, </a:t>
              </a:r>
              <a:r>
                <a:rPr lang="ko-KR" altLang="en-US" b="0" dirty="0">
                  <a:solidFill>
                    <a:srgbClr val="FF0000"/>
                  </a:solidFill>
                  <a:latin typeface="HY수평선B" pitchFamily="18" charset="-127"/>
                  <a:ea typeface="HY수평선B" pitchFamily="18" charset="-127"/>
                </a:rPr>
                <a:t>고객</a:t>
              </a:r>
              <a:r>
                <a:rPr lang="en-US" altLang="ko-KR" b="0" dirty="0">
                  <a:solidFill>
                    <a:srgbClr val="FF0000"/>
                  </a:solidFill>
                  <a:latin typeface="HY수평선B" pitchFamily="18" charset="-127"/>
                  <a:ea typeface="HY수평선B" pitchFamily="18" charset="-127"/>
                </a:rPr>
                <a:t>, </a:t>
              </a:r>
              <a:r>
                <a:rPr lang="ko-KR" altLang="en-US" b="0" dirty="0">
                  <a:solidFill>
                    <a:srgbClr val="FF0000"/>
                  </a:solidFill>
                  <a:latin typeface="HY수평선B" pitchFamily="18" charset="-127"/>
                  <a:ea typeface="HY수평선B" pitchFamily="18" charset="-127"/>
                </a:rPr>
                <a:t>내부 프로세스</a:t>
              </a:r>
              <a:r>
                <a:rPr lang="en-US" altLang="ko-KR" b="0" dirty="0" smtClean="0">
                  <a:solidFill>
                    <a:srgbClr val="FF0000"/>
                  </a:solidFill>
                  <a:latin typeface="HY수평선B" pitchFamily="18" charset="-127"/>
                  <a:ea typeface="HY수평선B" pitchFamily="18" charset="-127"/>
                </a:rPr>
                <a:t>, </a:t>
              </a:r>
              <a:r>
                <a:rPr lang="ko-KR" altLang="en-US" b="0" dirty="0">
                  <a:solidFill>
                    <a:srgbClr val="FF0000"/>
                  </a:solidFill>
                  <a:latin typeface="HY수평선B" pitchFamily="18" charset="-127"/>
                  <a:ea typeface="HY수평선B" pitchFamily="18" charset="-127"/>
                </a:rPr>
                <a:t>학습과 성장 관점에서 </a:t>
              </a:r>
              <a:r>
                <a:rPr lang="ko-KR" altLang="en-US" b="0" dirty="0" smtClean="0">
                  <a:solidFill>
                    <a:srgbClr val="FF0000"/>
                  </a:solidFill>
                  <a:latin typeface="HY수평선B" pitchFamily="18" charset="-127"/>
                  <a:ea typeface="HY수평선B" pitchFamily="18" charset="-127"/>
                </a:rPr>
                <a:t>출발</a:t>
              </a:r>
              <a:endParaRPr lang="en-US" altLang="ko-KR" b="0" dirty="0">
                <a:latin typeface="HY수평선B" pitchFamily="18" charset="-127"/>
                <a:ea typeface="HY수평선B" pitchFamily="18" charset="-127"/>
              </a:endParaRP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>
              <a:off x="2108200" y="5157083"/>
              <a:ext cx="7200900" cy="13326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999D1">
                    <a:alpha val="46001"/>
                  </a:srgbClr>
                </a:gs>
                <a:gs pos="100000">
                  <a:srgbClr val="9999FF">
                    <a:alpha val="73000"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E3F0F5"/>
              </a:extrusionClr>
            </a:sp3d>
          </p:spPr>
          <p:txBody>
            <a:bodyPr wrap="none" anchor="ctr">
              <a:flatTx/>
            </a:bodyPr>
            <a:lstStyle/>
            <a:p>
              <a:pPr latinLnBrk="1">
                <a:lnSpc>
                  <a:spcPct val="160000"/>
                </a:lnSpc>
              </a:pPr>
              <a:endParaRPr lang="en-US" altLang="ko-KR" sz="2000" dirty="0">
                <a:latin typeface="HY수평선B" pitchFamily="18" charset="-127"/>
                <a:ea typeface="HY수평선B" pitchFamily="18" charset="-127"/>
              </a:endParaRPr>
            </a:p>
            <a:p>
              <a:pPr latinLnBrk="1"/>
              <a:r>
                <a:rPr lang="ko-KR" altLang="en-US" sz="2000" dirty="0">
                  <a:latin typeface="HY수평선B" pitchFamily="18" charset="-127"/>
                  <a:ea typeface="HY수평선B" pitchFamily="18" charset="-127"/>
                </a:rPr>
                <a:t>핵심성공요인</a:t>
              </a:r>
              <a:r>
                <a:rPr lang="en-US" altLang="ko-KR" sz="2000" dirty="0">
                  <a:latin typeface="HY수평선B" pitchFamily="18" charset="-127"/>
                  <a:ea typeface="HY수평선B" pitchFamily="18" charset="-127"/>
                </a:rPr>
                <a:t>(CSF : Critical Success Factor)</a:t>
              </a:r>
              <a:r>
                <a:rPr lang="ko-KR" altLang="en-US" sz="2000" dirty="0">
                  <a:latin typeface="HY수평선B" pitchFamily="18" charset="-127"/>
                  <a:ea typeface="HY수평선B" pitchFamily="18" charset="-127"/>
                </a:rPr>
                <a:t>은 </a:t>
              </a:r>
              <a:endParaRPr lang="en-US" altLang="ko-KR" sz="2000" dirty="0">
                <a:latin typeface="HY수평선B" pitchFamily="18" charset="-127"/>
                <a:ea typeface="HY수평선B" pitchFamily="18" charset="-127"/>
              </a:endParaRPr>
            </a:p>
            <a:p>
              <a:pPr latinLnBrk="1"/>
              <a:r>
                <a:rPr lang="ko-KR" altLang="en-US" sz="2000" dirty="0">
                  <a:solidFill>
                    <a:srgbClr val="FF0000"/>
                  </a:solidFill>
                  <a:latin typeface="HY수평선B" pitchFamily="18" charset="-127"/>
                  <a:ea typeface="HY수평선B" pitchFamily="18" charset="-127"/>
                </a:rPr>
                <a:t>비전 및 전략 목표를 달성하기 위한 경쟁우위의 </a:t>
              </a:r>
              <a:br>
                <a:rPr lang="ko-KR" altLang="en-US" sz="2000" dirty="0">
                  <a:solidFill>
                    <a:srgbClr val="FF0000"/>
                  </a:solidFill>
                  <a:latin typeface="HY수평선B" pitchFamily="18" charset="-127"/>
                  <a:ea typeface="HY수평선B" pitchFamily="18" charset="-127"/>
                </a:rPr>
              </a:br>
              <a:r>
                <a:rPr lang="ko-KR" altLang="en-US" sz="2000" dirty="0">
                  <a:solidFill>
                    <a:srgbClr val="FF0000"/>
                  </a:solidFill>
                  <a:latin typeface="HY수평선B" pitchFamily="18" charset="-127"/>
                  <a:ea typeface="HY수평선B" pitchFamily="18" charset="-127"/>
                </a:rPr>
                <a:t>핵심역량</a:t>
              </a:r>
              <a:r>
                <a:rPr lang="ko-KR" altLang="en-US" sz="2000" dirty="0">
                  <a:latin typeface="HY수평선B" pitchFamily="18" charset="-127"/>
                  <a:ea typeface="HY수평선B" pitchFamily="18" charset="-127"/>
                </a:rPr>
                <a:t>이며 이를 확보하는 것이 기관의 경영전략의 </a:t>
              </a:r>
              <a:endParaRPr lang="en-US" altLang="ko-KR" sz="2000" dirty="0">
                <a:latin typeface="HY수평선B" pitchFamily="18" charset="-127"/>
                <a:ea typeface="HY수평선B" pitchFamily="18" charset="-127"/>
              </a:endParaRPr>
            </a:p>
            <a:p>
              <a:pPr latinLnBrk="1"/>
              <a:r>
                <a:rPr lang="ko-KR" altLang="en-US" sz="2000" dirty="0">
                  <a:latin typeface="HY수평선B" pitchFamily="18" charset="-127"/>
                  <a:ea typeface="HY수평선B" pitchFamily="18" charset="-127"/>
                </a:rPr>
                <a:t>최대 목표임</a:t>
              </a:r>
            </a:p>
            <a:p>
              <a:pPr latinLnBrk="1">
                <a:lnSpc>
                  <a:spcPct val="160000"/>
                </a:lnSpc>
              </a:pPr>
              <a:r>
                <a:rPr lang="ko-KR" altLang="en-US" sz="2000" dirty="0">
                  <a:latin typeface="HY수평선B" pitchFamily="18" charset="-127"/>
                  <a:ea typeface="HY수평선B" pitchFamily="18" charset="-127"/>
                </a:rPr>
                <a:t> </a:t>
              </a:r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415925" y="2492375"/>
              <a:ext cx="522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/>
            <a:p>
              <a:pPr marL="170960" defTabSz="911785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i="1" ker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바탕체" pitchFamily="17" charset="-127"/>
                  <a:ea typeface="바탕체" pitchFamily="17" charset="-127"/>
                </a:rPr>
                <a:t>1</a:t>
              </a:r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452438" y="3933825"/>
              <a:ext cx="5222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marL="170960" defTabSz="911785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i="1" ker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바탕체" pitchFamily="17" charset="-127"/>
                  <a:ea typeface="바탕체" pitchFamily="17" charset="-127"/>
                </a:rPr>
                <a:t>2</a:t>
              </a: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452438" y="5337175"/>
              <a:ext cx="5222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marL="170960" defTabSz="911785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i="1" ker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바탕체" pitchFamily="17" charset="-127"/>
                  <a:ea typeface="바탕체" pitchFamily="17" charset="-127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7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WordArt 22"/>
          <p:cNvSpPr>
            <a:spLocks noChangeArrowheads="1" noChangeShapeType="1" noTextEdit="1"/>
          </p:cNvSpPr>
          <p:nvPr/>
        </p:nvSpPr>
        <p:spPr bwMode="auto">
          <a:xfrm>
            <a:off x="251538" y="116632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 구성요소</a:t>
            </a:r>
          </a:p>
        </p:txBody>
      </p:sp>
      <p:grpSp>
        <p:nvGrpSpPr>
          <p:cNvPr id="2" name="그룹 2"/>
          <p:cNvGrpSpPr/>
          <p:nvPr/>
        </p:nvGrpSpPr>
        <p:grpSpPr>
          <a:xfrm>
            <a:off x="251520" y="1196986"/>
            <a:ext cx="8568952" cy="4806979"/>
            <a:chOff x="251520" y="1196975"/>
            <a:chExt cx="8568952" cy="4806980"/>
          </a:xfrm>
        </p:grpSpPr>
        <p:pic>
          <p:nvPicPr>
            <p:cNvPr id="4" name="Picture 4" descr="4wayIcon"/>
            <p:cNvPicPr>
              <a:picLocks noChangeAspect="1" noChangeArrowheads="1"/>
            </p:cNvPicPr>
            <p:nvPr/>
          </p:nvPicPr>
          <p:blipFill>
            <a:blip r:embed="rId2" cstate="print"/>
            <a:srcRect l="33691" r="33138" b="63379"/>
            <a:stretch>
              <a:fillRect/>
            </a:stretch>
          </p:blipFill>
          <p:spPr bwMode="auto">
            <a:xfrm>
              <a:off x="323528" y="1365250"/>
              <a:ext cx="2159322" cy="1199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4wayIcon"/>
            <p:cNvPicPr>
              <a:picLocks noChangeAspect="1" noChangeArrowheads="1"/>
            </p:cNvPicPr>
            <p:nvPr/>
          </p:nvPicPr>
          <p:blipFill>
            <a:blip r:embed="rId2" cstate="print"/>
            <a:srcRect l="3079" t="53810" r="64821" b="7738"/>
            <a:stretch>
              <a:fillRect/>
            </a:stretch>
          </p:blipFill>
          <p:spPr bwMode="auto">
            <a:xfrm>
              <a:off x="251520" y="3861048"/>
              <a:ext cx="2155949" cy="1600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51520" y="4293096"/>
              <a:ext cx="1994136" cy="5539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kumimoji="0" lang="ko-KR" altLang="en-US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  <a:cs typeface="Arial" charset="0"/>
                </a:rPr>
                <a:t>인과관계</a:t>
              </a:r>
              <a:br>
                <a:rPr kumimoji="0" lang="ko-KR" altLang="en-US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  <a:cs typeface="Arial" charset="0"/>
                </a:rPr>
              </a:br>
              <a:r>
                <a:rPr kumimoji="0" lang="en-US" altLang="ko-KR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  <a:cs typeface="Arial" charset="0"/>
                </a:rPr>
                <a:t>(Cause &amp; Effects</a:t>
              </a:r>
              <a:r>
                <a:rPr kumimoji="0" lang="en-US" altLang="ko-KR" dirty="0">
                  <a:solidFill>
                    <a:schemeClr val="bg1"/>
                  </a:solidFill>
                  <a:ea typeface="굴림" charset="-127"/>
                  <a:cs typeface="Arial" charset="0"/>
                </a:rPr>
                <a:t>)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11560" y="1628800"/>
              <a:ext cx="1384996" cy="5539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kumimoji="0" lang="ko-KR" altLang="en-US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  <a:cs typeface="Arial" charset="0"/>
                </a:rPr>
                <a:t>핵심성과지표</a:t>
              </a:r>
              <a:br>
                <a:rPr kumimoji="0" lang="ko-KR" altLang="en-US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  <a:cs typeface="Arial" charset="0"/>
                </a:rPr>
              </a:br>
              <a:r>
                <a:rPr kumimoji="0" lang="en-US" altLang="ko-KR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  <a:cs typeface="Arial" charset="0"/>
                </a:rPr>
                <a:t>(KPI)</a:t>
              </a: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2144713" y="1260475"/>
              <a:ext cx="6675759" cy="1376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999D1">
                    <a:alpha val="46001"/>
                  </a:srgbClr>
                </a:gs>
                <a:gs pos="100000">
                  <a:srgbClr val="9999FF">
                    <a:alpha val="73000"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E3F0F5"/>
              </a:extrusionClr>
            </a:sp3d>
          </p:spPr>
          <p:txBody>
            <a:bodyPr wrap="none" anchor="ctr">
              <a:flatTx/>
            </a:bodyPr>
            <a:lstStyle/>
            <a:p>
              <a:pPr latinLnBrk="1">
                <a:lnSpc>
                  <a:spcPct val="120000"/>
                </a:lnSpc>
              </a:pP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핵심성과지표 </a:t>
              </a:r>
              <a:r>
                <a:rPr lang="en-US" altLang="ko-KR" b="0" dirty="0">
                  <a:latin typeface="HY동녘B" pitchFamily="18" charset="-127"/>
                  <a:ea typeface="HY동녘B" pitchFamily="18" charset="-127"/>
                </a:rPr>
                <a:t>(KPI : Key Performance Indicator)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는 </a:t>
              </a:r>
              <a:endParaRPr lang="en-US" altLang="ko-KR" b="0" dirty="0" smtClean="0">
                <a:latin typeface="HY동녘B" pitchFamily="18" charset="-127"/>
                <a:ea typeface="HY동녘B" pitchFamily="18" charset="-127"/>
              </a:endParaRPr>
            </a:p>
            <a:p>
              <a:pPr latinLnBrk="1">
                <a:lnSpc>
                  <a:spcPct val="120000"/>
                </a:lnSpc>
              </a:pPr>
              <a:r>
                <a:rPr lang="en-US" altLang="ko-KR" b="0" u="sng" dirty="0" smtClean="0">
                  <a:latin typeface="HY동녘B" pitchFamily="18" charset="-127"/>
                  <a:ea typeface="HY동녘B" pitchFamily="18" charset="-127"/>
                </a:rPr>
                <a:t>BSC</a:t>
              </a:r>
              <a:r>
                <a:rPr lang="ko-KR" altLang="en-US" b="0" u="sng" dirty="0">
                  <a:latin typeface="HY동녘B" pitchFamily="18" charset="-127"/>
                  <a:ea typeface="HY동녘B" pitchFamily="18" charset="-127"/>
                </a:rPr>
                <a:t>의 구체적인 산출물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이며</a:t>
              </a:r>
              <a:r>
                <a:rPr lang="en-US" altLang="ko-KR" b="0" dirty="0">
                  <a:latin typeface="HY동녘B" pitchFamily="18" charset="-127"/>
                  <a:ea typeface="HY동녘B" pitchFamily="18" charset="-127"/>
                </a:rPr>
                <a:t>, </a:t>
              </a:r>
              <a:r>
                <a:rPr lang="ko-KR" altLang="en-US" b="0" dirty="0" smtClean="0">
                  <a:latin typeface="HY동녘B" pitchFamily="18" charset="-127"/>
                  <a:ea typeface="HY동녘B" pitchFamily="18" charset="-127"/>
                </a:rPr>
                <a:t>기관의 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비전과 </a:t>
              </a:r>
              <a:r>
                <a:rPr lang="ko-KR" altLang="en-US" b="0" dirty="0" smtClean="0">
                  <a:latin typeface="HY동녘B" pitchFamily="18" charset="-127"/>
                  <a:ea typeface="HY동녘B" pitchFamily="18" charset="-127"/>
                </a:rPr>
                <a:t> 전략목표 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달성을 </a:t>
              </a:r>
              <a:endParaRPr lang="en-US" altLang="ko-KR" b="0" dirty="0" smtClean="0">
                <a:latin typeface="HY동녘B" pitchFamily="18" charset="-127"/>
                <a:ea typeface="HY동녘B" pitchFamily="18" charset="-127"/>
              </a:endParaRPr>
            </a:p>
            <a:p>
              <a:pPr latinLnBrk="1">
                <a:lnSpc>
                  <a:spcPct val="120000"/>
                </a:lnSpc>
              </a:pPr>
              <a:r>
                <a:rPr lang="ko-KR" altLang="en-US" b="0" dirty="0" smtClean="0">
                  <a:latin typeface="HY동녘B" pitchFamily="18" charset="-127"/>
                  <a:ea typeface="HY동녘B" pitchFamily="18" charset="-127"/>
                </a:rPr>
                <a:t>이끄는 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효율적인 </a:t>
              </a:r>
              <a:r>
                <a:rPr lang="ko-KR" altLang="en-US" b="0" dirty="0" smtClean="0">
                  <a:latin typeface="HY동녘B" pitchFamily="18" charset="-127"/>
                  <a:ea typeface="HY동녘B" pitchFamily="18" charset="-127"/>
                </a:rPr>
                <a:t>수단 </a:t>
              </a:r>
              <a:r>
                <a:rPr lang="en-US" altLang="ko-KR" b="0" dirty="0">
                  <a:latin typeface="HY동녘B" pitchFamily="18" charset="-127"/>
                  <a:ea typeface="HY동녘B" pitchFamily="18" charset="-127"/>
                </a:rPr>
                <a:t>- 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핵심성공요인</a:t>
              </a:r>
              <a:r>
                <a:rPr lang="en-US" altLang="ko-KR" b="0" dirty="0">
                  <a:latin typeface="HY동녘B" pitchFamily="18" charset="-127"/>
                  <a:ea typeface="HY동녘B" pitchFamily="18" charset="-127"/>
                </a:rPr>
                <a:t>(CSF)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을 측정하는 지표</a:t>
              </a:r>
            </a:p>
            <a:p>
              <a:pPr latinLnBrk="1">
                <a:lnSpc>
                  <a:spcPct val="120000"/>
                </a:lnSpc>
              </a:pPr>
              <a:r>
                <a:rPr lang="ko-KR" altLang="en-US" b="0" dirty="0">
                  <a:latin typeface="HY울릉도M" pitchFamily="18" charset="-127"/>
                </a:rPr>
                <a:t> </a:t>
              </a: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2051720" y="3356992"/>
              <a:ext cx="6696744" cy="2520280"/>
            </a:xfrm>
            <a:prstGeom prst="roundRect">
              <a:avLst>
                <a:gd name="adj" fmla="val 25384"/>
              </a:avLst>
            </a:prstGeom>
            <a:gradFill rotWithShape="1">
              <a:gsLst>
                <a:gs pos="0">
                  <a:srgbClr val="2999D1">
                    <a:alpha val="46001"/>
                  </a:srgbClr>
                </a:gs>
                <a:gs pos="100000">
                  <a:srgbClr val="9999FF">
                    <a:alpha val="73000"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E3F0F5"/>
              </a:extrusionClr>
            </a:sp3d>
          </p:spPr>
          <p:txBody>
            <a:bodyPr wrap="none" anchor="ctr">
              <a:flatTx/>
            </a:bodyPr>
            <a:lstStyle/>
            <a:p>
              <a:pPr latinLnBrk="1">
                <a:lnSpc>
                  <a:spcPct val="130000"/>
                </a:lnSpc>
              </a:pPr>
              <a:endParaRPr lang="en-US" altLang="ko-KR" b="0" dirty="0" smtClean="0">
                <a:latin typeface="HY동녘B" pitchFamily="18" charset="-127"/>
                <a:ea typeface="HY동녘B" pitchFamily="18" charset="-127"/>
              </a:endParaRPr>
            </a:p>
            <a:p>
              <a:pPr latinLnBrk="1">
                <a:lnSpc>
                  <a:spcPct val="130000"/>
                </a:lnSpc>
              </a:pPr>
              <a:r>
                <a:rPr lang="ko-KR" altLang="en-US" b="0" dirty="0" smtClean="0">
                  <a:latin typeface="HY동녘B" pitchFamily="18" charset="-127"/>
                  <a:ea typeface="HY동녘B" pitchFamily="18" charset="-127"/>
                </a:rPr>
                <a:t>기관내의 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모든 활동과 성과는 독립적이기 보다는 </a:t>
              </a:r>
              <a:endParaRPr lang="en-US" altLang="ko-KR" b="0" dirty="0" smtClean="0">
                <a:latin typeface="HY동녘B" pitchFamily="18" charset="-127"/>
                <a:ea typeface="HY동녘B" pitchFamily="18" charset="-127"/>
              </a:endParaRPr>
            </a:p>
            <a:p>
              <a:pPr latinLnBrk="1">
                <a:lnSpc>
                  <a:spcPct val="130000"/>
                </a:lnSpc>
              </a:pPr>
              <a:r>
                <a:rPr lang="ko-KR" altLang="en-US" b="0" dirty="0" smtClean="0">
                  <a:latin typeface="HY동녘B" pitchFamily="18" charset="-127"/>
                  <a:ea typeface="HY동녘B" pitchFamily="18" charset="-127"/>
                </a:rPr>
                <a:t>서로 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연관성을 가지고 </a:t>
              </a:r>
              <a:r>
                <a:rPr lang="ko-KR" altLang="en-US" b="0" dirty="0" err="1" smtClean="0">
                  <a:latin typeface="HY동녘B" pitchFamily="18" charset="-127"/>
                  <a:ea typeface="HY동녘B" pitchFamily="18" charset="-127"/>
                </a:rPr>
                <a:t>있으므로이에</a:t>
              </a:r>
              <a:r>
                <a:rPr lang="ko-KR" altLang="en-US" b="0" dirty="0" smtClean="0">
                  <a:latin typeface="HY동녘B" pitchFamily="18" charset="-127"/>
                  <a:ea typeface="HY동녘B" pitchFamily="18" charset="-127"/>
                </a:rPr>
                <a:t> 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대한 </a:t>
              </a:r>
              <a:r>
                <a:rPr lang="ko-KR" altLang="en-US" b="0" dirty="0" smtClean="0">
                  <a:latin typeface="HY동녘B" pitchFamily="18" charset="-127"/>
                  <a:ea typeface="HY동녘B" pitchFamily="18" charset="-127"/>
                </a:rPr>
                <a:t>인과관계</a:t>
              </a:r>
              <a:endParaRPr lang="en-US" altLang="ko-KR" b="0" dirty="0" smtClean="0">
                <a:latin typeface="HY동녘B" pitchFamily="18" charset="-127"/>
                <a:ea typeface="HY동녘B" pitchFamily="18" charset="-127"/>
              </a:endParaRPr>
            </a:p>
            <a:p>
              <a:pPr latinLnBrk="1">
                <a:lnSpc>
                  <a:spcPct val="130000"/>
                </a:lnSpc>
              </a:pPr>
              <a:r>
                <a:rPr lang="ko-KR" altLang="en-US" b="0" dirty="0" smtClean="0">
                  <a:latin typeface="HY동녘B" pitchFamily="18" charset="-127"/>
                  <a:ea typeface="HY동녘B" pitchFamily="18" charset="-127"/>
                </a:rPr>
                <a:t> 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파악을 통해 </a:t>
              </a:r>
              <a:r>
                <a:rPr lang="ko-KR" altLang="en-US" b="0" dirty="0" smtClean="0">
                  <a:latin typeface="HY동녘B" pitchFamily="18" charset="-127"/>
                  <a:ea typeface="HY동녘B" pitchFamily="18" charset="-127"/>
                </a:rPr>
                <a:t>전략실행의 가능성은 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높아질 수 있음 </a:t>
              </a:r>
            </a:p>
            <a:p>
              <a:pPr latinLnBrk="1">
                <a:lnSpc>
                  <a:spcPct val="130000"/>
                </a:lnSpc>
              </a:pP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 </a:t>
              </a:r>
              <a:r>
                <a:rPr lang="en-US" altLang="ko-KR" b="0" dirty="0">
                  <a:latin typeface="HY동녘B" pitchFamily="18" charset="-127"/>
                  <a:ea typeface="HY동녘B" pitchFamily="18" charset="-127"/>
                </a:rPr>
                <a:t>- 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관점</a:t>
              </a:r>
              <a:r>
                <a:rPr lang="en-US" altLang="ko-KR" b="0" dirty="0">
                  <a:latin typeface="HY동녘B" pitchFamily="18" charset="-127"/>
                  <a:ea typeface="HY동녘B" pitchFamily="18" charset="-127"/>
                </a:rPr>
                <a:t>, 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핵심성공요인</a:t>
              </a:r>
              <a:r>
                <a:rPr lang="en-US" altLang="ko-KR" b="0" dirty="0">
                  <a:latin typeface="HY동녘B" pitchFamily="18" charset="-127"/>
                  <a:ea typeface="HY동녘B" pitchFamily="18" charset="-127"/>
                </a:rPr>
                <a:t>, 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핵심성과지표 간의 </a:t>
              </a:r>
              <a:endParaRPr lang="en-US" altLang="ko-KR" b="0" dirty="0" smtClean="0">
                <a:latin typeface="HY동녘B" pitchFamily="18" charset="-127"/>
                <a:ea typeface="HY동녘B" pitchFamily="18" charset="-127"/>
              </a:endParaRPr>
            </a:p>
            <a:p>
              <a:pPr latinLnBrk="1">
                <a:lnSpc>
                  <a:spcPct val="130000"/>
                </a:lnSpc>
              </a:pPr>
              <a:r>
                <a:rPr lang="en-US" altLang="ko-KR" dirty="0" smtClean="0">
                  <a:latin typeface="HY동녘B" pitchFamily="18" charset="-127"/>
                  <a:ea typeface="HY동녘B" pitchFamily="18" charset="-127"/>
                </a:rPr>
                <a:t>      </a:t>
              </a:r>
              <a:r>
                <a:rPr lang="ko-KR" altLang="en-US" b="0" dirty="0" smtClean="0">
                  <a:latin typeface="HY동녘B" pitchFamily="18" charset="-127"/>
                  <a:ea typeface="HY동녘B" pitchFamily="18" charset="-127"/>
                </a:rPr>
                <a:t>전략과의 </a:t>
              </a: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연계성을 지님 </a:t>
              </a:r>
            </a:p>
            <a:p>
              <a:pPr latinLnBrk="1">
                <a:lnSpc>
                  <a:spcPct val="130000"/>
                </a:lnSpc>
              </a:pPr>
              <a:r>
                <a:rPr lang="ko-KR" altLang="en-US" b="0" dirty="0">
                  <a:latin typeface="HY동녘B" pitchFamily="18" charset="-127"/>
                  <a:ea typeface="HY동녘B" pitchFamily="18" charset="-127"/>
                </a:rPr>
                <a:t> 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4488" y="1196975"/>
              <a:ext cx="5222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marL="170960">
                <a:lnSpc>
                  <a:spcPct val="90000"/>
                </a:lnSpc>
                <a:defRPr/>
              </a:pPr>
              <a:r>
                <a:rPr kumimoji="0" lang="en-US" altLang="ko-KR" sz="32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바탕체" pitchFamily="17" charset="-127"/>
                  <a:ea typeface="바탕체" pitchFamily="17" charset="-127"/>
                </a:rPr>
                <a:t>4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23528" y="3645024"/>
              <a:ext cx="504056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marL="170960">
                <a:lnSpc>
                  <a:spcPct val="90000"/>
                </a:lnSpc>
                <a:defRPr/>
              </a:pPr>
              <a:r>
                <a:rPr kumimoji="0" lang="en-US" altLang="ko-KR" sz="32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바탕체" pitchFamily="17" charset="-127"/>
                  <a:ea typeface="바탕체" pitchFamily="17" charset="-127"/>
                </a:rPr>
                <a:t>5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013370" y="5803900"/>
              <a:ext cx="764633" cy="20005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kumimoji="0" lang="en-US" altLang="ko-KR" sz="1300">
                  <a:solidFill>
                    <a:schemeClr val="bg1"/>
                  </a:solidFill>
                  <a:cs typeface="Arial" charset="0"/>
                </a:rPr>
                <a:t>Feedback</a:t>
              </a: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344488" y="5365750"/>
              <a:ext cx="5222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marL="170960">
                <a:lnSpc>
                  <a:spcPct val="90000"/>
                </a:lnSpc>
                <a:defRPr/>
              </a:pPr>
              <a:endParaRPr kumimoji="0" lang="en-US" altLang="ko-KR" sz="32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바탕체" pitchFamily="17" charset="-127"/>
                <a:ea typeface="바탕체" pitchFamily="17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6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1536272988"/>
              </p:ext>
            </p:extLst>
          </p:nvPr>
        </p:nvGraphicFramePr>
        <p:xfrm>
          <a:off x="4103440" y="1196752"/>
          <a:ext cx="50405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_x83122192"/>
          <p:cNvSpPr>
            <a:spLocks noChangeShapeType="1"/>
          </p:cNvSpPr>
          <p:nvPr/>
        </p:nvSpPr>
        <p:spPr bwMode="auto">
          <a:xfrm>
            <a:off x="1835696" y="1772816"/>
            <a:ext cx="4035648" cy="0"/>
          </a:xfrm>
          <a:prstGeom prst="line">
            <a:avLst/>
          </a:prstGeom>
          <a:noFill/>
          <a:ln w="4191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179" tIns="45590" rIns="91179" bIns="4559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_x83122192"/>
          <p:cNvSpPr>
            <a:spLocks noChangeShapeType="1"/>
          </p:cNvSpPr>
          <p:nvPr/>
        </p:nvSpPr>
        <p:spPr bwMode="auto">
          <a:xfrm>
            <a:off x="1547664" y="2348880"/>
            <a:ext cx="4107656" cy="0"/>
          </a:xfrm>
          <a:prstGeom prst="line">
            <a:avLst/>
          </a:prstGeom>
          <a:noFill/>
          <a:ln w="4191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179" tIns="45590" rIns="91179" bIns="4559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_x83122192"/>
          <p:cNvSpPr>
            <a:spLocks noChangeShapeType="1"/>
          </p:cNvSpPr>
          <p:nvPr/>
        </p:nvSpPr>
        <p:spPr bwMode="auto">
          <a:xfrm>
            <a:off x="1259632" y="2924944"/>
            <a:ext cx="4107656" cy="0"/>
          </a:xfrm>
          <a:prstGeom prst="line">
            <a:avLst/>
          </a:prstGeom>
          <a:noFill/>
          <a:ln w="4191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179" tIns="45590" rIns="91179" bIns="4559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_x83122192"/>
          <p:cNvSpPr>
            <a:spLocks noChangeShapeType="1"/>
          </p:cNvSpPr>
          <p:nvPr/>
        </p:nvSpPr>
        <p:spPr bwMode="auto">
          <a:xfrm>
            <a:off x="971624" y="3501008"/>
            <a:ext cx="4035648" cy="0"/>
          </a:xfrm>
          <a:prstGeom prst="line">
            <a:avLst/>
          </a:prstGeom>
          <a:noFill/>
          <a:ln w="4191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179" tIns="45590" rIns="91179" bIns="4559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7" name="_x83122192"/>
          <p:cNvSpPr>
            <a:spLocks noChangeShapeType="1"/>
          </p:cNvSpPr>
          <p:nvPr/>
        </p:nvSpPr>
        <p:spPr bwMode="auto">
          <a:xfrm>
            <a:off x="611560" y="4077072"/>
            <a:ext cx="4107656" cy="0"/>
          </a:xfrm>
          <a:prstGeom prst="line">
            <a:avLst/>
          </a:prstGeom>
          <a:noFill/>
          <a:ln w="4191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179" tIns="45590" rIns="91179" bIns="4559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8" name="_x83122192"/>
          <p:cNvSpPr>
            <a:spLocks noChangeShapeType="1"/>
          </p:cNvSpPr>
          <p:nvPr/>
        </p:nvSpPr>
        <p:spPr bwMode="auto">
          <a:xfrm>
            <a:off x="251523" y="4653136"/>
            <a:ext cx="4035648" cy="0"/>
          </a:xfrm>
          <a:prstGeom prst="line">
            <a:avLst/>
          </a:prstGeom>
          <a:noFill/>
          <a:ln w="4191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179" tIns="45590" rIns="91179" bIns="4559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907704" y="1268760"/>
            <a:ext cx="3816424" cy="476672"/>
          </a:xfrm>
          <a:prstGeom prst="rect">
            <a:avLst/>
          </a:prstGeom>
        </p:spPr>
        <p:txBody>
          <a:bodyPr vert="horz" lIns="91179" tIns="45590" rIns="91179" bIns="45590" rtlCol="0" anchor="ctr">
            <a:noAutofit/>
          </a:bodyPr>
          <a:lstStyle/>
          <a:p>
            <a:pPr algn="ctr" defTabSz="911785" fontAlgn="auto">
              <a:spcAft>
                <a:spcPts val="0"/>
              </a:spcAft>
              <a:defRPr/>
            </a:pPr>
            <a:r>
              <a:rPr kumimoji="0" lang="ko-KR" altLang="en-US" dirty="0">
                <a:latin typeface="HY동녘B" pitchFamily="18" charset="-127"/>
                <a:ea typeface="HY동녘B" pitchFamily="18" charset="-127"/>
                <a:cs typeface="+mj-cs"/>
              </a:rPr>
              <a:t>우리 조직은 왜 존재하는가</a:t>
            </a:r>
            <a:r>
              <a:rPr kumimoji="0" lang="en-US" altLang="ko-KR" dirty="0">
                <a:latin typeface="HY동녘B" pitchFamily="18" charset="-127"/>
                <a:ea typeface="HY동녘B" pitchFamily="18" charset="-127"/>
                <a:cs typeface="+mj-cs"/>
              </a:rPr>
              <a:t>?</a:t>
            </a:r>
            <a:r>
              <a:rPr kumimoji="0" lang="ko-KR" altLang="en-US" dirty="0">
                <a:latin typeface="HY동녘B" pitchFamily="18" charset="-127"/>
                <a:ea typeface="HY동녘B" pitchFamily="18" charset="-127"/>
                <a:cs typeface="+mj-cs"/>
              </a:rPr>
              <a:t> 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691680" y="1844824"/>
            <a:ext cx="3816424" cy="476672"/>
          </a:xfrm>
          <a:prstGeom prst="rect">
            <a:avLst/>
          </a:prstGeom>
        </p:spPr>
        <p:txBody>
          <a:bodyPr vert="horz" lIns="91179" tIns="45590" rIns="91179" bIns="45590" rtlCol="0" anchor="ctr">
            <a:noAutofit/>
          </a:bodyPr>
          <a:lstStyle/>
          <a:p>
            <a:pPr algn="ctr" defTabSz="911785" fontAlgn="auto">
              <a:spcAft>
                <a:spcPts val="0"/>
              </a:spcAft>
              <a:defRPr/>
            </a:pPr>
            <a:r>
              <a:rPr kumimoji="0" lang="ko-KR" altLang="en-US" dirty="0">
                <a:latin typeface="HY동녘B" pitchFamily="18" charset="-127"/>
                <a:ea typeface="HY동녘B" pitchFamily="18" charset="-127"/>
                <a:cs typeface="+mj-cs"/>
              </a:rPr>
              <a:t>무엇을 언제까지 달성할 것인가</a:t>
            </a:r>
            <a:r>
              <a:rPr kumimoji="0" lang="en-US" altLang="ko-KR" dirty="0">
                <a:latin typeface="HY동녘B" pitchFamily="18" charset="-127"/>
                <a:ea typeface="HY동녘B" pitchFamily="18" charset="-127"/>
                <a:cs typeface="+mj-cs"/>
              </a:rPr>
              <a:t>?</a:t>
            </a:r>
            <a:endParaRPr kumimoji="0" lang="ko-KR" altLang="en-US" dirty="0"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1547664" y="2420888"/>
            <a:ext cx="3816424" cy="476672"/>
          </a:xfrm>
          <a:prstGeom prst="rect">
            <a:avLst/>
          </a:prstGeom>
        </p:spPr>
        <p:txBody>
          <a:bodyPr vert="horz" lIns="91179" tIns="45590" rIns="91179" bIns="45590" rtlCol="0" anchor="ctr">
            <a:noAutofit/>
          </a:bodyPr>
          <a:lstStyle/>
          <a:p>
            <a:pPr algn="ctr" defTabSz="911785" fontAlgn="auto">
              <a:spcAft>
                <a:spcPts val="0"/>
              </a:spcAft>
              <a:defRPr/>
            </a:pPr>
            <a:r>
              <a:rPr kumimoji="0" lang="ko-KR" altLang="en-US" dirty="0">
                <a:latin typeface="HY동녘B" pitchFamily="18" charset="-127"/>
                <a:ea typeface="HY동녘B" pitchFamily="18" charset="-127"/>
                <a:cs typeface="+mj-cs"/>
              </a:rPr>
              <a:t>조직 핵심가치의 원천은 무엇인가</a:t>
            </a:r>
            <a:r>
              <a:rPr kumimoji="0" lang="en-US" altLang="ko-KR" dirty="0">
                <a:latin typeface="HY동녘B" pitchFamily="18" charset="-127"/>
                <a:ea typeface="HY동녘B" pitchFamily="18" charset="-127"/>
                <a:cs typeface="+mj-cs"/>
              </a:rPr>
              <a:t>?</a:t>
            </a:r>
            <a:endParaRPr kumimoji="0" lang="ko-KR" altLang="en-US" dirty="0"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043608" y="2996952"/>
            <a:ext cx="4104456" cy="476672"/>
          </a:xfrm>
          <a:prstGeom prst="rect">
            <a:avLst/>
          </a:prstGeom>
        </p:spPr>
        <p:txBody>
          <a:bodyPr vert="horz" lIns="91179" tIns="45590" rIns="91179" bIns="45590" rtlCol="0" anchor="ctr">
            <a:noAutofit/>
          </a:bodyPr>
          <a:lstStyle/>
          <a:p>
            <a:pPr algn="ctr" defTabSz="911785" fontAlgn="auto">
              <a:spcAft>
                <a:spcPts val="0"/>
              </a:spcAft>
              <a:defRPr/>
            </a:pPr>
            <a:r>
              <a:rPr kumimoji="0" lang="ko-KR" altLang="en-US" dirty="0">
                <a:latin typeface="HY동녘B" pitchFamily="18" charset="-127"/>
                <a:ea typeface="HY동녘B" pitchFamily="18" charset="-127"/>
                <a:cs typeface="+mj-cs"/>
              </a:rPr>
              <a:t>비전달성을 위한 전략목표는 무엇인가</a:t>
            </a:r>
            <a:r>
              <a:rPr kumimoji="0" lang="en-US" altLang="ko-KR" dirty="0">
                <a:latin typeface="HY동녘B" pitchFamily="18" charset="-127"/>
                <a:ea typeface="HY동녘B" pitchFamily="18" charset="-127"/>
                <a:cs typeface="+mj-cs"/>
              </a:rPr>
              <a:t>?</a:t>
            </a:r>
            <a:endParaRPr kumimoji="0" lang="ko-KR" altLang="en-US" dirty="0"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683568" y="3573016"/>
            <a:ext cx="4104456" cy="476672"/>
          </a:xfrm>
          <a:prstGeom prst="rect">
            <a:avLst/>
          </a:prstGeom>
        </p:spPr>
        <p:txBody>
          <a:bodyPr vert="horz" lIns="91179" tIns="45590" rIns="91179" bIns="45590" rtlCol="0" anchor="ctr">
            <a:noAutofit/>
          </a:bodyPr>
          <a:lstStyle/>
          <a:p>
            <a:pPr algn="ctr" defTabSz="911785" fontAlgn="auto">
              <a:spcAft>
                <a:spcPts val="0"/>
              </a:spcAft>
              <a:defRPr/>
            </a:pPr>
            <a:r>
              <a:rPr kumimoji="0" lang="ko-KR" altLang="en-US" dirty="0">
                <a:latin typeface="HY동녘B" pitchFamily="18" charset="-127"/>
                <a:ea typeface="HY동녘B" pitchFamily="18" charset="-127"/>
                <a:cs typeface="+mj-cs"/>
              </a:rPr>
              <a:t>성과목표달성은 어떻게 측정할 것인가</a:t>
            </a:r>
            <a:r>
              <a:rPr kumimoji="0" lang="en-US" altLang="ko-KR" dirty="0">
                <a:latin typeface="HY동녘B" pitchFamily="18" charset="-127"/>
                <a:ea typeface="HY동녘B" pitchFamily="18" charset="-127"/>
                <a:cs typeface="+mj-cs"/>
              </a:rPr>
              <a:t>?</a:t>
            </a:r>
            <a:endParaRPr kumimoji="0" lang="ko-KR" altLang="en-US" dirty="0"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251520" y="4149080"/>
            <a:ext cx="4104456" cy="476672"/>
          </a:xfrm>
          <a:prstGeom prst="rect">
            <a:avLst/>
          </a:prstGeom>
        </p:spPr>
        <p:txBody>
          <a:bodyPr vert="horz" lIns="91179" tIns="45590" rIns="91179" bIns="45590" rtlCol="0" anchor="ctr">
            <a:noAutofit/>
          </a:bodyPr>
          <a:lstStyle/>
          <a:p>
            <a:pPr algn="ctr" defTabSz="911785" fontAlgn="auto">
              <a:spcAft>
                <a:spcPts val="0"/>
              </a:spcAft>
              <a:defRPr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  <a:cs typeface="+mj-cs"/>
              </a:rPr>
              <a:t>목표달성을 위한 이행과제는 무엇인가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  <a:cs typeface="+mj-cs"/>
              </a:rPr>
              <a:t>?</a:t>
            </a:r>
            <a:endParaRPr kumimoji="0" lang="ko-KR" altLang="en-US" dirty="0"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95536" y="5301211"/>
            <a:ext cx="4968552" cy="476672"/>
          </a:xfrm>
          <a:prstGeom prst="rect">
            <a:avLst/>
          </a:prstGeom>
        </p:spPr>
        <p:txBody>
          <a:bodyPr vert="horz" lIns="91179" tIns="45590" rIns="91179" bIns="45590" rtlCol="0" anchor="ctr">
            <a:noAutofit/>
          </a:bodyPr>
          <a:lstStyle/>
          <a:p>
            <a:pPr algn="ctr" defTabSz="911785" fontAlgn="auto">
              <a:spcAft>
                <a:spcPts val="0"/>
              </a:spcAft>
              <a:defRPr/>
            </a:pPr>
            <a:r>
              <a:rPr kumimoji="0" lang="ko-KR" altLang="en-US" sz="1400" dirty="0">
                <a:latin typeface="HY동녘B" pitchFamily="18" charset="-127"/>
                <a:ea typeface="HY동녘B" pitchFamily="18" charset="-127"/>
                <a:cs typeface="+mj-cs"/>
              </a:rPr>
              <a:t>자료출처 </a:t>
            </a:r>
            <a:r>
              <a:rPr kumimoji="0" lang="en-US" altLang="ko-KR" sz="1400" dirty="0">
                <a:latin typeface="HY동녘B" pitchFamily="18" charset="-127"/>
                <a:ea typeface="HY동녘B" pitchFamily="18" charset="-127"/>
                <a:cs typeface="+mj-cs"/>
              </a:rPr>
              <a:t>: Strategic Alignment Pyramid (Bauer. 2004) </a:t>
            </a:r>
            <a:endParaRPr kumimoji="0" lang="ko-KR" altLang="en-US" sz="1400" dirty="0"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251538" y="116632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 구성요소구축</a:t>
            </a:r>
          </a:p>
        </p:txBody>
      </p:sp>
      <p:grpSp>
        <p:nvGrpSpPr>
          <p:cNvPr id="19" name="그룹 10"/>
          <p:cNvGrpSpPr/>
          <p:nvPr/>
        </p:nvGrpSpPr>
        <p:grpSpPr>
          <a:xfrm>
            <a:off x="395538" y="764710"/>
            <a:ext cx="3168352" cy="403398"/>
            <a:chOff x="1547665" y="4105722"/>
            <a:chExt cx="1624679" cy="403398"/>
          </a:xfrm>
        </p:grpSpPr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>
              <a:off x="1547665" y="4105722"/>
              <a:ext cx="1624679" cy="403398"/>
            </a:xfrm>
            <a:prstGeom prst="bevel">
              <a:avLst>
                <a:gd name="adj" fmla="val 7991"/>
              </a:avLst>
            </a:prstGeom>
            <a:solidFill>
              <a:srgbClr val="99CC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74053" dir="3542175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1728185" y="4105722"/>
              <a:ext cx="13951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ko-KR" altLang="en-US" sz="2000" b="1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기본적인  틀</a:t>
              </a:r>
              <a:endPara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8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9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0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개요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539576" y="764705"/>
            <a:ext cx="8352927" cy="6058070"/>
            <a:chOff x="0" y="260350"/>
            <a:chExt cx="9386760" cy="6570182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1692275" y="260350"/>
              <a:ext cx="7451725" cy="1143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/>
            <a:p>
              <a:r>
                <a:rPr lang="en-US" altLang="ko-KR" sz="4000" b="1" dirty="0">
                  <a:solidFill>
                    <a:schemeClr val="tx2"/>
                  </a:solidFill>
                  <a:latin typeface="HY견고딕" pitchFamily="18" charset="-127"/>
                  <a:ea typeface="HY견고딕" pitchFamily="18" charset="-127"/>
                </a:rPr>
                <a:t>BSC </a:t>
              </a:r>
              <a:r>
                <a:rPr lang="en-US" altLang="ko-KR" sz="4000" b="1" dirty="0">
                  <a:solidFill>
                    <a:schemeClr val="tx2"/>
                  </a:solidFill>
                  <a:latin typeface="Arial"/>
                  <a:ea typeface="HY견고딕" pitchFamily="18" charset="-127"/>
                </a:rPr>
                <a:t>–</a:t>
              </a:r>
              <a:r>
                <a:rPr lang="ko-KR" altLang="en-US" sz="4000" b="1" dirty="0">
                  <a:solidFill>
                    <a:srgbClr val="0000FF"/>
                  </a:solidFill>
                  <a:latin typeface="HY견고딕" pitchFamily="18" charset="-127"/>
                  <a:ea typeface="HY견고딕" pitchFamily="18" charset="-127"/>
                </a:rPr>
                <a:t>성공</a:t>
              </a:r>
              <a:r>
                <a:rPr lang="ko-KR" altLang="en-US" sz="4000" b="1" dirty="0">
                  <a:solidFill>
                    <a:schemeClr val="tx2"/>
                  </a:solidFill>
                  <a:latin typeface="HY견고딕" pitchFamily="18" charset="-127"/>
                  <a:ea typeface="HY견고딕" pitchFamily="18" charset="-127"/>
                </a:rPr>
                <a:t>하는 기관의 조건</a:t>
              </a:r>
            </a:p>
          </p:txBody>
        </p:sp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827088" y="2781300"/>
              <a:ext cx="2305050" cy="2376488"/>
            </a:xfrm>
            <a:prstGeom prst="ellipse">
              <a:avLst/>
            </a:prstGeom>
            <a:gradFill rotWithShape="1">
              <a:gsLst>
                <a:gs pos="0">
                  <a:srgbClr val="F4FDA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ko-KR" altLang="en-US" sz="3200" dirty="0">
                  <a:latin typeface="HY헤드라인M" pitchFamily="18" charset="-127"/>
                  <a:ea typeface="HY헤드라인M" pitchFamily="18" charset="-127"/>
                </a:rPr>
                <a:t>성공조건</a:t>
              </a:r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 rot="5400000">
              <a:off x="-576263" y="2205038"/>
              <a:ext cx="4968875" cy="3816350"/>
            </a:xfrm>
            <a:custGeom>
              <a:avLst/>
              <a:gdLst>
                <a:gd name="G0" fmla="+- 8229 0 0"/>
                <a:gd name="G1" fmla="+- -11550376 0 0"/>
                <a:gd name="G2" fmla="+- 0 0 -11550376"/>
                <a:gd name="T0" fmla="*/ 0 256 1"/>
                <a:gd name="T1" fmla="*/ 180 256 1"/>
                <a:gd name="G3" fmla="+- -11550376 T0 T1"/>
                <a:gd name="T2" fmla="*/ 0 256 1"/>
                <a:gd name="T3" fmla="*/ 90 256 1"/>
                <a:gd name="G4" fmla="+- -11550376 T2 T3"/>
                <a:gd name="G5" fmla="*/ G4 2 1"/>
                <a:gd name="T4" fmla="*/ 90 256 1"/>
                <a:gd name="T5" fmla="*/ 0 256 1"/>
                <a:gd name="G6" fmla="+- -11550376 T4 T5"/>
                <a:gd name="G7" fmla="*/ G6 2 1"/>
                <a:gd name="G8" fmla="abs -1155037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229"/>
                <a:gd name="G18" fmla="*/ 8229 1 2"/>
                <a:gd name="G19" fmla="+- G18 5400 0"/>
                <a:gd name="G20" fmla="cos G19 -11550376"/>
                <a:gd name="G21" fmla="sin G19 -11550376"/>
                <a:gd name="G22" fmla="+- G20 10800 0"/>
                <a:gd name="G23" fmla="+- G21 10800 0"/>
                <a:gd name="G24" fmla="+- 10800 0 G20"/>
                <a:gd name="G25" fmla="+- 8229 10800 0"/>
                <a:gd name="G26" fmla="?: G9 G17 G25"/>
                <a:gd name="G27" fmla="?: G9 0 21600"/>
                <a:gd name="G28" fmla="cos 10800 -11550376"/>
                <a:gd name="G29" fmla="sin 10800 -11550376"/>
                <a:gd name="G30" fmla="sin 8229 -11550376"/>
                <a:gd name="G31" fmla="+- G28 10800 0"/>
                <a:gd name="G32" fmla="+- G29 10800 0"/>
                <a:gd name="G33" fmla="+- G30 10800 0"/>
                <a:gd name="G34" fmla="?: G4 0 G31"/>
                <a:gd name="G35" fmla="?: -11550376 G34 0"/>
                <a:gd name="G36" fmla="?: G6 G35 G31"/>
                <a:gd name="G37" fmla="+- 21600 0 G36"/>
                <a:gd name="G38" fmla="?: G4 0 G33"/>
                <a:gd name="G39" fmla="?: -1155037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305 w 21600"/>
                <a:gd name="T15" fmla="*/ 10176 h 21600"/>
                <a:gd name="T16" fmla="*/ 10800 w 21600"/>
                <a:gd name="T17" fmla="*/ 2571 h 21600"/>
                <a:gd name="T18" fmla="*/ 20295 w 21600"/>
                <a:gd name="T19" fmla="*/ 101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588" y="10261"/>
                  </a:moveTo>
                  <a:cubicBezTo>
                    <a:pt x="2872" y="5934"/>
                    <a:pt x="6464" y="2570"/>
                    <a:pt x="10800" y="2571"/>
                  </a:cubicBezTo>
                  <a:cubicBezTo>
                    <a:pt x="15135" y="2571"/>
                    <a:pt x="18727" y="5934"/>
                    <a:pt x="19011" y="10261"/>
                  </a:cubicBezTo>
                  <a:lnTo>
                    <a:pt x="21576" y="10092"/>
                  </a:lnTo>
                  <a:cubicBezTo>
                    <a:pt x="21204" y="4414"/>
                    <a:pt x="16490" y="-1"/>
                    <a:pt x="10799" y="0"/>
                  </a:cubicBezTo>
                  <a:cubicBezTo>
                    <a:pt x="5109" y="0"/>
                    <a:pt x="395" y="4414"/>
                    <a:pt x="23" y="1009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00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2700338" y="1700213"/>
              <a:ext cx="720725" cy="72072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CC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3276600" y="2636838"/>
              <a:ext cx="720725" cy="7207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66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3492500" y="3789363"/>
              <a:ext cx="720725" cy="7207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C99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3419475" y="4941888"/>
              <a:ext cx="720725" cy="7207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2700338" y="5805488"/>
              <a:ext cx="720725" cy="7207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4FDA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348038" y="1700213"/>
              <a:ext cx="5715042" cy="433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000" b="1" dirty="0"/>
                <a:t>최고 경영진의 강력한 </a:t>
              </a:r>
              <a:r>
                <a:rPr lang="ko-KR" altLang="en-US" sz="2000" b="1" dirty="0">
                  <a:solidFill>
                    <a:srgbClr val="0000FF"/>
                  </a:solidFill>
                </a:rPr>
                <a:t>리더십과 참여는 필수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3924300" y="2492375"/>
              <a:ext cx="4896019" cy="95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000" b="1" dirty="0"/>
                <a:t>핵심평가지표와 수치로 나타나는 </a:t>
              </a:r>
            </a:p>
            <a:p>
              <a:pPr algn="l">
                <a:spcBef>
                  <a:spcPct val="50000"/>
                </a:spcBef>
              </a:pPr>
              <a:r>
                <a:rPr lang="ko-KR" altLang="en-US" sz="2000" b="1" dirty="0"/>
                <a:t>객관적인 사실을 중심으로 </a:t>
              </a:r>
              <a:r>
                <a:rPr lang="ko-KR" altLang="en-US" sz="2000" b="1" dirty="0">
                  <a:solidFill>
                    <a:srgbClr val="0000FF"/>
                  </a:solidFill>
                </a:rPr>
                <a:t>의사소통</a:t>
              </a: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4140199" y="3933824"/>
              <a:ext cx="5246561" cy="442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000" b="1" dirty="0"/>
                <a:t>조직구조 변경과 함께 </a:t>
              </a:r>
              <a:r>
                <a:rPr lang="ko-KR" altLang="en-US" sz="2000" b="1" dirty="0">
                  <a:solidFill>
                    <a:srgbClr val="FF3300"/>
                  </a:solidFill>
                </a:rPr>
                <a:t>운영모델</a:t>
              </a:r>
              <a:r>
                <a:rPr lang="ko-KR" altLang="en-US" sz="2000" b="1" dirty="0"/>
                <a:t>을 개선</a:t>
              </a: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4140200" y="5084763"/>
              <a:ext cx="4716463" cy="442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000" b="1"/>
                <a:t>지속적인 </a:t>
              </a:r>
              <a:r>
                <a:rPr lang="ko-KR" altLang="en-US" sz="2000" b="1">
                  <a:solidFill>
                    <a:srgbClr val="FF3300"/>
                  </a:solidFill>
                </a:rPr>
                <a:t>학습체계를 구축하라</a:t>
              </a:r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3419475" y="5876925"/>
              <a:ext cx="5643605" cy="95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000" b="1" dirty="0"/>
                <a:t>사고와 신념체계 변화보다 </a:t>
              </a:r>
              <a:r>
                <a:rPr lang="ko-KR" altLang="en-US" sz="2000" b="1" dirty="0">
                  <a:solidFill>
                    <a:srgbClr val="FF3300"/>
                  </a:solidFill>
                </a:rPr>
                <a:t>행동 변화에 </a:t>
              </a:r>
            </a:p>
            <a:p>
              <a:pPr algn="l">
                <a:spcBef>
                  <a:spcPct val="50000"/>
                </a:spcBef>
              </a:pPr>
              <a:r>
                <a:rPr lang="ko-KR" altLang="en-US" sz="2000" b="1" dirty="0">
                  <a:solidFill>
                    <a:srgbClr val="FF3300"/>
                  </a:solidFill>
                </a:rPr>
                <a:t>집중하라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01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9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0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개요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467557" y="1052753"/>
            <a:ext cx="8496943" cy="5544914"/>
            <a:chOff x="0" y="176969"/>
            <a:chExt cx="9809016" cy="6420681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176969"/>
              <a:ext cx="9809016" cy="1143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/>
            <a:p>
              <a:r>
                <a:rPr lang="en-US" altLang="ko-KR" sz="4000" b="1" dirty="0">
                  <a:solidFill>
                    <a:schemeClr val="tx2"/>
                  </a:solidFill>
                  <a:latin typeface="HY견고딕" pitchFamily="18" charset="-127"/>
                  <a:ea typeface="HY견고딕" pitchFamily="18" charset="-127"/>
                </a:rPr>
                <a:t>B S C </a:t>
              </a:r>
              <a:r>
                <a:rPr lang="en-US" altLang="ko-KR" sz="4000" b="1" dirty="0">
                  <a:solidFill>
                    <a:schemeClr val="tx2"/>
                  </a:solidFill>
                  <a:latin typeface="Arial"/>
                  <a:ea typeface="HY견고딕" pitchFamily="18" charset="-127"/>
                </a:rPr>
                <a:t>–</a:t>
              </a:r>
              <a:r>
                <a:rPr lang="en-US" altLang="ko-KR" sz="4000" b="1" dirty="0">
                  <a:solidFill>
                    <a:schemeClr val="tx2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ko-KR" altLang="en-US" sz="4000" b="1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실패</a:t>
              </a:r>
              <a:r>
                <a:rPr lang="ko-KR" altLang="en-US" sz="4000" b="1" dirty="0">
                  <a:solidFill>
                    <a:schemeClr val="tx2"/>
                  </a:solidFill>
                  <a:latin typeface="HY견고딕" pitchFamily="18" charset="-127"/>
                  <a:ea typeface="HY견고딕" pitchFamily="18" charset="-127"/>
                </a:rPr>
                <a:t>하는 기관들의 조건</a:t>
              </a: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827088" y="2781300"/>
              <a:ext cx="2305050" cy="2376488"/>
            </a:xfrm>
            <a:prstGeom prst="ellipse">
              <a:avLst/>
            </a:prstGeom>
            <a:gradFill rotWithShape="1">
              <a:gsLst>
                <a:gs pos="0">
                  <a:srgbClr val="F4FDA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ko-KR" altLang="en-US" sz="3200" dirty="0">
                  <a:latin typeface="HY헤드라인M" pitchFamily="18" charset="-127"/>
                  <a:ea typeface="HY헤드라인M" pitchFamily="18" charset="-127"/>
                </a:rPr>
                <a:t>실패조건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rot="5400000">
              <a:off x="-576263" y="2205038"/>
              <a:ext cx="4968875" cy="3816350"/>
            </a:xfrm>
            <a:custGeom>
              <a:avLst/>
              <a:gdLst>
                <a:gd name="G0" fmla="+- 8229 0 0"/>
                <a:gd name="G1" fmla="+- -11550376 0 0"/>
                <a:gd name="G2" fmla="+- 0 0 -11550376"/>
                <a:gd name="T0" fmla="*/ 0 256 1"/>
                <a:gd name="T1" fmla="*/ 180 256 1"/>
                <a:gd name="G3" fmla="+- -11550376 T0 T1"/>
                <a:gd name="T2" fmla="*/ 0 256 1"/>
                <a:gd name="T3" fmla="*/ 90 256 1"/>
                <a:gd name="G4" fmla="+- -11550376 T2 T3"/>
                <a:gd name="G5" fmla="*/ G4 2 1"/>
                <a:gd name="T4" fmla="*/ 90 256 1"/>
                <a:gd name="T5" fmla="*/ 0 256 1"/>
                <a:gd name="G6" fmla="+- -11550376 T4 T5"/>
                <a:gd name="G7" fmla="*/ G6 2 1"/>
                <a:gd name="G8" fmla="abs -1155037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229"/>
                <a:gd name="G18" fmla="*/ 8229 1 2"/>
                <a:gd name="G19" fmla="+- G18 5400 0"/>
                <a:gd name="G20" fmla="cos G19 -11550376"/>
                <a:gd name="G21" fmla="sin G19 -11550376"/>
                <a:gd name="G22" fmla="+- G20 10800 0"/>
                <a:gd name="G23" fmla="+- G21 10800 0"/>
                <a:gd name="G24" fmla="+- 10800 0 G20"/>
                <a:gd name="G25" fmla="+- 8229 10800 0"/>
                <a:gd name="G26" fmla="?: G9 G17 G25"/>
                <a:gd name="G27" fmla="?: G9 0 21600"/>
                <a:gd name="G28" fmla="cos 10800 -11550376"/>
                <a:gd name="G29" fmla="sin 10800 -11550376"/>
                <a:gd name="G30" fmla="sin 8229 -11550376"/>
                <a:gd name="G31" fmla="+- G28 10800 0"/>
                <a:gd name="G32" fmla="+- G29 10800 0"/>
                <a:gd name="G33" fmla="+- G30 10800 0"/>
                <a:gd name="G34" fmla="?: G4 0 G31"/>
                <a:gd name="G35" fmla="?: -11550376 G34 0"/>
                <a:gd name="G36" fmla="?: G6 G35 G31"/>
                <a:gd name="G37" fmla="+- 21600 0 G36"/>
                <a:gd name="G38" fmla="?: G4 0 G33"/>
                <a:gd name="G39" fmla="?: -1155037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305 w 21600"/>
                <a:gd name="T15" fmla="*/ 10176 h 21600"/>
                <a:gd name="T16" fmla="*/ 10800 w 21600"/>
                <a:gd name="T17" fmla="*/ 2571 h 21600"/>
                <a:gd name="T18" fmla="*/ 20295 w 21600"/>
                <a:gd name="T19" fmla="*/ 101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588" y="10261"/>
                  </a:moveTo>
                  <a:cubicBezTo>
                    <a:pt x="2872" y="5934"/>
                    <a:pt x="6464" y="2570"/>
                    <a:pt x="10800" y="2571"/>
                  </a:cubicBezTo>
                  <a:cubicBezTo>
                    <a:pt x="15135" y="2571"/>
                    <a:pt x="18727" y="5934"/>
                    <a:pt x="19011" y="10261"/>
                  </a:cubicBezTo>
                  <a:lnTo>
                    <a:pt x="21576" y="10092"/>
                  </a:lnTo>
                  <a:cubicBezTo>
                    <a:pt x="21204" y="4414"/>
                    <a:pt x="16490" y="-1"/>
                    <a:pt x="10799" y="0"/>
                  </a:cubicBezTo>
                  <a:cubicBezTo>
                    <a:pt x="5109" y="0"/>
                    <a:pt x="395" y="4414"/>
                    <a:pt x="23" y="1009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00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2843213" y="1916113"/>
              <a:ext cx="720725" cy="7207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66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563938" y="3644900"/>
              <a:ext cx="720725" cy="7207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C99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132138" y="5300663"/>
              <a:ext cx="720725" cy="7207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3635375" y="2060575"/>
              <a:ext cx="5508625" cy="48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100" b="1"/>
                <a:t>BSC</a:t>
              </a:r>
              <a:r>
                <a:rPr lang="ko-KR" altLang="en-US" sz="2100" b="1"/>
                <a:t>가 </a:t>
              </a:r>
              <a:r>
                <a:rPr lang="ko-KR" altLang="en-US" sz="2100" b="1">
                  <a:solidFill>
                    <a:srgbClr val="0000FF"/>
                  </a:solidFill>
                </a:rPr>
                <a:t>하급 관리자 중심으로 운영된다</a:t>
              </a:r>
              <a:r>
                <a:rPr lang="en-US" altLang="ko-KR" sz="2100" b="1"/>
                <a:t>.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427537" y="3716339"/>
              <a:ext cx="3097212" cy="490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100" b="1">
                  <a:solidFill>
                    <a:srgbClr val="FF3300"/>
                  </a:solidFill>
                </a:rPr>
                <a:t>변화관리</a:t>
              </a:r>
              <a:r>
                <a:rPr lang="ko-KR" altLang="en-US" sz="2100" b="1"/>
                <a:t>에 소홀하다</a:t>
              </a:r>
              <a:r>
                <a:rPr lang="en-US" altLang="ko-KR" sz="2100" b="1"/>
                <a:t>.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3851275" y="5445125"/>
              <a:ext cx="4968875" cy="106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100" b="1"/>
                <a:t>시스템과 핵심성과지표 </a:t>
              </a:r>
            </a:p>
            <a:p>
              <a:pPr algn="l">
                <a:spcBef>
                  <a:spcPct val="50000"/>
                </a:spcBef>
              </a:pPr>
              <a:r>
                <a:rPr lang="ko-KR" altLang="en-US" sz="2100" b="1"/>
                <a:t>도입만으로</a:t>
              </a:r>
              <a:r>
                <a:rPr lang="ko-KR" altLang="en-US" sz="2100" b="1">
                  <a:solidFill>
                    <a:srgbClr val="0000FF"/>
                  </a:solidFill>
                </a:rPr>
                <a:t> </a:t>
              </a:r>
              <a:r>
                <a:rPr lang="ko-KR" altLang="en-US" sz="2100" b="1">
                  <a:solidFill>
                    <a:srgbClr val="FF3300"/>
                  </a:solidFill>
                </a:rPr>
                <a:t>해결</a:t>
              </a:r>
              <a:r>
                <a:rPr lang="ko-KR" altLang="en-US" sz="2100" b="1"/>
                <a:t>되는</a:t>
              </a:r>
              <a:r>
                <a:rPr lang="ko-KR" altLang="en-US" sz="2100" b="1">
                  <a:solidFill>
                    <a:srgbClr val="0000FF"/>
                  </a:solidFill>
                </a:rPr>
                <a:t> </a:t>
              </a:r>
              <a:r>
                <a:rPr lang="ko-KR" altLang="en-US" sz="2100" b="1"/>
                <a:t>것이</a:t>
              </a:r>
              <a:r>
                <a:rPr lang="ko-KR" altLang="en-US" sz="2100" b="1">
                  <a:solidFill>
                    <a:srgbClr val="0000FF"/>
                  </a:solidFill>
                </a:rPr>
                <a:t> </a:t>
              </a:r>
              <a:r>
                <a:rPr lang="ko-KR" altLang="en-US" sz="2100" b="1">
                  <a:solidFill>
                    <a:srgbClr val="FF3300"/>
                  </a:solidFill>
                </a:rPr>
                <a:t>아니다</a:t>
              </a:r>
              <a:r>
                <a:rPr lang="en-US" altLang="ko-KR" sz="2100" b="1">
                  <a:solidFill>
                    <a:srgbClr val="0000FF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5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9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0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출발점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683569" y="1207419"/>
            <a:ext cx="7488832" cy="5101902"/>
            <a:chOff x="1547813" y="1506207"/>
            <a:chExt cx="7596187" cy="5351793"/>
          </a:xfrm>
        </p:grpSpPr>
        <p:grpSp>
          <p:nvGrpSpPr>
            <p:cNvPr id="4" name="Group 36"/>
            <p:cNvGrpSpPr>
              <a:grpSpLocks/>
            </p:cNvGrpSpPr>
            <p:nvPr/>
          </p:nvGrpSpPr>
          <p:grpSpPr bwMode="auto">
            <a:xfrm rot="-5400000">
              <a:off x="2897982" y="4355306"/>
              <a:ext cx="4824412" cy="180975"/>
              <a:chOff x="0" y="1896"/>
              <a:chExt cx="5760" cy="120"/>
            </a:xfrm>
          </p:grpSpPr>
          <p:sp>
            <p:nvSpPr>
              <p:cNvPr id="37" name="Rectangle 37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8" name="Rectangle 38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 rot="-5400000">
              <a:off x="234157" y="4355306"/>
              <a:ext cx="4824412" cy="180975"/>
              <a:chOff x="0" y="1896"/>
              <a:chExt cx="5760" cy="120"/>
            </a:xfrm>
          </p:grpSpPr>
          <p:sp>
            <p:nvSpPr>
              <p:cNvPr id="35" name="Rectangle 3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547813" y="1506207"/>
              <a:ext cx="2023619" cy="1474311"/>
              <a:chOff x="440" y="987"/>
              <a:chExt cx="538" cy="434"/>
            </a:xfrm>
          </p:grpSpPr>
          <p:grpSp>
            <p:nvGrpSpPr>
              <p:cNvPr id="23" name="Group 7"/>
              <p:cNvGrpSpPr>
                <a:grpSpLocks/>
              </p:cNvGrpSpPr>
              <p:nvPr/>
            </p:nvGrpSpPr>
            <p:grpSpPr bwMode="auto">
              <a:xfrm>
                <a:off x="440" y="987"/>
                <a:ext cx="520" cy="434"/>
                <a:chOff x="87" y="1721"/>
                <a:chExt cx="899" cy="749"/>
              </a:xfrm>
            </p:grpSpPr>
            <p:sp>
              <p:nvSpPr>
                <p:cNvPr id="25" name="Oval 8"/>
                <p:cNvSpPr>
                  <a:spLocks noChangeArrowheads="1"/>
                </p:cNvSpPr>
                <p:nvPr/>
              </p:nvSpPr>
              <p:spPr bwMode="gray">
                <a:xfrm>
                  <a:off x="87" y="1957"/>
                  <a:ext cx="121" cy="2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tint val="0"/>
                        <a:invGamma/>
                      </a:srgbClr>
                    </a:gs>
                    <a:gs pos="50000">
                      <a:srgbClr val="3399FF"/>
                    </a:gs>
                    <a:gs pos="100000">
                      <a:srgbClr val="3399FF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/>
              </p:nvSpPr>
              <p:spPr bwMode="gray">
                <a:xfrm>
                  <a:off x="87" y="1957"/>
                  <a:ext cx="121" cy="2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alpha val="32001"/>
                      </a:srgbClr>
                    </a:gs>
                    <a:gs pos="100000">
                      <a:srgbClr val="3399FF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7" name="Oval 10"/>
                <p:cNvSpPr>
                  <a:spLocks noChangeArrowheads="1"/>
                </p:cNvSpPr>
                <p:nvPr/>
              </p:nvSpPr>
              <p:spPr bwMode="gray">
                <a:xfrm>
                  <a:off x="151" y="1957"/>
                  <a:ext cx="834" cy="2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54118"/>
                        <a:invGamma/>
                      </a:srgbClr>
                    </a:gs>
                    <a:gs pos="50000">
                      <a:srgbClr val="3399FF"/>
                    </a:gs>
                    <a:gs pos="100000">
                      <a:srgbClr val="3399FF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8" name="Oval 11"/>
                <p:cNvSpPr>
                  <a:spLocks noChangeArrowheads="1"/>
                </p:cNvSpPr>
                <p:nvPr/>
              </p:nvSpPr>
              <p:spPr bwMode="gray">
                <a:xfrm>
                  <a:off x="152" y="1958"/>
                  <a:ext cx="834" cy="2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3529"/>
                        <a:invGamma/>
                      </a:srgbClr>
                    </a:gs>
                    <a:gs pos="100000">
                      <a:srgbClr val="3399FF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gray">
                <a:xfrm>
                  <a:off x="192" y="1957"/>
                  <a:ext cx="751" cy="277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  <p:grpSp>
              <p:nvGrpSpPr>
                <p:cNvPr id="30" name="Group 13"/>
                <p:cNvGrpSpPr>
                  <a:grpSpLocks/>
                </p:cNvGrpSpPr>
                <p:nvPr/>
              </p:nvGrpSpPr>
              <p:grpSpPr bwMode="auto">
                <a:xfrm>
                  <a:off x="204" y="1721"/>
                  <a:ext cx="728" cy="749"/>
                  <a:chOff x="4166" y="1706"/>
                  <a:chExt cx="1252" cy="1252"/>
                </a:xfrm>
              </p:grpSpPr>
              <p:sp>
                <p:nvSpPr>
                  <p:cNvPr id="31" name="Oval 14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ko-KR" altLang="en-US"/>
                  </a:p>
                </p:txBody>
              </p:sp>
            </p:grpSp>
          </p:grp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gray">
              <a:xfrm>
                <a:off x="454" y="1089"/>
                <a:ext cx="5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latinLnBrk="0" hangingPunct="0"/>
                <a:r>
                  <a:rPr kumimoji="0" lang="en-US" altLang="ko-KR" sz="4000" b="1">
                    <a:solidFill>
                      <a:schemeClr val="tx2"/>
                    </a:solidFill>
                    <a:latin typeface="HY견고딕" pitchFamily="18" charset="-127"/>
                    <a:ea typeface="HY견고딕" pitchFamily="18" charset="-127"/>
                  </a:rPr>
                  <a:t>  </a:t>
                </a:r>
                <a:r>
                  <a:rPr kumimoji="0" lang="ko-KR" altLang="en-US" sz="4000" b="1">
                    <a:solidFill>
                      <a:schemeClr val="tx2"/>
                    </a:solidFill>
                    <a:latin typeface="HY견고딕" pitchFamily="18" charset="-127"/>
                    <a:ea typeface="HY견고딕" pitchFamily="18" charset="-127"/>
                  </a:rPr>
                  <a:t>비전</a:t>
                </a: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284663" y="1506207"/>
              <a:ext cx="2023619" cy="1474311"/>
              <a:chOff x="440" y="987"/>
              <a:chExt cx="538" cy="434"/>
            </a:xfrm>
          </p:grpSpPr>
          <p:grpSp>
            <p:nvGrpSpPr>
              <p:cNvPr id="11" name="Group 20"/>
              <p:cNvGrpSpPr>
                <a:grpSpLocks/>
              </p:cNvGrpSpPr>
              <p:nvPr/>
            </p:nvGrpSpPr>
            <p:grpSpPr bwMode="auto">
              <a:xfrm>
                <a:off x="440" y="987"/>
                <a:ext cx="520" cy="434"/>
                <a:chOff x="87" y="1721"/>
                <a:chExt cx="899" cy="749"/>
              </a:xfrm>
            </p:grpSpPr>
            <p:sp>
              <p:nvSpPr>
                <p:cNvPr id="13" name="Oval 21"/>
                <p:cNvSpPr>
                  <a:spLocks noChangeArrowheads="1"/>
                </p:cNvSpPr>
                <p:nvPr/>
              </p:nvSpPr>
              <p:spPr bwMode="gray">
                <a:xfrm>
                  <a:off x="87" y="1957"/>
                  <a:ext cx="121" cy="2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tint val="0"/>
                        <a:invGamma/>
                      </a:srgbClr>
                    </a:gs>
                    <a:gs pos="50000">
                      <a:srgbClr val="3399FF"/>
                    </a:gs>
                    <a:gs pos="100000">
                      <a:srgbClr val="3399FF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4" name="Oval 22"/>
                <p:cNvSpPr>
                  <a:spLocks noChangeArrowheads="1"/>
                </p:cNvSpPr>
                <p:nvPr/>
              </p:nvSpPr>
              <p:spPr bwMode="gray">
                <a:xfrm>
                  <a:off x="87" y="1957"/>
                  <a:ext cx="121" cy="2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alpha val="32001"/>
                      </a:srgbClr>
                    </a:gs>
                    <a:gs pos="100000">
                      <a:srgbClr val="3399FF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5" name="Oval 23"/>
                <p:cNvSpPr>
                  <a:spLocks noChangeArrowheads="1"/>
                </p:cNvSpPr>
                <p:nvPr/>
              </p:nvSpPr>
              <p:spPr bwMode="gray">
                <a:xfrm>
                  <a:off x="151" y="1957"/>
                  <a:ext cx="834" cy="2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54118"/>
                        <a:invGamma/>
                      </a:srgbClr>
                    </a:gs>
                    <a:gs pos="50000">
                      <a:srgbClr val="3399FF"/>
                    </a:gs>
                    <a:gs pos="100000">
                      <a:srgbClr val="3399FF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6" name="Oval 24"/>
                <p:cNvSpPr>
                  <a:spLocks noChangeArrowheads="1"/>
                </p:cNvSpPr>
                <p:nvPr/>
              </p:nvSpPr>
              <p:spPr bwMode="gray">
                <a:xfrm>
                  <a:off x="152" y="1958"/>
                  <a:ext cx="834" cy="2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3529"/>
                        <a:invGamma/>
                      </a:srgbClr>
                    </a:gs>
                    <a:gs pos="100000">
                      <a:srgbClr val="3399FF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7" name="Oval 25"/>
                <p:cNvSpPr>
                  <a:spLocks noChangeArrowheads="1"/>
                </p:cNvSpPr>
                <p:nvPr/>
              </p:nvSpPr>
              <p:spPr bwMode="gray">
                <a:xfrm>
                  <a:off x="192" y="1957"/>
                  <a:ext cx="751" cy="277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  <p:grpSp>
              <p:nvGrpSpPr>
                <p:cNvPr id="18" name="Group 26"/>
                <p:cNvGrpSpPr>
                  <a:grpSpLocks/>
                </p:cNvGrpSpPr>
                <p:nvPr/>
              </p:nvGrpSpPr>
              <p:grpSpPr bwMode="auto">
                <a:xfrm>
                  <a:off x="204" y="1721"/>
                  <a:ext cx="728" cy="749"/>
                  <a:chOff x="4166" y="1706"/>
                  <a:chExt cx="1252" cy="1252"/>
                </a:xfrm>
              </p:grpSpPr>
              <p:sp>
                <p:nvSpPr>
                  <p:cNvPr id="19" name="Oval 27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" name="Oval 28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" name="Oval 29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" name="Oval 30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ko-KR" altLang="en-US"/>
                  </a:p>
                </p:txBody>
              </p:sp>
            </p:grpSp>
          </p:grpSp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gray">
              <a:xfrm>
                <a:off x="454" y="1089"/>
                <a:ext cx="5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latinLnBrk="0" hangingPunct="0"/>
                <a:r>
                  <a:rPr kumimoji="0" lang="en-US" altLang="ko-KR" sz="4000" b="1">
                    <a:solidFill>
                      <a:schemeClr val="tx2"/>
                    </a:solidFill>
                    <a:latin typeface="HY견고딕" pitchFamily="18" charset="-127"/>
                    <a:ea typeface="HY견고딕" pitchFamily="18" charset="-127"/>
                  </a:rPr>
                  <a:t>  </a:t>
                </a:r>
                <a:r>
                  <a:rPr kumimoji="0" lang="ko-KR" altLang="en-US" sz="4000" b="1">
                    <a:solidFill>
                      <a:schemeClr val="tx2"/>
                    </a:solidFill>
                    <a:latin typeface="HY견고딕" pitchFamily="18" charset="-127"/>
                    <a:ea typeface="HY견고딕" pitchFamily="18" charset="-127"/>
                  </a:rPr>
                  <a:t>전략</a:t>
                </a:r>
              </a:p>
            </p:txBody>
          </p:sp>
        </p:grpSp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3708400" y="1916113"/>
              <a:ext cx="576263" cy="770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4000" b="1"/>
                <a:t>+</a:t>
              </a: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2771775" y="3357563"/>
              <a:ext cx="2592388" cy="240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000" b="1" dirty="0"/>
                <a:t>기관 비전은 </a:t>
              </a:r>
            </a:p>
            <a:p>
              <a:pPr algn="l">
                <a:spcBef>
                  <a:spcPct val="50000"/>
                </a:spcBef>
              </a:pPr>
              <a:r>
                <a:rPr lang="ko-KR" altLang="en-US" sz="2000" b="1" dirty="0"/>
                <a:t>기관이 미래에 </a:t>
              </a:r>
            </a:p>
            <a:p>
              <a:pPr algn="l">
                <a:spcBef>
                  <a:spcPct val="50000"/>
                </a:spcBef>
              </a:pPr>
              <a:r>
                <a:rPr lang="ko-KR" altLang="en-US" sz="2000" b="1" dirty="0"/>
                <a:t>이루고자 하는 </a:t>
              </a:r>
            </a:p>
            <a:p>
              <a:pPr algn="l">
                <a:spcBef>
                  <a:spcPct val="50000"/>
                </a:spcBef>
              </a:pPr>
              <a:r>
                <a:rPr lang="ko-KR" altLang="en-US" sz="2000" b="1" dirty="0"/>
                <a:t>열망을 명확하고</a:t>
              </a:r>
            </a:p>
            <a:p>
              <a:pPr algn="l">
                <a:spcBef>
                  <a:spcPct val="50000"/>
                </a:spcBef>
              </a:pPr>
              <a:r>
                <a:rPr lang="ko-KR" altLang="en-US" sz="2000" b="1" dirty="0"/>
                <a:t>의도적인 </a:t>
              </a:r>
              <a:r>
                <a:rPr lang="ko-KR" altLang="en-US" sz="2000" b="1" dirty="0">
                  <a:solidFill>
                    <a:srgbClr val="0000FF"/>
                  </a:solidFill>
                </a:rPr>
                <a:t>목표의식</a:t>
              </a:r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5292725" y="3357563"/>
              <a:ext cx="3851275" cy="292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2000" b="1" dirty="0"/>
                <a:t>자신이 갖고 있는 </a:t>
              </a:r>
            </a:p>
            <a:p>
              <a:pPr algn="l">
                <a:spcBef>
                  <a:spcPct val="50000"/>
                </a:spcBef>
              </a:pPr>
              <a:r>
                <a:rPr lang="ko-KR" altLang="en-US" sz="2000" b="1" dirty="0"/>
                <a:t>한정된 자원을 어떻게 </a:t>
              </a:r>
            </a:p>
            <a:p>
              <a:pPr algn="l">
                <a:spcBef>
                  <a:spcPct val="50000"/>
                </a:spcBef>
              </a:pPr>
              <a:r>
                <a:rPr lang="ko-KR" altLang="en-US" sz="2000" b="1" dirty="0"/>
                <a:t>효율적으로 활용하여 </a:t>
              </a:r>
            </a:p>
            <a:p>
              <a:pPr algn="l">
                <a:spcBef>
                  <a:spcPct val="50000"/>
                </a:spcBef>
              </a:pPr>
              <a:r>
                <a:rPr lang="ko-KR" altLang="en-US" sz="2000" b="1" dirty="0"/>
                <a:t>기관의 가치를 증대시킬 수 있을 </a:t>
              </a:r>
            </a:p>
            <a:p>
              <a:pPr algn="l">
                <a:spcBef>
                  <a:spcPct val="50000"/>
                </a:spcBef>
              </a:pPr>
              <a:r>
                <a:rPr lang="ko-KR" altLang="en-US" sz="2000" b="1" dirty="0"/>
                <a:t>것인지에 대한 의사결정이 </a:t>
              </a:r>
            </a:p>
            <a:p>
              <a:pPr algn="l">
                <a:spcBef>
                  <a:spcPct val="50000"/>
                </a:spcBef>
              </a:pPr>
              <a:r>
                <a:rPr lang="ko-KR" altLang="en-US" sz="2000" b="1" dirty="0">
                  <a:solidFill>
                    <a:srgbClr val="0000FF"/>
                  </a:solidFill>
                </a:rPr>
                <a:t>경영전략의 핵심을</a:t>
              </a:r>
              <a:r>
                <a:rPr lang="ko-KR" altLang="en-US" sz="2000" b="1" dirty="0"/>
                <a:t> 이룬다</a:t>
              </a:r>
              <a:r>
                <a:rPr lang="en-US" altLang="ko-KR" sz="2000" b="1" dirty="0"/>
                <a:t>.</a:t>
              </a:r>
              <a:endParaRPr lang="en-US" altLang="ko-KR" sz="20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9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31"/>
          <p:cNvSpPr>
            <a:spLocks noChangeArrowheads="1"/>
          </p:cNvSpPr>
          <p:nvPr/>
        </p:nvSpPr>
        <p:spPr bwMode="auto">
          <a:xfrm>
            <a:off x="862032" y="3014019"/>
            <a:ext cx="7886452" cy="1155203"/>
          </a:xfrm>
          <a:prstGeom prst="rect">
            <a:avLst/>
          </a:prstGeom>
          <a:solidFill>
            <a:srgbClr val="FFFF00">
              <a:alpha val="3490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179" tIns="45590" rIns="91179" bIns="45590" anchor="ctr"/>
          <a:lstStyle/>
          <a:p>
            <a:pPr defTabSz="911785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kern="0">
              <a:solidFill>
                <a:sysClr val="windowText" lastClr="000000"/>
              </a:solidFill>
              <a:latin typeface="HY동녘B" pitchFamily="18" charset="-127"/>
              <a:ea typeface="HY동녘B" pitchFamily="18" charset="-127"/>
            </a:endParaRPr>
          </a:p>
        </p:txBody>
      </p:sp>
      <p:grpSp>
        <p:nvGrpSpPr>
          <p:cNvPr id="127" name="그룹 126"/>
          <p:cNvGrpSpPr/>
          <p:nvPr/>
        </p:nvGrpSpPr>
        <p:grpSpPr>
          <a:xfrm>
            <a:off x="234182" y="1419052"/>
            <a:ext cx="8894763" cy="5065365"/>
            <a:chOff x="307975" y="1196975"/>
            <a:chExt cx="8894763" cy="5137150"/>
          </a:xfrm>
        </p:grpSpPr>
        <p:sp>
          <p:nvSpPr>
            <p:cNvPr id="128" name="AutoShape 4"/>
            <p:cNvSpPr>
              <a:spLocks noChangeArrowheads="1"/>
            </p:cNvSpPr>
            <p:nvPr/>
          </p:nvSpPr>
          <p:spPr bwMode="auto">
            <a:xfrm rot="5400000">
              <a:off x="2518569" y="413544"/>
              <a:ext cx="788988" cy="2952750"/>
            </a:xfrm>
            <a:prstGeom prst="chevron">
              <a:avLst>
                <a:gd name="adj" fmla="val 2892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29" name="AutoShape 5"/>
            <p:cNvSpPr>
              <a:spLocks noChangeArrowheads="1"/>
            </p:cNvSpPr>
            <p:nvPr/>
          </p:nvSpPr>
          <p:spPr bwMode="auto">
            <a:xfrm rot="5400000">
              <a:off x="2518569" y="965994"/>
              <a:ext cx="788988" cy="2952750"/>
            </a:xfrm>
            <a:prstGeom prst="chevron">
              <a:avLst>
                <a:gd name="adj" fmla="val 2892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30" name="AutoShape 6"/>
            <p:cNvSpPr>
              <a:spLocks noChangeArrowheads="1"/>
            </p:cNvSpPr>
            <p:nvPr/>
          </p:nvSpPr>
          <p:spPr bwMode="auto">
            <a:xfrm rot="5400000">
              <a:off x="2515394" y="1524794"/>
              <a:ext cx="788988" cy="2952750"/>
            </a:xfrm>
            <a:prstGeom prst="chevron">
              <a:avLst>
                <a:gd name="adj" fmla="val 2892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31" name="AutoShape 7"/>
            <p:cNvSpPr>
              <a:spLocks noChangeArrowheads="1"/>
            </p:cNvSpPr>
            <p:nvPr/>
          </p:nvSpPr>
          <p:spPr bwMode="auto">
            <a:xfrm rot="5400000">
              <a:off x="2515394" y="2077244"/>
              <a:ext cx="788988" cy="2952750"/>
            </a:xfrm>
            <a:prstGeom prst="chevron">
              <a:avLst>
                <a:gd name="adj" fmla="val 2892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32" name="AutoShape 8"/>
            <p:cNvSpPr>
              <a:spLocks noChangeArrowheads="1"/>
            </p:cNvSpPr>
            <p:nvPr/>
          </p:nvSpPr>
          <p:spPr bwMode="auto">
            <a:xfrm rot="5400000">
              <a:off x="2509044" y="2643982"/>
              <a:ext cx="788987" cy="2952750"/>
            </a:xfrm>
            <a:prstGeom prst="chevron">
              <a:avLst>
                <a:gd name="adj" fmla="val 2892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33" name="AutoShape 9"/>
            <p:cNvSpPr>
              <a:spLocks noChangeArrowheads="1"/>
            </p:cNvSpPr>
            <p:nvPr/>
          </p:nvSpPr>
          <p:spPr bwMode="auto">
            <a:xfrm rot="5400000">
              <a:off x="2505869" y="3202782"/>
              <a:ext cx="788987" cy="2952750"/>
            </a:xfrm>
            <a:prstGeom prst="chevron">
              <a:avLst>
                <a:gd name="adj" fmla="val 2892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34" name="AutoShape 10"/>
            <p:cNvSpPr>
              <a:spLocks noChangeArrowheads="1"/>
            </p:cNvSpPr>
            <p:nvPr/>
          </p:nvSpPr>
          <p:spPr bwMode="auto">
            <a:xfrm rot="5400000">
              <a:off x="2505869" y="3755232"/>
              <a:ext cx="788987" cy="2952750"/>
            </a:xfrm>
            <a:prstGeom prst="chevron">
              <a:avLst>
                <a:gd name="adj" fmla="val 2892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35" name="Rectangle 11"/>
            <p:cNvSpPr>
              <a:spLocks noChangeArrowheads="1"/>
            </p:cNvSpPr>
            <p:nvPr/>
          </p:nvSpPr>
          <p:spPr bwMode="auto">
            <a:xfrm>
              <a:off x="1920875" y="1360488"/>
              <a:ext cx="1804988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 algn="ctr" defTabSz="911785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Mission</a:t>
              </a:r>
            </a:p>
          </p:txBody>
        </p:sp>
        <p:sp>
          <p:nvSpPr>
            <p:cNvPr id="136" name="Rectangle 12"/>
            <p:cNvSpPr>
              <a:spLocks noChangeArrowheads="1"/>
            </p:cNvSpPr>
            <p:nvPr/>
          </p:nvSpPr>
          <p:spPr bwMode="auto">
            <a:xfrm>
              <a:off x="1920875" y="1838325"/>
              <a:ext cx="1804988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 algn="ctr" defTabSz="911785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핵심 가치</a:t>
              </a:r>
            </a:p>
          </p:txBody>
        </p:sp>
        <p:sp>
          <p:nvSpPr>
            <p:cNvPr id="137" name="Rectangle 13"/>
            <p:cNvSpPr>
              <a:spLocks noChangeArrowheads="1"/>
            </p:cNvSpPr>
            <p:nvPr/>
          </p:nvSpPr>
          <p:spPr bwMode="auto">
            <a:xfrm>
              <a:off x="1920875" y="2400300"/>
              <a:ext cx="1804988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 algn="ctr" defTabSz="911785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비전</a:t>
              </a:r>
            </a:p>
          </p:txBody>
        </p:sp>
        <p:sp>
          <p:nvSpPr>
            <p:cNvPr id="138" name="Rectangle 14"/>
            <p:cNvSpPr>
              <a:spLocks noChangeArrowheads="1"/>
            </p:cNvSpPr>
            <p:nvPr/>
          </p:nvSpPr>
          <p:spPr bwMode="auto">
            <a:xfrm>
              <a:off x="1922463" y="4633913"/>
              <a:ext cx="1804987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 algn="ctr" defTabSz="911785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개인적 목표</a:t>
              </a:r>
            </a:p>
          </p:txBody>
        </p:sp>
        <p:sp>
          <p:nvSpPr>
            <p:cNvPr id="139" name="Rectangle 15"/>
            <p:cNvSpPr>
              <a:spLocks noChangeArrowheads="1"/>
            </p:cNvSpPr>
            <p:nvPr/>
          </p:nvSpPr>
          <p:spPr bwMode="auto">
            <a:xfrm>
              <a:off x="1920875" y="5178425"/>
              <a:ext cx="1804988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 algn="ctr" defTabSz="911785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전략적 성과</a:t>
              </a:r>
            </a:p>
          </p:txBody>
        </p:sp>
        <p:sp>
          <p:nvSpPr>
            <p:cNvPr id="140" name="AutoShape 16"/>
            <p:cNvSpPr>
              <a:spLocks noChangeArrowheads="1"/>
            </p:cNvSpPr>
            <p:nvPr/>
          </p:nvSpPr>
          <p:spPr bwMode="auto">
            <a:xfrm>
              <a:off x="452438" y="5661025"/>
              <a:ext cx="1046162" cy="647700"/>
            </a:xfrm>
            <a:prstGeom prst="homePlate">
              <a:avLst>
                <a:gd name="adj" fmla="val 40380"/>
              </a:avLst>
            </a:prstGeom>
            <a:solidFill>
              <a:srgbClr val="66CCFF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17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동기 부여된</a:t>
              </a:r>
            </a:p>
            <a:p>
              <a:pPr algn="ctr" defTabSz="9117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인적자원</a:t>
              </a:r>
            </a:p>
          </p:txBody>
        </p:sp>
        <p:sp>
          <p:nvSpPr>
            <p:cNvPr id="141" name="AutoShape 17"/>
            <p:cNvSpPr>
              <a:spLocks noChangeArrowheads="1"/>
            </p:cNvSpPr>
            <p:nvPr/>
          </p:nvSpPr>
          <p:spPr bwMode="auto">
            <a:xfrm>
              <a:off x="1533525" y="5673725"/>
              <a:ext cx="1046163" cy="647700"/>
            </a:xfrm>
            <a:prstGeom prst="homePlate">
              <a:avLst>
                <a:gd name="adj" fmla="val 40380"/>
              </a:avLst>
            </a:prstGeom>
            <a:solidFill>
              <a:srgbClr val="66CCFF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17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효율적</a:t>
              </a:r>
            </a:p>
            <a:p>
              <a:pPr algn="ctr" defTabSz="9117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프로세스</a:t>
              </a:r>
            </a:p>
          </p:txBody>
        </p:sp>
        <p:sp>
          <p:nvSpPr>
            <p:cNvPr id="142" name="AutoShape 18"/>
            <p:cNvSpPr>
              <a:spLocks noChangeArrowheads="1"/>
            </p:cNvSpPr>
            <p:nvPr/>
          </p:nvSpPr>
          <p:spPr bwMode="auto">
            <a:xfrm>
              <a:off x="2613025" y="5683250"/>
              <a:ext cx="1046163" cy="647700"/>
            </a:xfrm>
            <a:prstGeom prst="homePlate">
              <a:avLst>
                <a:gd name="adj" fmla="val 40380"/>
              </a:avLst>
            </a:prstGeom>
            <a:solidFill>
              <a:srgbClr val="66CCFF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17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향상된</a:t>
              </a:r>
            </a:p>
            <a:p>
              <a:pPr algn="ctr" defTabSz="9117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성과</a:t>
              </a:r>
            </a:p>
          </p:txBody>
        </p:sp>
        <p:sp>
          <p:nvSpPr>
            <p:cNvPr id="143" name="AutoShape 19"/>
            <p:cNvSpPr>
              <a:spLocks noChangeArrowheads="1"/>
            </p:cNvSpPr>
            <p:nvPr/>
          </p:nvSpPr>
          <p:spPr bwMode="auto">
            <a:xfrm>
              <a:off x="3694113" y="5683250"/>
              <a:ext cx="1046162" cy="647700"/>
            </a:xfrm>
            <a:prstGeom prst="homePlate">
              <a:avLst>
                <a:gd name="adj" fmla="val 40380"/>
              </a:avLst>
            </a:prstGeom>
            <a:solidFill>
              <a:srgbClr val="66CCFF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17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만족한</a:t>
              </a:r>
            </a:p>
            <a:p>
              <a:pPr algn="ctr" defTabSz="9117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고객</a:t>
              </a:r>
            </a:p>
          </p:txBody>
        </p:sp>
        <p:sp>
          <p:nvSpPr>
            <p:cNvPr id="144" name="Line 20"/>
            <p:cNvSpPr>
              <a:spLocks noChangeShapeType="1"/>
            </p:cNvSpPr>
            <p:nvPr/>
          </p:nvSpPr>
          <p:spPr bwMode="auto">
            <a:xfrm>
              <a:off x="4376738" y="1495425"/>
              <a:ext cx="457200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45" name="Line 21"/>
            <p:cNvSpPr>
              <a:spLocks noChangeShapeType="1"/>
            </p:cNvSpPr>
            <p:nvPr/>
          </p:nvSpPr>
          <p:spPr bwMode="auto">
            <a:xfrm>
              <a:off x="4376738" y="4833938"/>
              <a:ext cx="457200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46" name="AutoShape 22"/>
            <p:cNvSpPr>
              <a:spLocks noChangeArrowheads="1"/>
            </p:cNvSpPr>
            <p:nvPr/>
          </p:nvSpPr>
          <p:spPr bwMode="auto">
            <a:xfrm>
              <a:off x="1036638" y="1196975"/>
              <a:ext cx="793750" cy="2159000"/>
            </a:xfrm>
            <a:prstGeom prst="downArrow">
              <a:avLst>
                <a:gd name="adj1" fmla="val 70111"/>
                <a:gd name="adj2" fmla="val 6662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96969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defTabSz="9117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Top-Down </a:t>
              </a:r>
              <a:r>
                <a:rPr kumimoji="0" lang="ko-KR" altLang="en-US" sz="2400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방식의 도출</a:t>
              </a:r>
            </a:p>
          </p:txBody>
        </p:sp>
        <p:sp>
          <p:nvSpPr>
            <p:cNvPr id="147" name="Rectangle 23"/>
            <p:cNvSpPr>
              <a:spLocks noChangeArrowheads="1"/>
            </p:cNvSpPr>
            <p:nvPr/>
          </p:nvSpPr>
          <p:spPr bwMode="auto">
            <a:xfrm>
              <a:off x="5638850" y="1635146"/>
              <a:ext cx="1804987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 defTabSz="911785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kern="0" dirty="0">
                  <a:solidFill>
                    <a:srgbClr val="3333FF"/>
                  </a:solidFill>
                  <a:latin typeface="HY동녘B" pitchFamily="18" charset="-127"/>
                  <a:ea typeface="HY동녘B" pitchFamily="18" charset="-127"/>
                </a:rPr>
                <a:t>전략수립 과정</a:t>
              </a:r>
            </a:p>
          </p:txBody>
        </p:sp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5999163" y="2095500"/>
              <a:ext cx="3203575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 defTabSz="911785" fontAlgn="auto" latinLnBrk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 dirty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49" name="Rectangle 25"/>
            <p:cNvSpPr>
              <a:spLocks noChangeArrowheads="1"/>
            </p:cNvSpPr>
            <p:nvPr/>
          </p:nvSpPr>
          <p:spPr bwMode="auto">
            <a:xfrm>
              <a:off x="5637213" y="5156200"/>
              <a:ext cx="1804987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 defTabSz="911785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kern="0" dirty="0">
                  <a:solidFill>
                    <a:srgbClr val="3333FF"/>
                  </a:solidFill>
                  <a:latin typeface="HY동녘B" pitchFamily="18" charset="-127"/>
                  <a:ea typeface="HY동녘B" pitchFamily="18" charset="-127"/>
                </a:rPr>
                <a:t>전략적 성과</a:t>
              </a:r>
            </a:p>
          </p:txBody>
        </p:sp>
        <p:sp>
          <p:nvSpPr>
            <p:cNvPr id="150" name="Line 27"/>
            <p:cNvSpPr>
              <a:spLocks noChangeShapeType="1"/>
            </p:cNvSpPr>
            <p:nvPr/>
          </p:nvSpPr>
          <p:spPr bwMode="auto">
            <a:xfrm>
              <a:off x="4376738" y="6334125"/>
              <a:ext cx="457200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51" name="Line 28"/>
            <p:cNvSpPr>
              <a:spLocks noChangeShapeType="1"/>
            </p:cNvSpPr>
            <p:nvPr/>
          </p:nvSpPr>
          <p:spPr bwMode="auto">
            <a:xfrm flipV="1">
              <a:off x="5541963" y="4881563"/>
              <a:ext cx="0" cy="1439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52" name="Line 29"/>
            <p:cNvSpPr>
              <a:spLocks noChangeShapeType="1"/>
            </p:cNvSpPr>
            <p:nvPr/>
          </p:nvSpPr>
          <p:spPr bwMode="auto">
            <a:xfrm flipV="1">
              <a:off x="5541963" y="1614488"/>
              <a:ext cx="0" cy="1439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53" name="Line 30"/>
            <p:cNvSpPr>
              <a:spLocks noChangeShapeType="1"/>
            </p:cNvSpPr>
            <p:nvPr/>
          </p:nvSpPr>
          <p:spPr bwMode="auto">
            <a:xfrm flipV="1">
              <a:off x="5541963" y="4313238"/>
              <a:ext cx="0" cy="495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54" name="Rectangle 32"/>
            <p:cNvSpPr>
              <a:spLocks noChangeArrowheads="1"/>
            </p:cNvSpPr>
            <p:nvPr/>
          </p:nvSpPr>
          <p:spPr bwMode="auto">
            <a:xfrm>
              <a:off x="1922463" y="2927350"/>
              <a:ext cx="1804987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 algn="ctr" defTabSz="911785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전략</a:t>
              </a:r>
            </a:p>
          </p:txBody>
        </p:sp>
        <p:sp>
          <p:nvSpPr>
            <p:cNvPr id="155" name="Rectangle 33"/>
            <p:cNvSpPr>
              <a:spLocks noChangeArrowheads="1"/>
            </p:cNvSpPr>
            <p:nvPr/>
          </p:nvSpPr>
          <p:spPr bwMode="auto">
            <a:xfrm>
              <a:off x="1916113" y="3455988"/>
              <a:ext cx="1804987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 algn="ctr" defTabSz="911785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BSC</a:t>
              </a:r>
            </a:p>
          </p:txBody>
        </p:sp>
        <p:sp>
          <p:nvSpPr>
            <p:cNvPr id="156" name="Rectangle 34"/>
            <p:cNvSpPr>
              <a:spLocks noChangeArrowheads="1"/>
            </p:cNvSpPr>
            <p:nvPr/>
          </p:nvSpPr>
          <p:spPr bwMode="auto">
            <a:xfrm>
              <a:off x="1920875" y="3998913"/>
              <a:ext cx="1804988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 algn="ctr" defTabSz="911785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ysClr val="windowText" lastClr="000000"/>
                  </a:solidFill>
                  <a:latin typeface="HY동녘B" pitchFamily="18" charset="-127"/>
                  <a:ea typeface="HY동녘B" pitchFamily="18" charset="-127"/>
                </a:rPr>
                <a:t>전략적 과제</a:t>
              </a:r>
              <a:endParaRPr kumimoji="0" lang="en-US" altLang="ko-KR" kern="0" dirty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57" name="Line 35"/>
            <p:cNvSpPr>
              <a:spLocks noChangeShapeType="1"/>
            </p:cNvSpPr>
            <p:nvPr/>
          </p:nvSpPr>
          <p:spPr bwMode="auto">
            <a:xfrm>
              <a:off x="4389438" y="3151188"/>
              <a:ext cx="457200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58" name="Rectangle 36"/>
            <p:cNvSpPr>
              <a:spLocks noChangeArrowheads="1"/>
            </p:cNvSpPr>
            <p:nvPr/>
          </p:nvSpPr>
          <p:spPr bwMode="auto">
            <a:xfrm>
              <a:off x="5710858" y="3241772"/>
              <a:ext cx="1804987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0960" defTabSz="911785" fontAlgn="auto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kern="0" dirty="0">
                  <a:solidFill>
                    <a:srgbClr val="3333FF"/>
                  </a:solidFill>
                  <a:latin typeface="HY동녘B" pitchFamily="18" charset="-127"/>
                  <a:ea typeface="HY동녘B" pitchFamily="18" charset="-127"/>
                </a:rPr>
                <a:t>전략실행 관리</a:t>
              </a:r>
            </a:p>
          </p:txBody>
        </p:sp>
        <p:sp>
          <p:nvSpPr>
            <p:cNvPr id="159" name="Line 38"/>
            <p:cNvSpPr>
              <a:spLocks noChangeShapeType="1"/>
            </p:cNvSpPr>
            <p:nvPr/>
          </p:nvSpPr>
          <p:spPr bwMode="auto">
            <a:xfrm>
              <a:off x="4364038" y="4292600"/>
              <a:ext cx="45720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60" name="Line 40"/>
            <p:cNvSpPr>
              <a:spLocks noChangeShapeType="1"/>
            </p:cNvSpPr>
            <p:nvPr/>
          </p:nvSpPr>
          <p:spPr bwMode="auto">
            <a:xfrm flipV="1">
              <a:off x="5541963" y="3187700"/>
              <a:ext cx="0" cy="10715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61" name="Line 41"/>
            <p:cNvSpPr>
              <a:spLocks noChangeShapeType="1"/>
            </p:cNvSpPr>
            <p:nvPr/>
          </p:nvSpPr>
          <p:spPr bwMode="auto">
            <a:xfrm>
              <a:off x="307975" y="2606675"/>
              <a:ext cx="612775" cy="54451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1785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  <p:sp>
        <p:nvSpPr>
          <p:cNvPr id="162" name="Rectangle 39"/>
          <p:cNvSpPr>
            <a:spLocks noChangeArrowheads="1"/>
          </p:cNvSpPr>
          <p:nvPr/>
        </p:nvSpPr>
        <p:spPr bwMode="auto">
          <a:xfrm>
            <a:off x="5436097" y="4221103"/>
            <a:ext cx="3312368" cy="47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9" tIns="45590" rIns="91179" bIns="45590" anchor="ctr"/>
          <a:lstStyle/>
          <a:p>
            <a:pPr marL="170960">
              <a:lnSpc>
                <a:spcPct val="110000"/>
              </a:lnSpc>
            </a:pPr>
            <a:r>
              <a:rPr kumimoji="0" lang="ko-KR" altLang="en-US" sz="2000" b="1" dirty="0">
                <a:latin typeface="HY동녘B" pitchFamily="18" charset="-127"/>
                <a:ea typeface="HY동녘B" pitchFamily="18" charset="-127"/>
              </a:rPr>
              <a:t>조직의 전략 달성을 위해 구성원 </a:t>
            </a:r>
            <a:r>
              <a:rPr kumimoji="0" lang="ko-KR" altLang="en-US" sz="2000" b="1" dirty="0" err="1">
                <a:latin typeface="HY동녘B" pitchFamily="18" charset="-127"/>
                <a:ea typeface="HY동녘B" pitchFamily="18" charset="-127"/>
              </a:rPr>
              <a:t>개개인에게동기부여</a:t>
            </a:r>
            <a:endParaRPr kumimoji="0" lang="ko-KR" altLang="en-US" sz="2000" b="1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63" name="WordArt 22"/>
          <p:cNvSpPr>
            <a:spLocks noChangeArrowheads="1" noChangeShapeType="1" noTextEdit="1"/>
          </p:cNvSpPr>
          <p:nvPr/>
        </p:nvSpPr>
        <p:spPr bwMode="auto">
          <a:xfrm>
            <a:off x="251538" y="188640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MISS/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비전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,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전략 그리고 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8289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WordArt 22"/>
          <p:cNvSpPr>
            <a:spLocks noChangeArrowheads="1" noChangeShapeType="1" noTextEdit="1"/>
          </p:cNvSpPr>
          <p:nvPr/>
        </p:nvSpPr>
        <p:spPr bwMode="auto">
          <a:xfrm>
            <a:off x="251538" y="188640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구축 프로세스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611560" y="1340768"/>
            <a:ext cx="7213589" cy="4836135"/>
            <a:chOff x="1042988" y="1500188"/>
            <a:chExt cx="6826250" cy="4677342"/>
          </a:xfrm>
        </p:grpSpPr>
        <p:grpSp>
          <p:nvGrpSpPr>
            <p:cNvPr id="41" name="Group 167"/>
            <p:cNvGrpSpPr>
              <a:grpSpLocks/>
            </p:cNvGrpSpPr>
            <p:nvPr/>
          </p:nvGrpSpPr>
          <p:grpSpPr bwMode="auto">
            <a:xfrm>
              <a:off x="1331913" y="1500188"/>
              <a:ext cx="5184775" cy="3297237"/>
              <a:chOff x="839" y="1207"/>
              <a:chExt cx="3266" cy="1815"/>
            </a:xfrm>
          </p:grpSpPr>
          <p:sp>
            <p:nvSpPr>
              <p:cNvPr id="64" name="Rectangle 50"/>
              <p:cNvSpPr>
                <a:spLocks noChangeArrowheads="1"/>
              </p:cNvSpPr>
              <p:nvPr/>
            </p:nvSpPr>
            <p:spPr bwMode="auto">
              <a:xfrm>
                <a:off x="1407" y="1207"/>
                <a:ext cx="852" cy="2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latinLnBrk="1" hangingPunct="1"/>
                <a:r>
                  <a:rPr lang="en-US" altLang="ko-KR">
                    <a:solidFill>
                      <a:srgbClr val="005E5C"/>
                    </a:solidFill>
                    <a:latin typeface="HY동녘B" pitchFamily="18" charset="-127"/>
                    <a:ea typeface="HY동녘B" pitchFamily="18" charset="-127"/>
                  </a:rPr>
                  <a:t>BSC </a:t>
                </a:r>
                <a:r>
                  <a:rPr lang="ko-KR" altLang="en-US">
                    <a:solidFill>
                      <a:srgbClr val="005E5C"/>
                    </a:solidFill>
                    <a:latin typeface="HY동녘B" pitchFamily="18" charset="-127"/>
                    <a:ea typeface="HY동녘B" pitchFamily="18" charset="-127"/>
                  </a:rPr>
                  <a:t>구축</a:t>
                </a:r>
              </a:p>
            </p:txBody>
          </p:sp>
          <p:sp>
            <p:nvSpPr>
              <p:cNvPr id="65" name="Rectangle 51"/>
              <p:cNvSpPr>
                <a:spLocks noChangeArrowheads="1"/>
              </p:cNvSpPr>
              <p:nvPr/>
            </p:nvSpPr>
            <p:spPr bwMode="auto">
              <a:xfrm>
                <a:off x="839" y="1601"/>
                <a:ext cx="852" cy="237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latinLnBrk="1" hangingPunct="1"/>
                <a:r>
                  <a:rPr lang="en-US" altLang="ko-KR">
                    <a:solidFill>
                      <a:srgbClr val="005E5C"/>
                    </a:solidFill>
                    <a:latin typeface="HY동녘B" pitchFamily="18" charset="-127"/>
                    <a:ea typeface="HY동녘B" pitchFamily="18" charset="-127"/>
                  </a:rPr>
                  <a:t>1 </a:t>
                </a:r>
                <a:r>
                  <a:rPr lang="ko-KR" altLang="en-US">
                    <a:solidFill>
                      <a:srgbClr val="005E5C"/>
                    </a:solidFill>
                    <a:latin typeface="HY동녘B" pitchFamily="18" charset="-127"/>
                    <a:ea typeface="HY동녘B" pitchFamily="18" charset="-127"/>
                  </a:rPr>
                  <a:t>단계</a:t>
                </a:r>
              </a:p>
            </p:txBody>
          </p:sp>
          <p:sp>
            <p:nvSpPr>
              <p:cNvPr id="66" name="Rectangle 52"/>
              <p:cNvSpPr>
                <a:spLocks noChangeArrowheads="1"/>
              </p:cNvSpPr>
              <p:nvPr/>
            </p:nvSpPr>
            <p:spPr bwMode="auto">
              <a:xfrm>
                <a:off x="2010" y="1601"/>
                <a:ext cx="1006" cy="2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latinLnBrk="1" hangingPunct="1"/>
                <a:r>
                  <a:rPr lang="ko-KR" altLang="en-US">
                    <a:solidFill>
                      <a:srgbClr val="005E5C"/>
                    </a:solidFill>
                    <a:latin typeface="HY동녘B" pitchFamily="18" charset="-127"/>
                    <a:ea typeface="HY동녘B" pitchFamily="18" charset="-127"/>
                  </a:rPr>
                  <a:t>미션과 비젼 설정</a:t>
                </a:r>
              </a:p>
            </p:txBody>
          </p:sp>
          <p:sp>
            <p:nvSpPr>
              <p:cNvPr id="67" name="Rectangle 53"/>
              <p:cNvSpPr>
                <a:spLocks noChangeArrowheads="1"/>
              </p:cNvSpPr>
              <p:nvPr/>
            </p:nvSpPr>
            <p:spPr bwMode="auto">
              <a:xfrm>
                <a:off x="1265" y="1997"/>
                <a:ext cx="852" cy="235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latinLnBrk="1" hangingPunct="1"/>
                <a:r>
                  <a:rPr lang="en-US" altLang="ko-KR">
                    <a:solidFill>
                      <a:srgbClr val="005E5C"/>
                    </a:solidFill>
                    <a:latin typeface="HY동녘B" pitchFamily="18" charset="-127"/>
                    <a:ea typeface="HY동녘B" pitchFamily="18" charset="-127"/>
                  </a:rPr>
                  <a:t>2</a:t>
                </a:r>
                <a:r>
                  <a:rPr lang="ko-KR" altLang="en-US">
                    <a:solidFill>
                      <a:srgbClr val="005E5C"/>
                    </a:solidFill>
                    <a:latin typeface="HY동녘B" pitchFamily="18" charset="-127"/>
                    <a:ea typeface="HY동녘B" pitchFamily="18" charset="-127"/>
                  </a:rPr>
                  <a:t>단계</a:t>
                </a:r>
              </a:p>
            </p:txBody>
          </p:sp>
          <p:sp>
            <p:nvSpPr>
              <p:cNvPr id="68" name="Rectangle 54"/>
              <p:cNvSpPr>
                <a:spLocks noChangeArrowheads="1"/>
              </p:cNvSpPr>
              <p:nvPr/>
            </p:nvSpPr>
            <p:spPr bwMode="auto">
              <a:xfrm>
                <a:off x="2366" y="1997"/>
                <a:ext cx="852" cy="23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latinLnBrk="1" hangingPunct="1"/>
                <a:r>
                  <a:rPr lang="ko-KR" altLang="en-US">
                    <a:solidFill>
                      <a:srgbClr val="005E5C"/>
                    </a:solidFill>
                    <a:latin typeface="HY동녘B" pitchFamily="18" charset="-127"/>
                    <a:ea typeface="HY동녘B" pitchFamily="18" charset="-127"/>
                  </a:rPr>
                  <a:t>관점의 설정</a:t>
                </a:r>
              </a:p>
            </p:txBody>
          </p:sp>
          <p:sp>
            <p:nvSpPr>
              <p:cNvPr id="69" name="Rectangle 55"/>
              <p:cNvSpPr>
                <a:spLocks noChangeArrowheads="1"/>
              </p:cNvSpPr>
              <p:nvPr/>
            </p:nvSpPr>
            <p:spPr bwMode="auto">
              <a:xfrm>
                <a:off x="1762" y="2391"/>
                <a:ext cx="852" cy="237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latinLnBrk="1" hangingPunct="1"/>
                <a:r>
                  <a:rPr lang="en-US" altLang="ko-KR">
                    <a:solidFill>
                      <a:srgbClr val="005E5C"/>
                    </a:solidFill>
                    <a:latin typeface="HY동녘B" pitchFamily="18" charset="-127"/>
                    <a:ea typeface="HY동녘B" pitchFamily="18" charset="-127"/>
                  </a:rPr>
                  <a:t>3</a:t>
                </a:r>
                <a:r>
                  <a:rPr lang="ko-KR" altLang="en-US">
                    <a:solidFill>
                      <a:srgbClr val="005E5C"/>
                    </a:solidFill>
                    <a:latin typeface="HY동녘B" pitchFamily="18" charset="-127"/>
                    <a:ea typeface="HY동녘B" pitchFamily="18" charset="-127"/>
                  </a:rPr>
                  <a:t>단계</a:t>
                </a:r>
              </a:p>
            </p:txBody>
          </p:sp>
          <p:sp>
            <p:nvSpPr>
              <p:cNvPr id="70" name="Rectangle 56"/>
              <p:cNvSpPr>
                <a:spLocks noChangeArrowheads="1"/>
              </p:cNvSpPr>
              <p:nvPr/>
            </p:nvSpPr>
            <p:spPr bwMode="auto">
              <a:xfrm>
                <a:off x="2756" y="2391"/>
                <a:ext cx="1029" cy="2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latinLnBrk="1" hangingPunct="1"/>
                <a:r>
                  <a:rPr lang="ko-KR" altLang="en-US">
                    <a:solidFill>
                      <a:srgbClr val="005E5C"/>
                    </a:solidFill>
                    <a:latin typeface="HY동녘B" pitchFamily="18" charset="-127"/>
                    <a:ea typeface="HY동녘B" pitchFamily="18" charset="-127"/>
                  </a:rPr>
                  <a:t>전략적 목표수립</a:t>
                </a:r>
              </a:p>
            </p:txBody>
          </p:sp>
          <p:sp>
            <p:nvSpPr>
              <p:cNvPr id="71" name="Rectangle 57"/>
              <p:cNvSpPr>
                <a:spLocks noChangeArrowheads="1"/>
              </p:cNvSpPr>
              <p:nvPr/>
            </p:nvSpPr>
            <p:spPr bwMode="auto">
              <a:xfrm>
                <a:off x="2259" y="2785"/>
                <a:ext cx="852" cy="237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latinLnBrk="1" hangingPunct="1"/>
                <a:r>
                  <a:rPr lang="en-US" altLang="ko-KR">
                    <a:solidFill>
                      <a:srgbClr val="005E5C"/>
                    </a:solidFill>
                    <a:latin typeface="HY동녘B" pitchFamily="18" charset="-127"/>
                    <a:ea typeface="HY동녘B" pitchFamily="18" charset="-127"/>
                  </a:rPr>
                  <a:t>4</a:t>
                </a:r>
                <a:r>
                  <a:rPr lang="ko-KR" altLang="en-US">
                    <a:solidFill>
                      <a:srgbClr val="005E5C"/>
                    </a:solidFill>
                    <a:latin typeface="HY동녘B" pitchFamily="18" charset="-127"/>
                    <a:ea typeface="HY동녘B" pitchFamily="18" charset="-127"/>
                  </a:rPr>
                  <a:t>단계</a:t>
                </a:r>
              </a:p>
            </p:txBody>
          </p:sp>
          <p:sp>
            <p:nvSpPr>
              <p:cNvPr id="72" name="Rectangle 58"/>
              <p:cNvSpPr>
                <a:spLocks noChangeArrowheads="1"/>
              </p:cNvSpPr>
              <p:nvPr/>
            </p:nvSpPr>
            <p:spPr bwMode="auto">
              <a:xfrm>
                <a:off x="3253" y="2785"/>
                <a:ext cx="852" cy="2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latinLnBrk="1" hangingPunct="1"/>
                <a:r>
                  <a:rPr lang="ko-KR" altLang="en-US">
                    <a:solidFill>
                      <a:srgbClr val="005E5C"/>
                    </a:solidFill>
                    <a:latin typeface="HY동녘B" pitchFamily="18" charset="-127"/>
                    <a:ea typeface="HY동녘B" pitchFamily="18" charset="-127"/>
                  </a:rPr>
                  <a:t>핵심성공요인</a:t>
                </a:r>
              </a:p>
            </p:txBody>
          </p:sp>
          <p:cxnSp>
            <p:nvCxnSpPr>
              <p:cNvPr id="73" name="AutoShape 59"/>
              <p:cNvCxnSpPr>
                <a:cxnSpLocks noChangeShapeType="1"/>
                <a:stCxn id="64" idx="2"/>
                <a:endCxn id="65" idx="0"/>
              </p:cNvCxnSpPr>
              <p:nvPr/>
            </p:nvCxnSpPr>
            <p:spPr bwMode="auto">
              <a:xfrm rot="5400000">
                <a:off x="1470" y="1239"/>
                <a:ext cx="157" cy="568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74" name="AutoShape 60"/>
              <p:cNvCxnSpPr>
                <a:cxnSpLocks noChangeShapeType="1"/>
                <a:stCxn id="64" idx="2"/>
                <a:endCxn id="66" idx="0"/>
              </p:cNvCxnSpPr>
              <p:nvPr/>
            </p:nvCxnSpPr>
            <p:spPr bwMode="auto">
              <a:xfrm rot="16200000" flipH="1">
                <a:off x="2094" y="1183"/>
                <a:ext cx="157" cy="680"/>
              </a:xfrm>
              <a:prstGeom prst="bentConnector3">
                <a:avLst>
                  <a:gd name="adj1" fmla="val 49681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75" name="AutoShape 61"/>
              <p:cNvCxnSpPr>
                <a:cxnSpLocks noChangeShapeType="1"/>
              </p:cNvCxnSpPr>
              <p:nvPr/>
            </p:nvCxnSpPr>
            <p:spPr bwMode="auto">
              <a:xfrm rot="5400000">
                <a:off x="2073" y="1634"/>
                <a:ext cx="159" cy="568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76" name="AutoShape 62"/>
              <p:cNvCxnSpPr>
                <a:cxnSpLocks noChangeShapeType="1"/>
              </p:cNvCxnSpPr>
              <p:nvPr/>
            </p:nvCxnSpPr>
            <p:spPr bwMode="auto">
              <a:xfrm rot="16200000" flipH="1">
                <a:off x="2659" y="1616"/>
                <a:ext cx="159" cy="603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77" name="AutoShape 63"/>
              <p:cNvCxnSpPr>
                <a:cxnSpLocks noChangeShapeType="1"/>
              </p:cNvCxnSpPr>
              <p:nvPr/>
            </p:nvCxnSpPr>
            <p:spPr bwMode="auto">
              <a:xfrm rot="5400000">
                <a:off x="2357" y="2028"/>
                <a:ext cx="159" cy="568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78" name="AutoShape 64"/>
              <p:cNvCxnSpPr>
                <a:cxnSpLocks noChangeShapeType="1"/>
              </p:cNvCxnSpPr>
              <p:nvPr/>
            </p:nvCxnSpPr>
            <p:spPr bwMode="auto">
              <a:xfrm rot="16200000" flipH="1">
                <a:off x="2943" y="2010"/>
                <a:ext cx="159" cy="603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79" name="AutoShape 65"/>
              <p:cNvCxnSpPr>
                <a:cxnSpLocks noChangeShapeType="1"/>
              </p:cNvCxnSpPr>
              <p:nvPr/>
            </p:nvCxnSpPr>
            <p:spPr bwMode="auto">
              <a:xfrm rot="5400000">
                <a:off x="2890" y="2423"/>
                <a:ext cx="157" cy="568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0" name="AutoShape 66"/>
              <p:cNvCxnSpPr>
                <a:cxnSpLocks noChangeShapeType="1"/>
              </p:cNvCxnSpPr>
              <p:nvPr/>
            </p:nvCxnSpPr>
            <p:spPr bwMode="auto">
              <a:xfrm rot="16200000" flipH="1">
                <a:off x="3476" y="2405"/>
                <a:ext cx="157" cy="604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42" name="Rectangle 134"/>
            <p:cNvSpPr>
              <a:spLocks noChangeArrowheads="1"/>
            </p:cNvSpPr>
            <p:nvPr/>
          </p:nvSpPr>
          <p:spPr bwMode="auto">
            <a:xfrm>
              <a:off x="4289425" y="4992688"/>
              <a:ext cx="1352550" cy="43021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latinLnBrk="1" hangingPunct="1"/>
              <a:r>
                <a:rPr lang="en-US" altLang="ko-KR">
                  <a:solidFill>
                    <a:srgbClr val="005E5C"/>
                  </a:solidFill>
                  <a:latin typeface="HY동녘B" pitchFamily="18" charset="-127"/>
                  <a:ea typeface="HY동녘B" pitchFamily="18" charset="-127"/>
                </a:rPr>
                <a:t>5</a:t>
              </a:r>
              <a:r>
                <a:rPr lang="ko-KR" altLang="en-US">
                  <a:solidFill>
                    <a:srgbClr val="005E5C"/>
                  </a:solidFill>
                  <a:latin typeface="HY동녘B" pitchFamily="18" charset="-127"/>
                  <a:ea typeface="HY동녘B" pitchFamily="18" charset="-127"/>
                </a:rPr>
                <a:t>단계</a:t>
              </a:r>
            </a:p>
          </p:txBody>
        </p:sp>
        <p:sp>
          <p:nvSpPr>
            <p:cNvPr id="43" name="Rectangle 135"/>
            <p:cNvSpPr>
              <a:spLocks noChangeArrowheads="1"/>
            </p:cNvSpPr>
            <p:nvPr/>
          </p:nvSpPr>
          <p:spPr bwMode="auto">
            <a:xfrm>
              <a:off x="5867400" y="4992688"/>
              <a:ext cx="1352550" cy="430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latinLnBrk="1" hangingPunct="1"/>
              <a:r>
                <a:rPr lang="ko-KR" altLang="en-US">
                  <a:solidFill>
                    <a:srgbClr val="005E5C"/>
                  </a:solidFill>
                  <a:latin typeface="HY동녘B" pitchFamily="18" charset="-127"/>
                  <a:ea typeface="HY동녘B" pitchFamily="18" charset="-127"/>
                </a:rPr>
                <a:t>핵심성과요인</a:t>
              </a:r>
            </a:p>
          </p:txBody>
        </p:sp>
        <p:cxnSp>
          <p:nvCxnSpPr>
            <p:cNvPr id="44" name="AutoShape 136"/>
            <p:cNvCxnSpPr>
              <a:cxnSpLocks noChangeShapeType="1"/>
            </p:cNvCxnSpPr>
            <p:nvPr/>
          </p:nvCxnSpPr>
          <p:spPr bwMode="auto">
            <a:xfrm rot="10800000" flipV="1">
              <a:off x="4965700" y="4797425"/>
              <a:ext cx="901700" cy="249238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5" name="AutoShape 137"/>
            <p:cNvCxnSpPr>
              <a:cxnSpLocks noChangeShapeType="1"/>
            </p:cNvCxnSpPr>
            <p:nvPr/>
          </p:nvCxnSpPr>
          <p:spPr bwMode="auto">
            <a:xfrm>
              <a:off x="5867400" y="4797425"/>
              <a:ext cx="958850" cy="249238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6" name="Rectangle 140"/>
            <p:cNvSpPr>
              <a:spLocks noChangeArrowheads="1"/>
            </p:cNvSpPr>
            <p:nvPr/>
          </p:nvSpPr>
          <p:spPr bwMode="auto">
            <a:xfrm>
              <a:off x="4787900" y="5680075"/>
              <a:ext cx="1352550" cy="430213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latinLnBrk="1" hangingPunct="1"/>
              <a:r>
                <a:rPr lang="en-US" altLang="ko-KR">
                  <a:solidFill>
                    <a:srgbClr val="005E5C"/>
                  </a:solidFill>
                  <a:latin typeface="HY동녘B" pitchFamily="18" charset="-127"/>
                  <a:ea typeface="HY동녘B" pitchFamily="18" charset="-127"/>
                </a:rPr>
                <a:t>6</a:t>
              </a:r>
              <a:r>
                <a:rPr lang="ko-KR" altLang="en-US">
                  <a:solidFill>
                    <a:srgbClr val="005E5C"/>
                  </a:solidFill>
                  <a:latin typeface="HY동녘B" pitchFamily="18" charset="-127"/>
                  <a:ea typeface="HY동녘B" pitchFamily="18" charset="-127"/>
                </a:rPr>
                <a:t>단계</a:t>
              </a:r>
            </a:p>
          </p:txBody>
        </p:sp>
        <p:sp>
          <p:nvSpPr>
            <p:cNvPr id="47" name="Rectangle 141"/>
            <p:cNvSpPr>
              <a:spLocks noChangeArrowheads="1"/>
            </p:cNvSpPr>
            <p:nvPr/>
          </p:nvSpPr>
          <p:spPr bwMode="auto">
            <a:xfrm>
              <a:off x="6516688" y="5680075"/>
              <a:ext cx="1352550" cy="4302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latinLnBrk="1" hangingPunct="1"/>
              <a:r>
                <a:rPr lang="ko-KR" altLang="en-US">
                  <a:solidFill>
                    <a:srgbClr val="005E5C"/>
                  </a:solidFill>
                  <a:latin typeface="HY동녘B" pitchFamily="18" charset="-127"/>
                  <a:ea typeface="HY동녘B" pitchFamily="18" charset="-127"/>
                </a:rPr>
                <a:t>실행</a:t>
              </a:r>
            </a:p>
          </p:txBody>
        </p:sp>
        <p:cxnSp>
          <p:nvCxnSpPr>
            <p:cNvPr id="48" name="AutoShape 144"/>
            <p:cNvCxnSpPr>
              <a:cxnSpLocks noChangeShapeType="1"/>
            </p:cNvCxnSpPr>
            <p:nvPr/>
          </p:nvCxnSpPr>
          <p:spPr bwMode="auto">
            <a:xfrm>
              <a:off x="6372225" y="5445125"/>
              <a:ext cx="958850" cy="249238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9" name="AutoShape 145"/>
            <p:cNvCxnSpPr>
              <a:cxnSpLocks noChangeShapeType="1"/>
            </p:cNvCxnSpPr>
            <p:nvPr/>
          </p:nvCxnSpPr>
          <p:spPr bwMode="auto">
            <a:xfrm rot="10800000" flipV="1">
              <a:off x="5508625" y="5445125"/>
              <a:ext cx="901700" cy="249238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50" name="Group 168"/>
            <p:cNvGrpSpPr>
              <a:grpSpLocks/>
            </p:cNvGrpSpPr>
            <p:nvPr/>
          </p:nvGrpSpPr>
          <p:grpSpPr bwMode="auto">
            <a:xfrm>
              <a:off x="1042988" y="3524250"/>
              <a:ext cx="2232025" cy="2653280"/>
              <a:chOff x="748" y="1888"/>
              <a:chExt cx="903" cy="1292"/>
            </a:xfrm>
          </p:grpSpPr>
          <p:sp>
            <p:nvSpPr>
              <p:cNvPr id="52" name="Text Box 169"/>
              <p:cNvSpPr txBox="1">
                <a:spLocks noChangeArrowheads="1"/>
              </p:cNvSpPr>
              <p:nvPr/>
            </p:nvSpPr>
            <p:spPr bwMode="auto">
              <a:xfrm rot="17122040">
                <a:off x="1562" y="2413"/>
                <a:ext cx="150" cy="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eaVert" wrap="none" lIns="36000" tIns="36000" rIns="36000" bIns="36000">
                <a:spAutoFit/>
              </a:bodyPr>
              <a:lstStyle/>
              <a:p>
                <a:pPr algn="ctr"/>
                <a:endParaRPr kumimoji="0" lang="ko-KR" altLang="ko-KR" sz="1600">
                  <a:solidFill>
                    <a:srgbClr val="005E5C"/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53" name="AutoShape 170"/>
              <p:cNvSpPr>
                <a:spLocks noChangeArrowheads="1"/>
              </p:cNvSpPr>
              <p:nvPr/>
            </p:nvSpPr>
            <p:spPr bwMode="auto">
              <a:xfrm>
                <a:off x="874" y="1890"/>
                <a:ext cx="520" cy="155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36000" tIns="36000" rIns="36000" bIns="36000" anchor="ctr"/>
              <a:lstStyle/>
              <a:p>
                <a:pPr algn="ctr">
                  <a:defRPr/>
                </a:pPr>
                <a:endParaRPr kumimoji="0" lang="ko-KR" altLang="en-US" sz="2400" b="0">
                  <a:solidFill>
                    <a:srgbClr val="005E5C"/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54" name="Text Box 171"/>
              <p:cNvSpPr txBox="1">
                <a:spLocks noChangeArrowheads="1"/>
              </p:cNvSpPr>
              <p:nvPr/>
            </p:nvSpPr>
            <p:spPr bwMode="auto">
              <a:xfrm>
                <a:off x="822" y="1888"/>
                <a:ext cx="64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latinLnBrk="1" hangingPunct="1">
                  <a:lnSpc>
                    <a:spcPct val="120000"/>
                  </a:lnSpc>
                </a:pPr>
                <a:r>
                  <a:rPr lang="ko-KR" altLang="en-US" sz="1600">
                    <a:latin typeface="HY동녘B" pitchFamily="18" charset="-127"/>
                    <a:ea typeface="HY동녘B" pitchFamily="18" charset="-127"/>
                  </a:rPr>
                  <a:t>재무관점</a:t>
                </a:r>
              </a:p>
            </p:txBody>
          </p:sp>
          <p:sp>
            <p:nvSpPr>
              <p:cNvPr id="55" name="AutoShape 172"/>
              <p:cNvSpPr>
                <a:spLocks noChangeArrowheads="1"/>
              </p:cNvSpPr>
              <p:nvPr/>
            </p:nvSpPr>
            <p:spPr bwMode="auto">
              <a:xfrm>
                <a:off x="877" y="2255"/>
                <a:ext cx="520" cy="155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36000" tIns="36000" rIns="36000" bIns="36000" anchor="ctr"/>
              <a:lstStyle/>
              <a:p>
                <a:pPr algn="ctr">
                  <a:defRPr/>
                </a:pPr>
                <a:endParaRPr kumimoji="0" lang="ko-KR" altLang="en-US" sz="2400" b="0">
                  <a:solidFill>
                    <a:srgbClr val="005E5C"/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56" name="Text Box 173"/>
              <p:cNvSpPr txBox="1">
                <a:spLocks noChangeArrowheads="1"/>
              </p:cNvSpPr>
              <p:nvPr/>
            </p:nvSpPr>
            <p:spPr bwMode="auto">
              <a:xfrm>
                <a:off x="748" y="2253"/>
                <a:ext cx="720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latinLnBrk="1" hangingPunct="1">
                  <a:lnSpc>
                    <a:spcPct val="120000"/>
                  </a:lnSpc>
                </a:pPr>
                <a:r>
                  <a:rPr lang="ko-KR" altLang="en-US" sz="1600">
                    <a:latin typeface="HY동녘B" pitchFamily="18" charset="-127"/>
                    <a:ea typeface="HY동녘B" pitchFamily="18" charset="-127"/>
                  </a:rPr>
                  <a:t>고객관점</a:t>
                </a:r>
              </a:p>
            </p:txBody>
          </p:sp>
          <p:sp>
            <p:nvSpPr>
              <p:cNvPr id="57" name="AutoShape 174"/>
              <p:cNvSpPr>
                <a:spLocks noChangeArrowheads="1"/>
              </p:cNvSpPr>
              <p:nvPr/>
            </p:nvSpPr>
            <p:spPr bwMode="auto">
              <a:xfrm>
                <a:off x="877" y="2646"/>
                <a:ext cx="520" cy="155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36000" tIns="36000" rIns="36000" bIns="36000" anchor="ctr"/>
              <a:lstStyle/>
              <a:p>
                <a:pPr algn="ctr">
                  <a:defRPr/>
                </a:pPr>
                <a:endParaRPr kumimoji="0" lang="ko-KR" altLang="en-US" sz="2400" b="0">
                  <a:solidFill>
                    <a:srgbClr val="005E5C"/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58" name="Text Box 175"/>
              <p:cNvSpPr txBox="1">
                <a:spLocks noChangeArrowheads="1"/>
              </p:cNvSpPr>
              <p:nvPr/>
            </p:nvSpPr>
            <p:spPr bwMode="auto">
              <a:xfrm>
                <a:off x="798" y="2644"/>
                <a:ext cx="64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latinLnBrk="1" hangingPunct="1">
                  <a:lnSpc>
                    <a:spcPct val="120000"/>
                  </a:lnSpc>
                </a:pPr>
                <a:r>
                  <a:rPr lang="en-US" altLang="ko-KR" sz="1600">
                    <a:solidFill>
                      <a:srgbClr val="C0C272"/>
                    </a:solidFill>
                    <a:latin typeface="HY동녘B" pitchFamily="18" charset="-127"/>
                    <a:ea typeface="HY동녘B" pitchFamily="18" charset="-127"/>
                  </a:rPr>
                  <a:t> </a:t>
                </a:r>
                <a:r>
                  <a:rPr lang="ko-KR" altLang="en-US" sz="1600">
                    <a:latin typeface="HY동녘B" pitchFamily="18" charset="-127"/>
                    <a:ea typeface="HY동녘B" pitchFamily="18" charset="-127"/>
                  </a:rPr>
                  <a:t>프로세스</a:t>
                </a:r>
              </a:p>
            </p:txBody>
          </p:sp>
          <p:sp>
            <p:nvSpPr>
              <p:cNvPr id="59" name="AutoShape 176"/>
              <p:cNvSpPr>
                <a:spLocks noChangeArrowheads="1"/>
              </p:cNvSpPr>
              <p:nvPr/>
            </p:nvSpPr>
            <p:spPr bwMode="auto">
              <a:xfrm>
                <a:off x="877" y="3020"/>
                <a:ext cx="520" cy="155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lIns="36000" tIns="36000" rIns="36000" bIns="36000" anchor="ctr"/>
              <a:lstStyle/>
              <a:p>
                <a:pPr algn="ctr">
                  <a:defRPr/>
                </a:pPr>
                <a:endParaRPr kumimoji="0" lang="ko-KR" altLang="en-US" sz="2400" b="0">
                  <a:solidFill>
                    <a:srgbClr val="005E5C"/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60" name="Text Box 177"/>
              <p:cNvSpPr txBox="1">
                <a:spLocks noChangeArrowheads="1"/>
              </p:cNvSpPr>
              <p:nvPr/>
            </p:nvSpPr>
            <p:spPr bwMode="auto">
              <a:xfrm>
                <a:off x="798" y="3016"/>
                <a:ext cx="64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latinLnBrk="1" hangingPunct="1">
                  <a:lnSpc>
                    <a:spcPct val="120000"/>
                  </a:lnSpc>
                </a:pPr>
                <a:r>
                  <a:rPr lang="ko-KR" altLang="en-US" sz="1600">
                    <a:latin typeface="HY동녘B" pitchFamily="18" charset="-127"/>
                    <a:ea typeface="HY동녘B" pitchFamily="18" charset="-127"/>
                  </a:rPr>
                  <a:t>학습</a:t>
                </a:r>
                <a:r>
                  <a:rPr lang="en-US" altLang="ko-KR" sz="1600">
                    <a:latin typeface="HY동녘B" pitchFamily="18" charset="-127"/>
                    <a:ea typeface="HY동녘B" pitchFamily="18" charset="-127"/>
                  </a:rPr>
                  <a:t>,</a:t>
                </a:r>
                <a:r>
                  <a:rPr lang="ko-KR" altLang="en-US" sz="1600">
                    <a:latin typeface="HY동녘B" pitchFamily="18" charset="-127"/>
                    <a:ea typeface="HY동녘B" pitchFamily="18" charset="-127"/>
                  </a:rPr>
                  <a:t>성장</a:t>
                </a:r>
              </a:p>
            </p:txBody>
          </p:sp>
          <p:sp>
            <p:nvSpPr>
              <p:cNvPr id="61" name="AutoShape 178"/>
              <p:cNvSpPr>
                <a:spLocks noChangeArrowheads="1"/>
              </p:cNvSpPr>
              <p:nvPr/>
            </p:nvSpPr>
            <p:spPr bwMode="auto">
              <a:xfrm>
                <a:off x="1084" y="2861"/>
                <a:ext cx="120" cy="96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accent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algn="ctr"/>
                <a:endParaRPr kumimoji="0" lang="ko-KR" altLang="en-US" sz="2400" b="0">
                  <a:solidFill>
                    <a:srgbClr val="005E5C"/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62" name="AutoShape 179"/>
              <p:cNvSpPr>
                <a:spLocks noChangeArrowheads="1"/>
              </p:cNvSpPr>
              <p:nvPr/>
            </p:nvSpPr>
            <p:spPr bwMode="auto">
              <a:xfrm>
                <a:off x="1074" y="2484"/>
                <a:ext cx="120" cy="96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accent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algn="ctr"/>
                <a:endParaRPr kumimoji="0" lang="ko-KR" altLang="en-US" sz="2400" b="0">
                  <a:solidFill>
                    <a:srgbClr val="005E5C"/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63" name="AutoShape 180"/>
              <p:cNvSpPr>
                <a:spLocks noChangeArrowheads="1"/>
              </p:cNvSpPr>
              <p:nvPr/>
            </p:nvSpPr>
            <p:spPr bwMode="auto">
              <a:xfrm>
                <a:off x="1074" y="2104"/>
                <a:ext cx="120" cy="97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accent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algn="ctr"/>
                <a:endParaRPr kumimoji="0" lang="ko-KR" altLang="en-US" sz="2400" b="0">
                  <a:solidFill>
                    <a:srgbClr val="005E5C"/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54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251545" y="836712"/>
          <a:ext cx="8712966" cy="5473909"/>
        </p:xfrm>
        <a:graphic>
          <a:graphicData uri="http://schemas.openxmlformats.org/drawingml/2006/table">
            <a:tbl>
              <a:tblPr/>
              <a:tblGrid>
                <a:gridCol w="642296"/>
                <a:gridCol w="1013887"/>
                <a:gridCol w="4709969"/>
                <a:gridCol w="822689"/>
                <a:gridCol w="787712"/>
                <a:gridCol w="736413"/>
              </a:tblGrid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순서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질문항목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배점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득점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비고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비전공유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우리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조직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의 비전을 글로 쓸 수 있다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7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우리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조직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의 비전을 기억하고 있다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5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우리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조직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의 비전을 대강 설명할 수 있다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4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우리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조직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은 비전을 아는 것 같은데 표현은 어렵다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5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전략공유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전략수립방법론에 따라 정기적으로 수립하고 있다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7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6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전략수립방법론의 일부를 적용하여 따라 정기적으로 수립 하고 있다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5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7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전략을 전형화된 방법 없이 수립하고 있다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8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전략을 전형화된 방법 없이 수립하고 있다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9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전략실행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수립된 전략대로 실행하고 있다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7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10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수립된 전략을 조금씩 수정하면서 실행하고 있다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5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11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수립된 전략을 대폭 수정하면서 실행하고 있다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12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수립된 전략대로 실행하지 않고 있다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WordArt 22"/>
          <p:cNvSpPr>
            <a:spLocks noChangeArrowheads="1" noChangeShapeType="1" noTextEdit="1"/>
          </p:cNvSpPr>
          <p:nvPr/>
        </p:nvSpPr>
        <p:spPr bwMode="auto">
          <a:xfrm>
            <a:off x="323528" y="0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 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도입 타당성 설문지</a:t>
            </a:r>
          </a:p>
        </p:txBody>
      </p:sp>
    </p:spTree>
    <p:extLst>
      <p:ext uri="{BB962C8B-B14F-4D97-AF65-F5344CB8AC3E}">
        <p14:creationId xmlns:p14="http://schemas.microsoft.com/office/powerpoint/2010/main" val="35878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조직이 성공하려면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pic>
        <p:nvPicPr>
          <p:cNvPr id="5" name="Picture 1026" descr="광수생각-Paradigmsh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6" y="1844824"/>
            <a:ext cx="7964671" cy="446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701464" y="1124744"/>
            <a:ext cx="7329487" cy="5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79" tIns="45590" rIns="91179" bIns="45590">
            <a:spAutoFit/>
          </a:bodyPr>
          <a:lstStyle/>
          <a:p>
            <a:pPr eaLnBrk="0" latinLnBrk="0" hangingPunct="0"/>
            <a:r>
              <a:rPr kumimoji="0" lang="ko-KR" altLang="en-US" sz="3200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kumimoji="0" lang="ko-KR" altLang="en-US" sz="3200" b="1" dirty="0">
                <a:latin typeface="HY헤드라인M" pitchFamily="18" charset="-127"/>
                <a:ea typeface="HY헤드라인M" pitchFamily="18" charset="-127"/>
              </a:rPr>
              <a:t>생각을 바꾸면 더 즐거워집니다</a:t>
            </a:r>
            <a:r>
              <a:rPr kumimoji="0" lang="ko-KR" altLang="en-US" sz="32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72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39553" y="980731"/>
          <a:ext cx="7992890" cy="5305354"/>
        </p:xfrm>
        <a:graphic>
          <a:graphicData uri="http://schemas.openxmlformats.org/drawingml/2006/table">
            <a:tbl>
              <a:tblPr/>
              <a:tblGrid>
                <a:gridCol w="589214"/>
                <a:gridCol w="1194569"/>
                <a:gridCol w="3831057"/>
                <a:gridCol w="858741"/>
                <a:gridCol w="726626"/>
                <a:gridCol w="792683"/>
              </a:tblGrid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순서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질문항목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배점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득점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비고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13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성과평가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현재의 성과평가제도에 만족한다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7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14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현재의 성과평가제도에 조금 만족한다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5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15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현재의 성과평가제도에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불만족한다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16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현재의 성과평가제도에 실행하지 않고 있다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17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정보시스템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귀하의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의견을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기술해 주십시오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18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예산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/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인력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귀하의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의견을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기술해 주십시오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19</a:t>
                      </a:r>
                    </a:p>
                  </a:txBody>
                  <a:tcPr marL="42930" marR="42930" marT="21465" marB="2146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기타의견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귀하의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의견을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기술해 주십시오</a:t>
                      </a: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2930" marR="42930" marT="21465" marB="214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WordArt 22"/>
          <p:cNvSpPr>
            <a:spLocks noChangeArrowheads="1" noChangeShapeType="1" noTextEdit="1"/>
          </p:cNvSpPr>
          <p:nvPr/>
        </p:nvSpPr>
        <p:spPr bwMode="auto">
          <a:xfrm>
            <a:off x="323528" y="0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 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도입 타당성 설문지</a:t>
            </a:r>
          </a:p>
        </p:txBody>
      </p:sp>
    </p:spTree>
    <p:extLst>
      <p:ext uri="{BB962C8B-B14F-4D97-AF65-F5344CB8AC3E}">
        <p14:creationId xmlns:p14="http://schemas.microsoft.com/office/powerpoint/2010/main" val="11595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199368"/>
              </p:ext>
            </p:extLst>
          </p:nvPr>
        </p:nvGraphicFramePr>
        <p:xfrm>
          <a:off x="179514" y="980731"/>
          <a:ext cx="8784976" cy="5256584"/>
        </p:xfrm>
        <a:graphic>
          <a:graphicData uri="http://schemas.openxmlformats.org/drawingml/2006/table">
            <a:tbl>
              <a:tblPr/>
              <a:tblGrid>
                <a:gridCol w="720080"/>
                <a:gridCol w="1728190"/>
                <a:gridCol w="4968552"/>
                <a:gridCol w="1368154"/>
              </a:tblGrid>
              <a:tr h="597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순서</a:t>
                      </a:r>
                    </a:p>
                  </a:txBody>
                  <a:tcPr marL="48501" marR="48501" marT="24251" marB="2425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질문내용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비고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marL="48501" marR="48501" marT="24251" marB="2425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발전과정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설립 및 발전과정의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설명은 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  <a:endParaRPr lang="en-US" altLang="ko-KR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</a:p>
                  </a:txBody>
                  <a:tcPr marL="48501" marR="48501" marT="24251" marB="2425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가치체계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기관경영의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가치체계에 대하여 말씀해 주십시오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</a:p>
                  </a:txBody>
                  <a:tcPr marL="48501" marR="48501" marT="24251" marB="2425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경영전략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경영전략에 대해서 말씀해 주십시오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6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4</a:t>
                      </a:r>
                    </a:p>
                  </a:txBody>
                  <a:tcPr marL="48501" marR="48501" marT="24251" marB="2425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서비스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제공하는 주요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서비스가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있는가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서비스의 전달체계는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  <a:endParaRPr lang="en-US" altLang="ko-KR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WordArt 22"/>
          <p:cNvSpPr>
            <a:spLocks noChangeArrowheads="1" noChangeShapeType="1" noTextEdit="1"/>
          </p:cNvSpPr>
          <p:nvPr/>
        </p:nvSpPr>
        <p:spPr bwMode="auto">
          <a:xfrm>
            <a:off x="323528" y="0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 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도입 사전 인터뷰</a:t>
            </a:r>
          </a:p>
        </p:txBody>
      </p:sp>
    </p:spTree>
    <p:extLst>
      <p:ext uri="{BB962C8B-B14F-4D97-AF65-F5344CB8AC3E}">
        <p14:creationId xmlns:p14="http://schemas.microsoft.com/office/powerpoint/2010/main" val="35473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796454"/>
              </p:ext>
            </p:extLst>
          </p:nvPr>
        </p:nvGraphicFramePr>
        <p:xfrm>
          <a:off x="539552" y="980755"/>
          <a:ext cx="7920881" cy="5743130"/>
        </p:xfrm>
        <a:graphic>
          <a:graphicData uri="http://schemas.openxmlformats.org/drawingml/2006/table">
            <a:tbl>
              <a:tblPr/>
              <a:tblGrid>
                <a:gridCol w="649253"/>
                <a:gridCol w="1233580"/>
                <a:gridCol w="5173951"/>
                <a:gridCol w="864097"/>
              </a:tblGrid>
              <a:tr h="576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순서</a:t>
                      </a:r>
                    </a:p>
                  </a:txBody>
                  <a:tcPr marL="48501" marR="48501" marT="24251" marB="2425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질문내용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비고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0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5</a:t>
                      </a:r>
                    </a:p>
                  </a:txBody>
                  <a:tcPr marL="48501" marR="48501" marT="24251" marB="2425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경영 </a:t>
                      </a:r>
                      <a:endParaRPr lang="en-US" altLang="ko-KR" sz="1600" dirty="0" smtClean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시나리오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향후 전개될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가능한 경영시나리오를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몇가지를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 제시해 주십시오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경영시나리오 중 실현 가능한 비율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(%)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을 제시해 주십시오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9109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6</a:t>
                      </a:r>
                    </a:p>
                  </a:txBody>
                  <a:tcPr marL="48501" marR="48501" marT="24251" marB="2425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전략적 경영환경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주요 고객은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주요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경쟁자는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새로운 서비스는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  <a:endParaRPr lang="en-US" altLang="ko-KR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향후의 </a:t>
                      </a:r>
                      <a:r>
                        <a:rPr lang="ko-KR" altLang="en-US" sz="1600" baseline="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 전략 변화는</a:t>
                      </a:r>
                      <a:endParaRPr lang="en-US" altLang="ko-KR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정부기관으로부터 받는 행정지도는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공공기관으로부터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압력받는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 사항은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기관을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관할 또는 규제하는 기관은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주요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영향변수는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501" marR="48501" marT="24251" marB="2425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WordArt 22"/>
          <p:cNvSpPr>
            <a:spLocks noChangeArrowheads="1" noChangeShapeType="1" noTextEdit="1"/>
          </p:cNvSpPr>
          <p:nvPr/>
        </p:nvSpPr>
        <p:spPr bwMode="auto">
          <a:xfrm>
            <a:off x="323528" y="0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 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도입 사전 인터뷰</a:t>
            </a:r>
          </a:p>
        </p:txBody>
      </p:sp>
    </p:spTree>
    <p:extLst>
      <p:ext uri="{BB962C8B-B14F-4D97-AF65-F5344CB8AC3E}">
        <p14:creationId xmlns:p14="http://schemas.microsoft.com/office/powerpoint/2010/main" val="18672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467545" y="980728"/>
          <a:ext cx="8208912" cy="4504977"/>
        </p:xfrm>
        <a:graphic>
          <a:graphicData uri="http://schemas.openxmlformats.org/drawingml/2006/table">
            <a:tbl>
              <a:tblPr/>
              <a:tblGrid>
                <a:gridCol w="610582"/>
                <a:gridCol w="901586"/>
                <a:gridCol w="6035607"/>
                <a:gridCol w="661137"/>
              </a:tblGrid>
              <a:tr h="500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순서</a:t>
                      </a:r>
                    </a:p>
                  </a:txBody>
                  <a:tcPr marL="52725" marR="52725" marT="26363" marB="2636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질문내용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비고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553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marL="52725" marR="52725" marT="26363" marB="2636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현안 및 이슈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보유한 강점은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5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당면한 문제점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약점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)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은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05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기관에게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주어진 기회는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05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기관에게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직면한 위협은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05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장점 강화 방안은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05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약점 극복 </a:t>
                      </a: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방안는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05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기관에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부여된 기회의 개발방안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05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기관에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당면한 위협을 제거 및 최소화 하는 방한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323528" y="0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 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도입 전  구성원 인터뷰</a:t>
            </a:r>
          </a:p>
        </p:txBody>
      </p:sp>
    </p:spTree>
    <p:extLst>
      <p:ext uri="{BB962C8B-B14F-4D97-AF65-F5344CB8AC3E}">
        <p14:creationId xmlns:p14="http://schemas.microsoft.com/office/powerpoint/2010/main" val="6282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39561" y="957744"/>
          <a:ext cx="8136904" cy="4857273"/>
        </p:xfrm>
        <a:graphic>
          <a:graphicData uri="http://schemas.openxmlformats.org/drawingml/2006/table">
            <a:tbl>
              <a:tblPr/>
              <a:tblGrid>
                <a:gridCol w="605226"/>
                <a:gridCol w="1412190"/>
                <a:gridCol w="5464150"/>
                <a:gridCol w="655338"/>
              </a:tblGrid>
              <a:tr h="403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순서</a:t>
                      </a:r>
                    </a:p>
                  </a:txBody>
                  <a:tcPr marL="52725" marR="52725" marT="26363" marB="2636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질문내용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비고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78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</a:p>
                  </a:txBody>
                  <a:tcPr marL="52725" marR="52725" marT="26363" marB="2636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경영목표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주요 경영목표는 무엇인가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7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귀하의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직책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부서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)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에서의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사업목표는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391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aseline="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지원이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필요한 경영목표는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9378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</a:p>
                  </a:txBody>
                  <a:tcPr marL="52725" marR="52725" marT="26363" marB="26363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성공요소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성과목표는 무엇인가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7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귀하의 직책에서의 성과목표는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391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 지원이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필요한 성과목표는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2725" marR="52725" marT="26363" marB="263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323528" y="0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 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도입 전  구성원 인터뷰</a:t>
            </a:r>
          </a:p>
        </p:txBody>
      </p:sp>
    </p:spTree>
    <p:extLst>
      <p:ext uri="{BB962C8B-B14F-4D97-AF65-F5344CB8AC3E}">
        <p14:creationId xmlns:p14="http://schemas.microsoft.com/office/powerpoint/2010/main" val="301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22"/>
          <p:cNvSpPr>
            <a:spLocks noChangeArrowheads="1" noChangeShapeType="1" noTextEdit="1"/>
          </p:cNvSpPr>
          <p:nvPr/>
        </p:nvSpPr>
        <p:spPr bwMode="auto">
          <a:xfrm>
            <a:off x="251520" y="116632"/>
            <a:ext cx="4176713" cy="50435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미션과 비전의 예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pic>
        <p:nvPicPr>
          <p:cNvPr id="4" name="Picture 4" descr="슬라이드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8148" r="30000" b="3333"/>
          <a:stretch/>
        </p:blipFill>
        <p:spPr bwMode="auto">
          <a:xfrm>
            <a:off x="203200" y="836712"/>
            <a:ext cx="8545264" cy="555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0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22"/>
          <p:cNvSpPr>
            <a:spLocks noChangeArrowheads="1" noChangeShapeType="1" noTextEdit="1"/>
          </p:cNvSpPr>
          <p:nvPr/>
        </p:nvSpPr>
        <p:spPr bwMode="auto">
          <a:xfrm>
            <a:off x="251520" y="116632"/>
            <a:ext cx="4176713" cy="50435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명료하고 쉽게 제시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pic>
        <p:nvPicPr>
          <p:cNvPr id="5" name="Picture 4" descr="슬라이드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6297" r="2362" b="4629"/>
          <a:stretch/>
        </p:blipFill>
        <p:spPr bwMode="auto">
          <a:xfrm>
            <a:off x="215900" y="764704"/>
            <a:ext cx="8712200" cy="577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6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22"/>
          <p:cNvSpPr>
            <a:spLocks noChangeArrowheads="1" noChangeShapeType="1" noTextEdit="1"/>
          </p:cNvSpPr>
          <p:nvPr/>
        </p:nvSpPr>
        <p:spPr bwMode="auto">
          <a:xfrm>
            <a:off x="251520" y="116632"/>
            <a:ext cx="4176713" cy="50435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명료하고 쉽게 제시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pic>
        <p:nvPicPr>
          <p:cNvPr id="4" name="Picture 4" descr="슬라이드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28704" r="8751" b="14260"/>
          <a:stretch/>
        </p:blipFill>
        <p:spPr bwMode="auto">
          <a:xfrm>
            <a:off x="368300" y="1196752"/>
            <a:ext cx="7975600" cy="468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WordArt 22"/>
          <p:cNvSpPr>
            <a:spLocks noChangeArrowheads="1" noChangeShapeType="1" noTextEdit="1"/>
          </p:cNvSpPr>
          <p:nvPr/>
        </p:nvSpPr>
        <p:spPr bwMode="auto">
          <a:xfrm>
            <a:off x="251538" y="116632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 구성요소구축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754474"/>
              </p:ext>
            </p:extLst>
          </p:nvPr>
        </p:nvGraphicFramePr>
        <p:xfrm>
          <a:off x="539568" y="1340768"/>
          <a:ext cx="7776864" cy="5040560"/>
        </p:xfrm>
        <a:graphic>
          <a:graphicData uri="http://schemas.openxmlformats.org/drawingml/2006/table">
            <a:tbl>
              <a:tblPr/>
              <a:tblGrid>
                <a:gridCol w="3888432"/>
                <a:gridCol w="3888432"/>
              </a:tblGrid>
              <a:tr h="1260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미션 안</a:t>
                      </a:r>
                      <a:endParaRPr lang="ko-KR" altLang="en-US" sz="2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미션 </a:t>
                      </a:r>
                      <a:r>
                        <a:rPr lang="ko-KR" altLang="en-US" sz="2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안에 대한 설명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6" name="그룹 10"/>
          <p:cNvGrpSpPr/>
          <p:nvPr/>
        </p:nvGrpSpPr>
        <p:grpSpPr>
          <a:xfrm>
            <a:off x="395538" y="764710"/>
            <a:ext cx="3168352" cy="408237"/>
            <a:chOff x="1547665" y="4105722"/>
            <a:chExt cx="1624679" cy="408237"/>
          </a:xfrm>
        </p:grpSpPr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1547665" y="4105722"/>
              <a:ext cx="1624679" cy="403398"/>
            </a:xfrm>
            <a:prstGeom prst="bevel">
              <a:avLst>
                <a:gd name="adj" fmla="val 7991"/>
              </a:avLst>
            </a:prstGeom>
            <a:solidFill>
              <a:srgbClr val="99CC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74053" dir="3542175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728185" y="4105722"/>
              <a:ext cx="1395154" cy="40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ko-KR" altLang="en-US" sz="2000" b="1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미션 작성 양식</a:t>
              </a:r>
              <a:endPara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2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WordArt 22"/>
          <p:cNvSpPr>
            <a:spLocks noChangeArrowheads="1" noChangeShapeType="1" noTextEdit="1"/>
          </p:cNvSpPr>
          <p:nvPr/>
        </p:nvSpPr>
        <p:spPr bwMode="auto">
          <a:xfrm>
            <a:off x="251538" y="116632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 구성요소구축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395538" y="764710"/>
            <a:ext cx="3168352" cy="408237"/>
            <a:chOff x="1547665" y="4105722"/>
            <a:chExt cx="1624679" cy="408237"/>
          </a:xfrm>
        </p:grpSpPr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1547665" y="4105722"/>
              <a:ext cx="1624679" cy="403398"/>
            </a:xfrm>
            <a:prstGeom prst="bevel">
              <a:avLst>
                <a:gd name="adj" fmla="val 7991"/>
              </a:avLst>
            </a:prstGeom>
            <a:solidFill>
              <a:srgbClr val="99CC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74053" dir="3542175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728185" y="4105722"/>
              <a:ext cx="1395154" cy="40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ko-KR" altLang="en-US" sz="2000" b="1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미션  검토 항목</a:t>
              </a:r>
              <a:endPara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611560" y="1484787"/>
          <a:ext cx="7776863" cy="4354184"/>
        </p:xfrm>
        <a:graphic>
          <a:graphicData uri="http://schemas.openxmlformats.org/drawingml/2006/table">
            <a:tbl>
              <a:tblPr/>
              <a:tblGrid>
                <a:gridCol w="755035"/>
                <a:gridCol w="4069150"/>
                <a:gridCol w="687572"/>
                <a:gridCol w="755035"/>
                <a:gridCol w="830539"/>
                <a:gridCol w="679532"/>
              </a:tblGrid>
              <a:tr h="62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항목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검토항목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안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안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안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비고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앞으로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50~100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년간 지속 가능한가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우리의 근본적인 존재이유인가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우리 업무의 중요성을 부여한 말인가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상상력을 자극하고 우리를 활기 넘치게 하는 것인가</a:t>
                      </a: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우리가 기야 할 방향을 제시하는가</a:t>
                      </a: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평가결과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1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조직이 성공하려면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8461" y="2276872"/>
            <a:ext cx="6753819" cy="3600400"/>
          </a:xfrm>
          <a:prstGeom prst="rect">
            <a:avLst/>
          </a:prstGeom>
          <a:noFill/>
        </p:spPr>
        <p:txBody>
          <a:bodyPr lIns="91179" tIns="45590" rIns="91179" bIns="45590"/>
          <a:lstStyle>
            <a:lvl1pPr marL="0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890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1785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67674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3566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79459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35352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191243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47134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marL="607854" indent="-607854" algn="l">
              <a:buFont typeface="Wingdings 2" pitchFamily="18" charset="2"/>
              <a:buChar char="¢"/>
            </a:pPr>
            <a:r>
              <a:rPr lang="ko-KR" altLang="en-US" sz="2400" b="1" dirty="0" smtClean="0">
                <a:solidFill>
                  <a:srgbClr val="00FF00"/>
                </a:solidFill>
                <a:latin typeface="HY태백B" pitchFamily="18" charset="-127"/>
                <a:ea typeface="HY태백B" pitchFamily="18" charset="-127"/>
              </a:rPr>
              <a:t>  </a:t>
            </a:r>
            <a:r>
              <a:rPr lang="ko-KR" altLang="en-US" b="1" dirty="0" smtClean="0">
                <a:solidFill>
                  <a:srgbClr val="00FF00"/>
                </a:solidFill>
                <a:latin typeface="HY태백B" pitchFamily="18" charset="-127"/>
                <a:ea typeface="HY태백B" pitchFamily="18" charset="-127"/>
              </a:rPr>
              <a:t>너만 보면 든든해</a:t>
            </a:r>
          </a:p>
          <a:p>
            <a:pPr marL="607854" indent="-607854" algn="l"/>
            <a:r>
              <a:rPr lang="ko-KR" altLang="en-US" b="1" dirty="0" smtClean="0">
                <a:solidFill>
                  <a:srgbClr val="00FF00"/>
                </a:solidFill>
                <a:latin typeface="HY태백B" pitchFamily="18" charset="-127"/>
                <a:ea typeface="HY태백B" pitchFamily="18" charset="-127"/>
              </a:rPr>
              <a:t> 실수였어. 잘 할 수 있을 꺼야</a:t>
            </a:r>
          </a:p>
          <a:p>
            <a:pPr marL="607854" indent="-607854" algn="l">
              <a:lnSpc>
                <a:spcPct val="13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HY태백B" pitchFamily="18" charset="-127"/>
                <a:ea typeface="HY태백B" pitchFamily="18" charset="-127"/>
              </a:rPr>
              <a:t>당</a:t>
            </a:r>
            <a:r>
              <a:rPr lang="ko-KR" altLang="en-US" sz="4000" dirty="0" smtClean="0">
                <a:solidFill>
                  <a:schemeClr val="tx1"/>
                </a:solidFill>
                <a:latin typeface="HY태백B" pitchFamily="18" charset="-127"/>
                <a:ea typeface="HY태백B" pitchFamily="18" charset="-127"/>
              </a:rPr>
              <a:t> 긍정적인 자기 기대  </a:t>
            </a:r>
            <a:endParaRPr lang="en-US" altLang="ko-KR" sz="4000" dirty="0" smtClean="0">
              <a:solidFill>
                <a:schemeClr val="tx1"/>
              </a:solidFill>
              <a:latin typeface="HY태백B" pitchFamily="18" charset="-127"/>
              <a:ea typeface="HY태백B" pitchFamily="18" charset="-127"/>
            </a:endParaRPr>
          </a:p>
          <a:p>
            <a:pPr marL="607854" indent="-607854" algn="l">
              <a:lnSpc>
                <a:spcPct val="130000"/>
              </a:lnSpc>
            </a:pPr>
            <a:r>
              <a:rPr lang="ko-KR" altLang="en-US" sz="4000" dirty="0" smtClean="0">
                <a:solidFill>
                  <a:schemeClr val="tx1"/>
                </a:solidFill>
                <a:latin typeface="HY태백B" pitchFamily="18" charset="-127"/>
                <a:ea typeface="HY태백B" pitchFamily="18" charset="-127"/>
                <a:sym typeface="Wingdings" pitchFamily="2" charset="2"/>
              </a:rPr>
              <a:t>  </a:t>
            </a:r>
            <a:r>
              <a:rPr lang="ko-KR" altLang="en-US" sz="4000" dirty="0" smtClean="0">
                <a:solidFill>
                  <a:schemeClr val="tx1"/>
                </a:solidFill>
                <a:latin typeface="HY태백B" pitchFamily="18" charset="-127"/>
                <a:ea typeface="HY태백B" pitchFamily="18" charset="-127"/>
              </a:rPr>
              <a:t>자신감을 갖게 해 줌</a:t>
            </a:r>
            <a:endParaRPr lang="ko-KR" altLang="en-US" dirty="0" smtClean="0">
              <a:solidFill>
                <a:schemeClr val="tx1"/>
              </a:solidFill>
              <a:latin typeface="HY태백B" pitchFamily="18" charset="-127"/>
              <a:ea typeface="HY태백B" pitchFamily="18" charset="-127"/>
            </a:endParaRPr>
          </a:p>
          <a:p>
            <a:pPr marL="607854" indent="-607854" algn="l"/>
            <a:r>
              <a:rPr lang="ko-KR" altLang="en-US" sz="24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                 </a:t>
            </a:r>
            <a:endParaRPr lang="ko-KR" altLang="en-US" sz="24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093784"/>
              </p:ext>
            </p:extLst>
          </p:nvPr>
        </p:nvGraphicFramePr>
        <p:xfrm>
          <a:off x="7820179" y="3212976"/>
          <a:ext cx="1212541" cy="2594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4" name="클립" r:id="rId3" imgW="830160" imgH="1778040" progId="MS_ClipArt_Gallery.2">
                  <p:embed/>
                </p:oleObj>
              </mc:Choice>
              <mc:Fallback>
                <p:oleObj name="클립" r:id="rId3" imgW="830160" imgH="1778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0179" y="3212976"/>
                        <a:ext cx="1212541" cy="2594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23864" y="1268760"/>
            <a:ext cx="7512050" cy="762000"/>
          </a:xfrm>
          <a:prstGeom prst="rect">
            <a:avLst/>
          </a:prstGeom>
          <a:noFill/>
          <a:ln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1179" tIns="45590" rIns="91179" bIns="45590"/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589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1785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67674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3566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r>
              <a:rPr lang="ko-KR" altLang="en-US" sz="36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조직에서 듣고 싶은 말은</a:t>
            </a:r>
            <a:r>
              <a:rPr lang="en-US" altLang="ko-KR" sz="36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  <a:r>
              <a:rPr lang="ko-KR" altLang="en-US" sz="36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36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67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WordArt 22"/>
          <p:cNvSpPr>
            <a:spLocks noChangeArrowheads="1" noChangeShapeType="1" noTextEdit="1"/>
          </p:cNvSpPr>
          <p:nvPr/>
        </p:nvSpPr>
        <p:spPr bwMode="auto">
          <a:xfrm>
            <a:off x="251538" y="116632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 구성요소구축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395538" y="764710"/>
            <a:ext cx="3168352" cy="408237"/>
            <a:chOff x="1547665" y="4105722"/>
            <a:chExt cx="1624679" cy="408237"/>
          </a:xfrm>
        </p:grpSpPr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1547665" y="4105722"/>
              <a:ext cx="1624679" cy="403398"/>
            </a:xfrm>
            <a:prstGeom prst="bevel">
              <a:avLst>
                <a:gd name="adj" fmla="val 7991"/>
              </a:avLst>
            </a:prstGeom>
            <a:solidFill>
              <a:srgbClr val="99CC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74053" dir="3542175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728185" y="4105722"/>
              <a:ext cx="1395154" cy="40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ko-KR" altLang="en-US" sz="2000" b="1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미션  적절성 검토</a:t>
              </a:r>
              <a:endPara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  <p:sp>
        <p:nvSpPr>
          <p:cNvPr id="9" name="제목 1"/>
          <p:cNvSpPr txBox="1">
            <a:spLocks/>
          </p:cNvSpPr>
          <p:nvPr/>
        </p:nvSpPr>
        <p:spPr>
          <a:xfrm>
            <a:off x="683575" y="1187328"/>
            <a:ext cx="2808312" cy="499490"/>
          </a:xfrm>
          <a:prstGeom prst="rect">
            <a:avLst/>
          </a:prstGeom>
        </p:spPr>
        <p:txBody>
          <a:bodyPr vert="horz" lIns="91179" tIns="45590" rIns="91179" bIns="45590" rtlCol="0" anchor="ctr">
            <a:normAutofit/>
          </a:bodyPr>
          <a:lstStyle/>
          <a:p>
            <a:r>
              <a:rPr lang="ko-KR" altLang="en-US" sz="2000" dirty="0"/>
              <a:t>∎ </a:t>
            </a:r>
            <a:r>
              <a:rPr lang="ko-KR" altLang="en-US" sz="2000" dirty="0">
                <a:latin typeface="HY태백B" pitchFamily="18" charset="-127"/>
                <a:ea typeface="HY태백B" pitchFamily="18" charset="-127"/>
              </a:rPr>
              <a:t>미션 안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32189"/>
              </p:ext>
            </p:extLst>
          </p:nvPr>
        </p:nvGraphicFramePr>
        <p:xfrm>
          <a:off x="1043615" y="1772830"/>
          <a:ext cx="6912771" cy="3816424"/>
        </p:xfrm>
        <a:graphic>
          <a:graphicData uri="http://schemas.openxmlformats.org/drawingml/2006/table">
            <a:tbl>
              <a:tblPr/>
              <a:tblGrid>
                <a:gridCol w="905291"/>
                <a:gridCol w="4855349"/>
                <a:gridCol w="1152131"/>
              </a:tblGrid>
              <a:tr h="9541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dirty="0">
                        <a:solidFill>
                          <a:srgbClr val="000000"/>
                        </a:solidFill>
                        <a:latin typeface="HY태백B" pitchFamily="18" charset="-127"/>
                        <a:ea typeface="HY태백B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 smtClean="0">
                          <a:solidFill>
                            <a:srgbClr val="000000"/>
                          </a:solidFill>
                          <a:latin typeface="HY태백B" pitchFamily="18" charset="-127"/>
                          <a:ea typeface="HY태백B" pitchFamily="18" charset="-127"/>
                        </a:rPr>
                        <a:t>미션안</a:t>
                      </a:r>
                      <a:endParaRPr lang="ko-KR" altLang="en-US" sz="2400" dirty="0">
                        <a:solidFill>
                          <a:srgbClr val="000000"/>
                        </a:solidFill>
                        <a:latin typeface="HY태백B" pitchFamily="18" charset="-127"/>
                        <a:ea typeface="HY태백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>
                          <a:solidFill>
                            <a:srgbClr val="000000"/>
                          </a:solidFill>
                          <a:latin typeface="HY태백B" pitchFamily="18" charset="-127"/>
                          <a:ea typeface="HY태백B" pitchFamily="18" charset="-127"/>
                        </a:rPr>
                        <a:t>평가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>
                          <a:solidFill>
                            <a:srgbClr val="000000"/>
                          </a:solidFill>
                          <a:latin typeface="HY태백B" pitchFamily="18" charset="-127"/>
                          <a:ea typeface="HY태백B" pitchFamily="18" charset="-127"/>
                        </a:rPr>
                        <a:t>1</a:t>
                      </a: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HY태백B" pitchFamily="18" charset="-127"/>
                          <a:ea typeface="HY태백B" pitchFamily="18" charset="-127"/>
                        </a:rPr>
                        <a:t>안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dirty="0">
                        <a:solidFill>
                          <a:srgbClr val="000000"/>
                        </a:solidFill>
                        <a:latin typeface="HY태백B" pitchFamily="18" charset="-127"/>
                        <a:ea typeface="HY태백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dirty="0">
                        <a:solidFill>
                          <a:srgbClr val="000000"/>
                        </a:solidFill>
                        <a:latin typeface="HY태백B" pitchFamily="18" charset="-127"/>
                        <a:ea typeface="HY태백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>
                          <a:solidFill>
                            <a:srgbClr val="000000"/>
                          </a:solidFill>
                          <a:latin typeface="HY태백B" pitchFamily="18" charset="-127"/>
                          <a:ea typeface="HY태백B" pitchFamily="18" charset="-127"/>
                        </a:rPr>
                        <a:t>2</a:t>
                      </a: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HY태백B" pitchFamily="18" charset="-127"/>
                          <a:ea typeface="HY태백B" pitchFamily="18" charset="-127"/>
                        </a:rPr>
                        <a:t>안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dirty="0">
                        <a:solidFill>
                          <a:srgbClr val="000000"/>
                        </a:solidFill>
                        <a:latin typeface="HY태백B" pitchFamily="18" charset="-127"/>
                        <a:ea typeface="HY태백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dirty="0">
                        <a:solidFill>
                          <a:srgbClr val="000000"/>
                        </a:solidFill>
                        <a:latin typeface="HY태백B" pitchFamily="18" charset="-127"/>
                        <a:ea typeface="HY태백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>
                          <a:solidFill>
                            <a:srgbClr val="000000"/>
                          </a:solidFill>
                          <a:latin typeface="HY태백B" pitchFamily="18" charset="-127"/>
                          <a:ea typeface="HY태백B" pitchFamily="18" charset="-127"/>
                        </a:rPr>
                        <a:t>3</a:t>
                      </a:r>
                      <a:r>
                        <a:rPr lang="ko-KR" altLang="en-US" sz="2400">
                          <a:solidFill>
                            <a:srgbClr val="000000"/>
                          </a:solidFill>
                          <a:latin typeface="HY태백B" pitchFamily="18" charset="-127"/>
                          <a:ea typeface="HY태백B" pitchFamily="18" charset="-127"/>
                        </a:rPr>
                        <a:t>안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dirty="0">
                        <a:solidFill>
                          <a:srgbClr val="000000"/>
                        </a:solidFill>
                        <a:latin typeface="HY태백B" pitchFamily="18" charset="-127"/>
                        <a:ea typeface="HY태백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dirty="0">
                        <a:solidFill>
                          <a:srgbClr val="000000"/>
                        </a:solidFill>
                        <a:latin typeface="HY태백B" pitchFamily="18" charset="-127"/>
                        <a:ea typeface="HY태백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4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683569" y="1340768"/>
            <a:ext cx="7776864" cy="4752528"/>
            <a:chOff x="611560" y="980728"/>
            <a:chExt cx="7344816" cy="3960440"/>
          </a:xfrm>
        </p:grpSpPr>
        <p:sp>
          <p:nvSpPr>
            <p:cNvPr id="2" name="직사각형 1"/>
            <p:cNvSpPr/>
            <p:nvPr/>
          </p:nvSpPr>
          <p:spPr>
            <a:xfrm>
              <a:off x="611560" y="3933056"/>
              <a:ext cx="237626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580112" y="4077072"/>
              <a:ext cx="237626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3203848" y="980728"/>
              <a:ext cx="237626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 rot="2333886">
              <a:off x="4163383" y="2955435"/>
              <a:ext cx="2160240" cy="129614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6" name="타원 5"/>
            <p:cNvSpPr/>
            <p:nvPr/>
          </p:nvSpPr>
          <p:spPr>
            <a:xfrm rot="8641217">
              <a:off x="2298410" y="2931821"/>
              <a:ext cx="2160240" cy="129614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7" name="타원 6"/>
            <p:cNvSpPr/>
            <p:nvPr/>
          </p:nvSpPr>
          <p:spPr>
            <a:xfrm rot="5400000">
              <a:off x="3275856" y="1988840"/>
              <a:ext cx="2160240" cy="129614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3275856" y="2636912"/>
              <a:ext cx="2160240" cy="12961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9" name="제목 1"/>
            <p:cNvSpPr txBox="1">
              <a:spLocks/>
            </p:cNvSpPr>
            <p:nvPr/>
          </p:nvSpPr>
          <p:spPr>
            <a:xfrm>
              <a:off x="3347864" y="3068960"/>
              <a:ext cx="2016224" cy="4766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1785" fontAlgn="auto">
                <a:spcAft>
                  <a:spcPts val="0"/>
                </a:spcAft>
                <a:defRPr/>
              </a:pPr>
              <a:r>
                <a:rPr kumimoji="0" lang="ko-KR" altLang="en-US" dirty="0">
                  <a:latin typeface="HY동녘B" pitchFamily="18" charset="-127"/>
                  <a:ea typeface="HY동녘B" pitchFamily="18" charset="-127"/>
                  <a:cs typeface="+mj-cs"/>
                </a:rPr>
                <a:t>달성해야 할 기간</a:t>
              </a:r>
            </a:p>
          </p:txBody>
        </p:sp>
        <p:sp>
          <p:nvSpPr>
            <p:cNvPr id="10" name="제목 1"/>
            <p:cNvSpPr txBox="1">
              <a:spLocks/>
            </p:cNvSpPr>
            <p:nvPr/>
          </p:nvSpPr>
          <p:spPr>
            <a:xfrm>
              <a:off x="3419872" y="1124744"/>
              <a:ext cx="2016224" cy="4766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1785" fontAlgn="auto">
                <a:spcAft>
                  <a:spcPts val="0"/>
                </a:spcAft>
                <a:defRPr/>
              </a:pPr>
              <a:r>
                <a:rPr kumimoji="0" lang="ko-KR" altLang="en-US" dirty="0">
                  <a:latin typeface="HY동녘B" pitchFamily="18" charset="-127"/>
                  <a:ea typeface="HY동녘B" pitchFamily="18" charset="-127"/>
                  <a:cs typeface="+mj-cs"/>
                </a:rPr>
                <a:t>의미 있는 목적</a:t>
              </a:r>
            </a:p>
          </p:txBody>
        </p:sp>
        <p:sp>
          <p:nvSpPr>
            <p:cNvPr id="11" name="제목 1"/>
            <p:cNvSpPr txBox="1">
              <a:spLocks/>
            </p:cNvSpPr>
            <p:nvPr/>
          </p:nvSpPr>
          <p:spPr>
            <a:xfrm>
              <a:off x="791072" y="4149080"/>
              <a:ext cx="2016224" cy="4766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1785" fontAlgn="auto">
                <a:spcAft>
                  <a:spcPts val="0"/>
                </a:spcAft>
                <a:defRPr/>
              </a:pPr>
              <a:r>
                <a:rPr kumimoji="0" lang="ko-KR" altLang="en-US" dirty="0">
                  <a:latin typeface="HY동녘B" pitchFamily="18" charset="-127"/>
                  <a:ea typeface="HY동녘B" pitchFamily="18" charset="-127"/>
                  <a:cs typeface="+mj-cs"/>
                </a:rPr>
                <a:t>뚜렷한</a:t>
              </a:r>
              <a:endParaRPr kumimoji="0" lang="en-US" altLang="ko-KR" dirty="0">
                <a:latin typeface="HY동녘B" pitchFamily="18" charset="-127"/>
                <a:ea typeface="HY동녘B" pitchFamily="18" charset="-127"/>
                <a:cs typeface="+mj-cs"/>
              </a:endParaRPr>
            </a:p>
            <a:p>
              <a:pPr algn="ctr" defTabSz="911785" fontAlgn="auto">
                <a:spcAft>
                  <a:spcPts val="0"/>
                </a:spcAft>
                <a:defRPr/>
              </a:pPr>
              <a:r>
                <a:rPr lang="ko-KR" altLang="en-US" dirty="0" smtClean="0">
                  <a:latin typeface="HY동녘B" pitchFamily="18" charset="-127"/>
                  <a:ea typeface="HY동녘B" pitchFamily="18" charset="-127"/>
                  <a:cs typeface="+mj-cs"/>
                </a:rPr>
                <a:t>가치</a:t>
              </a:r>
              <a:endParaRPr kumimoji="0" lang="ko-KR" altLang="en-US" dirty="0">
                <a:latin typeface="HY동녘B" pitchFamily="18" charset="-127"/>
                <a:ea typeface="HY동녘B" pitchFamily="18" charset="-127"/>
                <a:cs typeface="+mj-cs"/>
              </a:endParaRPr>
            </a:p>
          </p:txBody>
        </p:sp>
        <p:sp>
          <p:nvSpPr>
            <p:cNvPr id="12" name="제목 1"/>
            <p:cNvSpPr txBox="1">
              <a:spLocks/>
            </p:cNvSpPr>
            <p:nvPr/>
          </p:nvSpPr>
          <p:spPr>
            <a:xfrm>
              <a:off x="5652120" y="4221088"/>
              <a:ext cx="2016224" cy="4766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1785" fontAlgn="auto">
                <a:spcAft>
                  <a:spcPts val="0"/>
                </a:spcAft>
                <a:defRPr/>
              </a:pPr>
              <a:r>
                <a:rPr kumimoji="0" lang="ko-KR" altLang="en-US" dirty="0">
                  <a:latin typeface="HY동녘B" pitchFamily="18" charset="-127"/>
                  <a:ea typeface="HY동녘B" pitchFamily="18" charset="-127"/>
                  <a:cs typeface="+mj-cs"/>
                </a:rPr>
                <a:t>미래의</a:t>
              </a:r>
              <a:endParaRPr kumimoji="0" lang="en-US" altLang="ko-KR" dirty="0">
                <a:latin typeface="HY동녘B" pitchFamily="18" charset="-127"/>
                <a:ea typeface="HY동녘B" pitchFamily="18" charset="-127"/>
                <a:cs typeface="+mj-cs"/>
              </a:endParaRPr>
            </a:p>
            <a:p>
              <a:pPr algn="ctr" defTabSz="911785" fontAlgn="auto">
                <a:spcAft>
                  <a:spcPts val="0"/>
                </a:spcAft>
                <a:defRPr/>
              </a:pPr>
              <a:r>
                <a:rPr lang="ko-KR" altLang="en-US" dirty="0" smtClean="0">
                  <a:latin typeface="HY동녘B" pitchFamily="18" charset="-127"/>
                  <a:ea typeface="HY동녘B" pitchFamily="18" charset="-127"/>
                  <a:cs typeface="+mj-cs"/>
                </a:rPr>
                <a:t>청사진</a:t>
              </a:r>
              <a:endParaRPr kumimoji="0" lang="ko-KR" altLang="en-US" dirty="0">
                <a:latin typeface="HY동녘B" pitchFamily="18" charset="-127"/>
                <a:ea typeface="HY동녘B" pitchFamily="18" charset="-127"/>
                <a:cs typeface="+mj-cs"/>
              </a:endParaRPr>
            </a:p>
          </p:txBody>
        </p:sp>
      </p:grpSp>
      <p:sp>
        <p:nvSpPr>
          <p:cNvPr id="15" name="WordArt 22"/>
          <p:cNvSpPr>
            <a:spLocks noChangeArrowheads="1" noChangeShapeType="1" noTextEdit="1"/>
          </p:cNvSpPr>
          <p:nvPr/>
        </p:nvSpPr>
        <p:spPr bwMode="auto">
          <a:xfrm>
            <a:off x="251538" y="116632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 구성요소구축</a:t>
            </a:r>
          </a:p>
        </p:txBody>
      </p:sp>
      <p:grpSp>
        <p:nvGrpSpPr>
          <p:cNvPr id="16" name="그룹 10"/>
          <p:cNvGrpSpPr/>
          <p:nvPr/>
        </p:nvGrpSpPr>
        <p:grpSpPr>
          <a:xfrm>
            <a:off x="395538" y="764710"/>
            <a:ext cx="3168352" cy="408237"/>
            <a:chOff x="1547665" y="4105722"/>
            <a:chExt cx="1624679" cy="408237"/>
          </a:xfrm>
        </p:grpSpPr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1547665" y="4105722"/>
              <a:ext cx="1624679" cy="403398"/>
            </a:xfrm>
            <a:prstGeom prst="bevel">
              <a:avLst>
                <a:gd name="adj" fmla="val 7991"/>
              </a:avLst>
            </a:prstGeom>
            <a:solidFill>
              <a:srgbClr val="99CC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74053" dir="3542175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1728185" y="4105722"/>
              <a:ext cx="1395154" cy="40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ko-KR" altLang="en-US" sz="2000" b="1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비전의 핵심요소</a:t>
              </a:r>
              <a:endPara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251520" y="116632"/>
            <a:ext cx="4176713" cy="50435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왜 비전을 공유해야 하는가</a:t>
            </a:r>
            <a:r>
              <a:rPr lang="en-US" altLang="ko-KR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?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611560" y="1268760"/>
            <a:ext cx="7848872" cy="432048"/>
          </a:xfrm>
          <a:prstGeom prst="roundRect">
            <a:avLst>
              <a:gd name="adj" fmla="val 10088"/>
            </a:avLst>
          </a:prstGeom>
          <a:solidFill>
            <a:srgbClr val="EAEAEA">
              <a:alpha val="79999"/>
            </a:srgbClr>
          </a:solidFill>
          <a:ln w="12700">
            <a:solidFill>
              <a:srgbClr val="2B66BD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latinLnBrk="1">
              <a:spcBef>
                <a:spcPts val="0"/>
              </a:spcBef>
              <a:buFont typeface="Wingdings" pitchFamily="2" charset="2"/>
              <a:buNone/>
            </a:pPr>
            <a:r>
              <a:rPr lang="ko-KR" altLang="en-US" sz="2800" b="0" dirty="0" smtClean="0">
                <a:latin typeface="HY동녘B" pitchFamily="18" charset="-127"/>
                <a:ea typeface="HY동녘B" pitchFamily="18" charset="-127"/>
              </a:rPr>
              <a:t>거대하지만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민첩한 기업들의 공통점은 비전공유</a:t>
            </a:r>
            <a:endParaRPr lang="en-US" altLang="ko-KR" sz="2800" b="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23" name="Picture 4" descr="슬라이드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0925" r="6110" b="7222"/>
          <a:stretch/>
        </p:blipFill>
        <p:spPr bwMode="auto">
          <a:xfrm>
            <a:off x="304800" y="1916832"/>
            <a:ext cx="82804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슬라이드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0925" r="6110" b="7222"/>
          <a:stretch/>
        </p:blipFill>
        <p:spPr bwMode="auto">
          <a:xfrm>
            <a:off x="304800" y="2806700"/>
            <a:ext cx="8280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슬라이드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0925" r="6110" b="7222"/>
          <a:stretch/>
        </p:blipFill>
        <p:spPr bwMode="auto">
          <a:xfrm>
            <a:off x="457200" y="2959100"/>
            <a:ext cx="8280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7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251520" y="116632"/>
            <a:ext cx="4176713" cy="50435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반복적인 제시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pic>
        <p:nvPicPr>
          <p:cNvPr id="7" name="Picture 4" descr="슬라이드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2408" r="25972" b="10556"/>
          <a:stretch/>
        </p:blipFill>
        <p:spPr bwMode="auto">
          <a:xfrm>
            <a:off x="494433" y="1124744"/>
            <a:ext cx="78676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9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827586" y="1340768"/>
          <a:ext cx="7488832" cy="5040560"/>
        </p:xfrm>
        <a:graphic>
          <a:graphicData uri="http://schemas.openxmlformats.org/drawingml/2006/table">
            <a:tbl>
              <a:tblPr/>
              <a:tblGrid>
                <a:gridCol w="3744416"/>
                <a:gridCol w="3744416"/>
              </a:tblGrid>
              <a:tr h="1260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비전안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비전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안에 대한 설명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WordArt 22"/>
          <p:cNvSpPr>
            <a:spLocks noChangeArrowheads="1" noChangeShapeType="1" noTextEdit="1"/>
          </p:cNvSpPr>
          <p:nvPr/>
        </p:nvSpPr>
        <p:spPr bwMode="auto">
          <a:xfrm>
            <a:off x="251538" y="116632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 구성요소구축</a:t>
            </a:r>
          </a:p>
        </p:txBody>
      </p:sp>
      <p:grpSp>
        <p:nvGrpSpPr>
          <p:cNvPr id="6" name="그룹 10"/>
          <p:cNvGrpSpPr/>
          <p:nvPr/>
        </p:nvGrpSpPr>
        <p:grpSpPr>
          <a:xfrm>
            <a:off x="395538" y="764710"/>
            <a:ext cx="3168352" cy="408237"/>
            <a:chOff x="1547665" y="4105722"/>
            <a:chExt cx="1624679" cy="408237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1547665" y="4105722"/>
              <a:ext cx="1624679" cy="403398"/>
            </a:xfrm>
            <a:prstGeom prst="bevel">
              <a:avLst>
                <a:gd name="adj" fmla="val 7991"/>
              </a:avLst>
            </a:prstGeom>
            <a:solidFill>
              <a:srgbClr val="99CC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74053" dir="3542175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728185" y="4105722"/>
              <a:ext cx="1395154" cy="40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ko-KR" altLang="en-US" sz="2000" b="1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비전  작성 양식</a:t>
              </a:r>
              <a:endPara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4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39568" y="1268788"/>
          <a:ext cx="7776864" cy="4803649"/>
        </p:xfrm>
        <a:graphic>
          <a:graphicData uri="http://schemas.openxmlformats.org/drawingml/2006/table">
            <a:tbl>
              <a:tblPr/>
              <a:tblGrid>
                <a:gridCol w="864096"/>
                <a:gridCol w="4032448"/>
                <a:gridCol w="589781"/>
                <a:gridCol w="763513"/>
                <a:gridCol w="763513"/>
                <a:gridCol w="763513"/>
              </a:tblGrid>
              <a:tr h="489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항목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검토항목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안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안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안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비고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달성여부를 측정할 수 있는가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기간이 명시되어 있는가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모호하거나 추상적이지 않은가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5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조직원의 마음과 열정과 역량을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 모아줄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수 있는가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실행 가능한가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핵심역량은 무엇인가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미래 모습은 어떤 것인가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평가결과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683575" y="620688"/>
            <a:ext cx="2808312" cy="490066"/>
          </a:xfrm>
          <a:prstGeom prst="rect">
            <a:avLst/>
          </a:prstGeom>
        </p:spPr>
        <p:txBody>
          <a:bodyPr vert="horz" lIns="91179" tIns="45590" rIns="91179" bIns="45590" rtlCol="0" anchor="ctr">
            <a:normAutofit/>
          </a:bodyPr>
          <a:lstStyle/>
          <a:p>
            <a:r>
              <a:rPr lang="ko-KR" altLang="en-US" sz="2000" dirty="0"/>
              <a:t>∎ 검토항목</a:t>
            </a:r>
          </a:p>
        </p:txBody>
      </p:sp>
      <p:sp>
        <p:nvSpPr>
          <p:cNvPr id="6" name="WordArt 22"/>
          <p:cNvSpPr>
            <a:spLocks noChangeArrowheads="1" noChangeShapeType="1" noTextEdit="1"/>
          </p:cNvSpPr>
          <p:nvPr/>
        </p:nvSpPr>
        <p:spPr bwMode="auto">
          <a:xfrm>
            <a:off x="251538" y="116632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 구성요소구축</a:t>
            </a:r>
          </a:p>
        </p:txBody>
      </p:sp>
      <p:grpSp>
        <p:nvGrpSpPr>
          <p:cNvPr id="8" name="그룹 10"/>
          <p:cNvGrpSpPr/>
          <p:nvPr/>
        </p:nvGrpSpPr>
        <p:grpSpPr>
          <a:xfrm>
            <a:off x="395538" y="764710"/>
            <a:ext cx="3168352" cy="408237"/>
            <a:chOff x="1547665" y="4105722"/>
            <a:chExt cx="1624679" cy="408237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1547665" y="4105722"/>
              <a:ext cx="1624679" cy="403398"/>
            </a:xfrm>
            <a:prstGeom prst="bevel">
              <a:avLst>
                <a:gd name="adj" fmla="val 7991"/>
              </a:avLst>
            </a:prstGeom>
            <a:solidFill>
              <a:srgbClr val="99CC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74053" dir="3542175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728185" y="4105722"/>
              <a:ext cx="1395154" cy="40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ko-KR" altLang="en-US" sz="2000" b="1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비전  검토의 적절성</a:t>
              </a:r>
              <a:endPara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4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83575" y="1196752"/>
            <a:ext cx="2808312" cy="490066"/>
          </a:xfrm>
          <a:prstGeom prst="rect">
            <a:avLst/>
          </a:prstGeom>
        </p:spPr>
        <p:txBody>
          <a:bodyPr vert="horz" lIns="91179" tIns="45590" rIns="91179" bIns="45590" rtlCol="0" anchor="ctr">
            <a:normAutofit/>
          </a:bodyPr>
          <a:lstStyle/>
          <a:p>
            <a:r>
              <a:rPr lang="ko-KR" altLang="en-US" sz="2000" dirty="0"/>
              <a:t>∎ 비전 안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285451"/>
              </p:ext>
            </p:extLst>
          </p:nvPr>
        </p:nvGraphicFramePr>
        <p:xfrm>
          <a:off x="1043608" y="1844824"/>
          <a:ext cx="6912770" cy="3744416"/>
        </p:xfrm>
        <a:graphic>
          <a:graphicData uri="http://schemas.openxmlformats.org/drawingml/2006/table">
            <a:tbl>
              <a:tblPr/>
              <a:tblGrid>
                <a:gridCol w="905291"/>
                <a:gridCol w="4279285"/>
                <a:gridCol w="1728194"/>
              </a:tblGrid>
              <a:tr h="936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비전안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평가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안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안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안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251538" y="116632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 구성요소구축</a:t>
            </a:r>
          </a:p>
        </p:txBody>
      </p:sp>
      <p:grpSp>
        <p:nvGrpSpPr>
          <p:cNvPr id="9" name="그룹 10"/>
          <p:cNvGrpSpPr/>
          <p:nvPr/>
        </p:nvGrpSpPr>
        <p:grpSpPr>
          <a:xfrm>
            <a:off x="395538" y="764710"/>
            <a:ext cx="3168352" cy="408237"/>
            <a:chOff x="1547665" y="4105722"/>
            <a:chExt cx="1624679" cy="408237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547665" y="4105722"/>
              <a:ext cx="1624679" cy="403398"/>
            </a:xfrm>
            <a:prstGeom prst="bevel">
              <a:avLst>
                <a:gd name="adj" fmla="val 7991"/>
              </a:avLst>
            </a:prstGeom>
            <a:solidFill>
              <a:srgbClr val="99CC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74053" dir="3542175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728185" y="4105722"/>
              <a:ext cx="1395154" cy="40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ko-KR" altLang="en-US" sz="2000" b="1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비전 의 적절성 검토</a:t>
              </a:r>
              <a:endPara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6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755578" y="2204863"/>
          <a:ext cx="7632848" cy="2361717"/>
        </p:xfrm>
        <a:graphic>
          <a:graphicData uri="http://schemas.openxmlformats.org/drawingml/2006/table">
            <a:tbl>
              <a:tblPr/>
              <a:tblGrid>
                <a:gridCol w="4112668"/>
                <a:gridCol w="3520180"/>
              </a:tblGrid>
              <a:tr h="489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바탕"/>
                        </a:rPr>
                        <a:t>관점 안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바탕"/>
                        </a:rPr>
                        <a:t>관점 안에 대한 설명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바탕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바탕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WordArt 22"/>
          <p:cNvSpPr>
            <a:spLocks noChangeArrowheads="1" noChangeShapeType="1" noTextEdit="1"/>
          </p:cNvSpPr>
          <p:nvPr/>
        </p:nvSpPr>
        <p:spPr bwMode="auto">
          <a:xfrm>
            <a:off x="251538" y="116632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 구성요소구축</a:t>
            </a:r>
          </a:p>
        </p:txBody>
      </p:sp>
      <p:grpSp>
        <p:nvGrpSpPr>
          <p:cNvPr id="8" name="그룹 10"/>
          <p:cNvGrpSpPr/>
          <p:nvPr/>
        </p:nvGrpSpPr>
        <p:grpSpPr>
          <a:xfrm>
            <a:off x="395538" y="764710"/>
            <a:ext cx="3168352" cy="408237"/>
            <a:chOff x="1547665" y="4105722"/>
            <a:chExt cx="1624679" cy="408237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1547665" y="4105722"/>
              <a:ext cx="1624679" cy="403398"/>
            </a:xfrm>
            <a:prstGeom prst="bevel">
              <a:avLst>
                <a:gd name="adj" fmla="val 7991"/>
              </a:avLst>
            </a:prstGeom>
            <a:solidFill>
              <a:srgbClr val="99CC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74053" dir="3542175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728185" y="4105722"/>
              <a:ext cx="1395154" cy="40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ko-KR" altLang="en-US" sz="2000" b="1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관점 작성 양식</a:t>
              </a:r>
              <a:endPara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0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95547" y="1340768"/>
          <a:ext cx="8208911" cy="4849980"/>
        </p:xfrm>
        <a:graphic>
          <a:graphicData uri="http://schemas.openxmlformats.org/drawingml/2006/table">
            <a:tbl>
              <a:tblPr/>
              <a:tblGrid>
                <a:gridCol w="596919"/>
                <a:gridCol w="5224316"/>
                <a:gridCol w="596919"/>
                <a:gridCol w="596919"/>
                <a:gridCol w="596919"/>
                <a:gridCol w="596919"/>
              </a:tblGrid>
              <a:tr h="969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항목</a:t>
                      </a:r>
                    </a:p>
                  </a:txBody>
                  <a:tcPr marL="74341" marR="74341" marT="37171" marB="3717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검토항목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만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만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만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비고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marL="74341" marR="74341" marT="37171" marB="3717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기존의 전략목표 등을 분석하여 전략방향을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확인하였는가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</a:p>
                  </a:txBody>
                  <a:tcPr marL="74341" marR="74341" marT="37171" marB="3717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수립된 전략이 균형적이고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비전달성을 위해 충분한가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</a:p>
                  </a:txBody>
                  <a:tcPr marL="74341" marR="74341" marT="37171" marB="3717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전략간의 인과관계가 부족하거나 누락된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부분은 없는가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4</a:t>
                      </a:r>
                    </a:p>
                  </a:txBody>
                  <a:tcPr marL="74341" marR="74341" marT="37171" marB="3717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우리가 고객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이해관계자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)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에게 제공할 가치가 무엇인가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WordArt 22"/>
          <p:cNvSpPr>
            <a:spLocks noChangeArrowheads="1" noChangeShapeType="1" noTextEdit="1"/>
          </p:cNvSpPr>
          <p:nvPr/>
        </p:nvSpPr>
        <p:spPr bwMode="auto">
          <a:xfrm>
            <a:off x="251538" y="116632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 구성요소구축</a:t>
            </a:r>
          </a:p>
        </p:txBody>
      </p:sp>
      <p:grpSp>
        <p:nvGrpSpPr>
          <p:cNvPr id="6" name="그룹 10"/>
          <p:cNvGrpSpPr/>
          <p:nvPr/>
        </p:nvGrpSpPr>
        <p:grpSpPr>
          <a:xfrm>
            <a:off x="395538" y="764710"/>
            <a:ext cx="3168352" cy="408237"/>
            <a:chOff x="1547665" y="4105722"/>
            <a:chExt cx="1624679" cy="408237"/>
          </a:xfrm>
        </p:grpSpPr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1547665" y="4105722"/>
              <a:ext cx="1624679" cy="403398"/>
            </a:xfrm>
            <a:prstGeom prst="bevel">
              <a:avLst>
                <a:gd name="adj" fmla="val 7991"/>
              </a:avLst>
            </a:prstGeom>
            <a:solidFill>
              <a:srgbClr val="99CC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74053" dir="3542175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728185" y="4105722"/>
              <a:ext cx="1395154" cy="40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ko-KR" altLang="en-US" sz="2000" b="1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관점 작성 양식</a:t>
              </a:r>
              <a:endPara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9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23531" y="1484787"/>
          <a:ext cx="8208911" cy="4322276"/>
        </p:xfrm>
        <a:graphic>
          <a:graphicData uri="http://schemas.openxmlformats.org/drawingml/2006/table">
            <a:tbl>
              <a:tblPr/>
              <a:tblGrid>
                <a:gridCol w="596919"/>
                <a:gridCol w="5224316"/>
                <a:gridCol w="596919"/>
                <a:gridCol w="596919"/>
                <a:gridCol w="596919"/>
                <a:gridCol w="596919"/>
              </a:tblGrid>
              <a:tr h="617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항목</a:t>
                      </a:r>
                    </a:p>
                  </a:txBody>
                  <a:tcPr marL="74341" marR="74341" marT="37171" marB="3717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검토항목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안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안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안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비고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5</a:t>
                      </a:r>
                    </a:p>
                  </a:txBody>
                  <a:tcPr marL="74341" marR="74341" marT="37171" marB="3717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우선적으로 제공되어야 할 가치의 우선순위를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고려하였는가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6</a:t>
                      </a:r>
                    </a:p>
                  </a:txBody>
                  <a:tcPr marL="74341" marR="74341" marT="37171" marB="3717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전략목표들이 고객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이해관계자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)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의 기대에 충분한가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7</a:t>
                      </a:r>
                    </a:p>
                  </a:txBody>
                  <a:tcPr marL="74341" marR="74341" marT="37171" marB="3717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유사기관들의 관점을 충분히 검토하였는가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8</a:t>
                      </a:r>
                    </a:p>
                  </a:txBody>
                  <a:tcPr marL="74341" marR="74341" marT="37171" marB="3717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조직의 가치향상을 위하여 충분히 검토하였는가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9</a:t>
                      </a:r>
                    </a:p>
                  </a:txBody>
                  <a:tcPr marL="74341" marR="74341" marT="37171" marB="3717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관점별로 균형이 잡히고 인과관계가 성립하는가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10</a:t>
                      </a:r>
                    </a:p>
                  </a:txBody>
                  <a:tcPr marL="74341" marR="74341" marT="37171" marB="3717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전략이 논리적으로 해당관점에 반영되었는가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평가결과</a:t>
                      </a: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74341" marR="74341" marT="37171" marB="371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WordArt 22"/>
          <p:cNvSpPr>
            <a:spLocks noChangeArrowheads="1" noChangeShapeType="1" noTextEdit="1"/>
          </p:cNvSpPr>
          <p:nvPr/>
        </p:nvSpPr>
        <p:spPr bwMode="auto">
          <a:xfrm>
            <a:off x="251538" y="116632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 구성요소구축</a:t>
            </a:r>
          </a:p>
        </p:txBody>
      </p:sp>
      <p:grpSp>
        <p:nvGrpSpPr>
          <p:cNvPr id="6" name="그룹 10"/>
          <p:cNvGrpSpPr/>
          <p:nvPr/>
        </p:nvGrpSpPr>
        <p:grpSpPr>
          <a:xfrm>
            <a:off x="395538" y="764710"/>
            <a:ext cx="3168352" cy="408237"/>
            <a:chOff x="1547665" y="4105722"/>
            <a:chExt cx="1624679" cy="408237"/>
          </a:xfrm>
        </p:grpSpPr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1547665" y="4105722"/>
              <a:ext cx="1624679" cy="403398"/>
            </a:xfrm>
            <a:prstGeom prst="bevel">
              <a:avLst>
                <a:gd name="adj" fmla="val 7991"/>
              </a:avLst>
            </a:prstGeom>
            <a:solidFill>
              <a:srgbClr val="99CC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74053" dir="3542175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728185" y="4105722"/>
              <a:ext cx="1395154" cy="40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ko-KR" altLang="en-US" sz="2000" b="1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관점 작성 양식</a:t>
              </a:r>
              <a:endParaRPr lang="en-US" altLang="ko-KR" sz="2000" b="1" dirty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8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조직이 성공하려면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344617" y="1505846"/>
            <a:ext cx="6223000" cy="13731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79" tIns="45590" rIns="91179" bIns="4559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ko-KR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옆에 앉아 있는 동료들에게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ko-KR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덕담 한마디!</a:t>
            </a:r>
          </a:p>
        </p:txBody>
      </p:sp>
      <p:sp>
        <p:nvSpPr>
          <p:cNvPr id="11" name="Text Box 1027"/>
          <p:cNvSpPr txBox="1">
            <a:spLocks noChangeArrowheads="1"/>
          </p:cNvSpPr>
          <p:nvPr/>
        </p:nvSpPr>
        <p:spPr bwMode="auto">
          <a:xfrm>
            <a:off x="1020771" y="2974556"/>
            <a:ext cx="7048500" cy="310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FF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79" tIns="45590" rIns="91179" bIns="45590"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강의</a:t>
            </a:r>
            <a:r>
              <a:rPr lang="ko-KR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에</a:t>
            </a:r>
            <a:r>
              <a:rPr lang="ko-KR" alt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열중 하고 있는 모습이</a:t>
            </a:r>
            <a:r>
              <a:rPr lang="ko-KR" altLang="en-US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 좋네요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앞으로   크게 </a:t>
            </a:r>
            <a:r>
              <a:rPr lang="ko-KR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성장할 것 같네요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참 열심히 듣네요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참 잘 어울리네요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함께 하게 되어 큰 기쁨입니다</a:t>
            </a:r>
          </a:p>
        </p:txBody>
      </p:sp>
    </p:spTree>
    <p:extLst>
      <p:ext uri="{BB962C8B-B14F-4D97-AF65-F5344CB8AC3E}">
        <p14:creationId xmlns:p14="http://schemas.microsoft.com/office/powerpoint/2010/main" val="263147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539552" y="1124744"/>
            <a:ext cx="7848872" cy="5040560"/>
            <a:chOff x="1187624" y="260648"/>
            <a:chExt cx="6912768" cy="6192688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1187624" y="620688"/>
              <a:ext cx="6912768" cy="58326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915816" y="260648"/>
              <a:ext cx="3600400" cy="6926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dirty="0"/>
                <a:t>SWOT </a:t>
              </a:r>
              <a:r>
                <a:rPr lang="ko-KR" altLang="en-US" sz="3600" dirty="0"/>
                <a:t>분석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11760" y="5517232"/>
              <a:ext cx="4536504" cy="73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/>
                <a:t>  (</a:t>
              </a:r>
              <a:r>
                <a:rPr lang="ko-KR" altLang="en-US" sz="3200" dirty="0"/>
                <a:t>외부환경 분석결과</a:t>
              </a:r>
              <a:r>
                <a:rPr lang="en-US" altLang="ko-KR" sz="3200" dirty="0"/>
                <a:t>)</a:t>
              </a:r>
              <a:endParaRPr lang="ko-KR" altLang="en-US" sz="3200" dirty="0"/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2915816" y="1988840"/>
              <a:ext cx="3384376" cy="10801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/>
                <a:t>강점  약점</a:t>
              </a:r>
            </a:p>
          </p:txBody>
        </p:sp>
        <p:sp>
          <p:nvSpPr>
            <p:cNvPr id="24" name="덧셈 기호 23"/>
            <p:cNvSpPr/>
            <p:nvPr/>
          </p:nvSpPr>
          <p:spPr>
            <a:xfrm>
              <a:off x="3707904" y="3212976"/>
              <a:ext cx="2088232" cy="1152128"/>
            </a:xfrm>
            <a:prstGeom prst="mathPlu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2987824" y="4365104"/>
              <a:ext cx="3384376" cy="10801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/>
                <a:t>기획  위협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39752" y="1268760"/>
              <a:ext cx="4536504" cy="73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/>
                <a:t> (</a:t>
              </a:r>
              <a:r>
                <a:rPr lang="ko-KR" altLang="en-US" sz="3200" dirty="0"/>
                <a:t>내부능력 분석결과</a:t>
              </a:r>
              <a:r>
                <a:rPr lang="en-US" altLang="ko-KR" sz="3200" dirty="0"/>
                <a:t>)</a:t>
              </a:r>
              <a:endParaRPr lang="ko-KR" altLang="en-US" sz="3200" dirty="0"/>
            </a:p>
          </p:txBody>
        </p:sp>
      </p:grpSp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251538" y="116632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환경 분석</a:t>
            </a:r>
          </a:p>
        </p:txBody>
      </p:sp>
    </p:spTree>
    <p:extLst>
      <p:ext uri="{BB962C8B-B14F-4D97-AF65-F5344CB8AC3E}">
        <p14:creationId xmlns:p14="http://schemas.microsoft.com/office/powerpoint/2010/main" val="20166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WordArt 2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환경 분석</a:t>
            </a:r>
          </a:p>
        </p:txBody>
      </p:sp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62209"/>
              </p:ext>
            </p:extLst>
          </p:nvPr>
        </p:nvGraphicFramePr>
        <p:xfrm>
          <a:off x="467562" y="836724"/>
          <a:ext cx="8136905" cy="2869010"/>
        </p:xfrm>
        <a:graphic>
          <a:graphicData uri="http://schemas.openxmlformats.org/drawingml/2006/table">
            <a:tbl>
              <a:tblPr/>
              <a:tblGrid>
                <a:gridCol w="1307716"/>
                <a:gridCol w="1404585"/>
                <a:gridCol w="1356151"/>
                <a:gridCol w="1356151"/>
                <a:gridCol w="1356151"/>
                <a:gridCol w="1356151"/>
              </a:tblGrid>
              <a:tr h="4866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동녘B" pitchFamily="18" charset="-127"/>
                          <a:ea typeface="HY동녘B" pitchFamily="18" charset="-127"/>
                        </a:rPr>
                        <a:t>환경요인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동녘B" pitchFamily="18" charset="-127"/>
                          <a:ea typeface="HY동녘B" pitchFamily="18" charset="-127"/>
                        </a:rPr>
                        <a:t>주요 항목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동녘B" pitchFamily="18" charset="-127"/>
                          <a:ea typeface="HY동녘B" pitchFamily="18" charset="-127"/>
                        </a:rPr>
                        <a:t>현재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동녘B" pitchFamily="18" charset="-127"/>
                          <a:ea typeface="HY동녘B" pitchFamily="18" charset="-127"/>
                        </a:rPr>
                        <a:t>미래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동녘B" pitchFamily="18" charset="-127"/>
                          <a:ea typeface="HY동녘B" pitchFamily="18" charset="-127"/>
                        </a:rPr>
                        <a:t>기회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동녘B" pitchFamily="18" charset="-127"/>
                          <a:ea typeface="HY동녘B" pitchFamily="18" charset="-127"/>
                        </a:rPr>
                        <a:t>위협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HY동녘B" pitchFamily="18" charset="-127"/>
                          <a:ea typeface="HY동녘B" pitchFamily="18" charset="-127"/>
                        </a:rPr>
                        <a:t>정 치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HY동녘B" pitchFamily="18" charset="-127"/>
                          <a:ea typeface="HY동녘B" pitchFamily="18" charset="-127"/>
                        </a:rPr>
                        <a:t>경 제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4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HY동녘B" pitchFamily="18" charset="-127"/>
                          <a:ea typeface="HY동녘B" pitchFamily="18" charset="-127"/>
                        </a:rPr>
                        <a:t>사 회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HY동녘B" pitchFamily="18" charset="-127"/>
                          <a:ea typeface="HY동녘B" pitchFamily="18" charset="-127"/>
                        </a:rPr>
                        <a:t>문 화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동녘B" pitchFamily="18" charset="-127"/>
                          <a:ea typeface="HY동녘B" pitchFamily="18" charset="-127"/>
                        </a:rPr>
                        <a:t>기 타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순서도: 병합 31"/>
          <p:cNvSpPr/>
          <p:nvPr/>
        </p:nvSpPr>
        <p:spPr>
          <a:xfrm>
            <a:off x="3000150" y="3789040"/>
            <a:ext cx="3372050" cy="72008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9" tIns="45590" rIns="91179" bIns="45590" rtlCol="0" anchor="ctr"/>
          <a:lstStyle/>
          <a:p>
            <a:pPr algn="ctr"/>
            <a:endParaRPr lang="en-US" altLang="ko-KR" dirty="0"/>
          </a:p>
          <a:p>
            <a:pPr algn="ctr"/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시사점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67545" y="4509120"/>
            <a:ext cx="8208912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179" tIns="45590" rIns="91179" bIns="4559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6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WordArt 2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를 위한 패러다임 변화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67544" y="1124744"/>
          <a:ext cx="8280918" cy="5040556"/>
        </p:xfrm>
        <a:graphic>
          <a:graphicData uri="http://schemas.openxmlformats.org/drawingml/2006/table">
            <a:tbl>
              <a:tblPr/>
              <a:tblGrid>
                <a:gridCol w="1502260"/>
                <a:gridCol w="3333854"/>
                <a:gridCol w="3444804"/>
              </a:tblGrid>
              <a:tr h="646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기존 패러다임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새로운 패러다임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경영 전략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지배 구조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경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쟁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우위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경영 관리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인력 조직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문화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0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23528" y="1052763"/>
          <a:ext cx="8136905" cy="3241067"/>
        </p:xfrm>
        <a:graphic>
          <a:graphicData uri="http://schemas.openxmlformats.org/drawingml/2006/table">
            <a:tbl>
              <a:tblPr/>
              <a:tblGrid>
                <a:gridCol w="1497799"/>
                <a:gridCol w="2450942"/>
                <a:gridCol w="1361634"/>
                <a:gridCol w="1517146"/>
                <a:gridCol w="1309384"/>
              </a:tblGrid>
              <a:tr h="38999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2C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바탕"/>
                        </a:rPr>
                        <a:t>행정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바탕"/>
                        </a:rPr>
                        <a:t>서비스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바탕"/>
                        </a:rPr>
                        <a:t>고객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2C3"/>
                    </a:solidFill>
                  </a:tcPr>
                </a:tc>
              </a:tr>
              <a:tr h="48004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년간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모습 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과거의 모습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현재의 모습</a:t>
                      </a:r>
                      <a:endParaRPr lang="en-US" altLang="ko-KR" sz="12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미래의 모습</a:t>
                      </a:r>
                      <a:endParaRPr lang="en-US" altLang="ko-KR" sz="12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99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 표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년 도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(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11)</a:t>
                      </a:r>
                      <a:endParaRPr lang="en-US" altLang="ko-KR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행정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서비스</a:t>
                      </a:r>
                      <a:endParaRPr lang="en-US" altLang="ko-KR" sz="12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2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고객</a:t>
                      </a:r>
                      <a:endParaRPr lang="en-US" altLang="ko-KR" sz="12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465802" y="4725144"/>
            <a:ext cx="8678198" cy="1643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179" tIns="45590" rIns="91179" bIns="45590"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395536" y="4293108"/>
            <a:ext cx="1071570" cy="357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179" tIns="45590" rIns="91179" bIns="45590" rtlCol="0" anchor="ctr"/>
          <a:lstStyle/>
          <a:p>
            <a:pPr algn="ctr"/>
            <a:r>
              <a:rPr lang="ko-KR" altLang="en-US" dirty="0" smtClean="0"/>
              <a:t>시 사 점</a:t>
            </a:r>
            <a:endParaRPr lang="ko-KR" altLang="en-US" dirty="0"/>
          </a:p>
        </p:txBody>
      </p:sp>
      <p:sp>
        <p:nvSpPr>
          <p:cNvPr id="7" name="WordArt 2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환경 설정</a:t>
            </a:r>
          </a:p>
        </p:txBody>
      </p:sp>
    </p:spTree>
    <p:extLst>
      <p:ext uri="{BB962C8B-B14F-4D97-AF65-F5344CB8AC3E}">
        <p14:creationId xmlns:p14="http://schemas.microsoft.com/office/powerpoint/2010/main" val="30923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467562" y="980731"/>
          <a:ext cx="8136903" cy="5301159"/>
        </p:xfrm>
        <a:graphic>
          <a:graphicData uri="http://schemas.openxmlformats.org/drawingml/2006/table">
            <a:tbl>
              <a:tblPr/>
              <a:tblGrid>
                <a:gridCol w="978365"/>
                <a:gridCol w="779780"/>
                <a:gridCol w="779780"/>
                <a:gridCol w="990820"/>
                <a:gridCol w="990820"/>
                <a:gridCol w="1248876"/>
                <a:gridCol w="1248876"/>
                <a:gridCol w="1119586"/>
              </a:tblGrid>
              <a:tr h="123416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사업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구분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2C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서비스 전달체계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2C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경 쟁 요 소 평 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2C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870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2009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2010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2011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고객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만족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직원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역량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차별화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발전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가능성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2C3"/>
                    </a:solidFill>
                  </a:tcPr>
                </a:tc>
              </a:tr>
              <a:tr h="539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사업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사업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사업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1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부문별 차별화  분석</a:t>
            </a:r>
          </a:p>
        </p:txBody>
      </p:sp>
    </p:spTree>
    <p:extLst>
      <p:ext uri="{BB962C8B-B14F-4D97-AF65-F5344CB8AC3E}">
        <p14:creationId xmlns:p14="http://schemas.microsoft.com/office/powerpoint/2010/main" val="26912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467544" y="980730"/>
            <a:ext cx="8352928" cy="5233076"/>
            <a:chOff x="110386" y="3572025"/>
            <a:chExt cx="8676456" cy="3000247"/>
          </a:xfrm>
        </p:grpSpPr>
        <p:sp>
          <p:nvSpPr>
            <p:cNvPr id="4" name="직사각형 3"/>
            <p:cNvSpPr/>
            <p:nvPr/>
          </p:nvSpPr>
          <p:spPr>
            <a:xfrm>
              <a:off x="214282" y="4315136"/>
              <a:ext cx="3929090" cy="22571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714876" y="4356420"/>
              <a:ext cx="4071966" cy="2215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110386" y="3572025"/>
              <a:ext cx="1285884" cy="2509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시 사 점</a:t>
              </a:r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2910" y="3943580"/>
              <a:ext cx="3071834" cy="211747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latin typeface="HY동녘B" pitchFamily="18" charset="-127"/>
                  <a:ea typeface="HY동녘B" pitchFamily="18" charset="-127"/>
                </a:rPr>
                <a:t>연차별</a:t>
              </a:r>
              <a:r>
                <a:rPr lang="ko-KR" altLang="en-US" dirty="0" smtClean="0">
                  <a:latin typeface="HY동녘B" pitchFamily="18" charset="-127"/>
                  <a:ea typeface="HY동녘B" pitchFamily="18" charset="-127"/>
                </a:rPr>
                <a:t> 변화에 대한 그래프</a:t>
              </a:r>
              <a:endParaRPr lang="ko-KR" altLang="en-US" dirty="0">
                <a:latin typeface="HY동녘B" pitchFamily="18" charset="-127"/>
                <a:ea typeface="HY동녘B" pitchFamily="18" charset="-127"/>
              </a:endParaRPr>
            </a:p>
          </p:txBody>
        </p:sp>
      </p:grpSp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부문별 차별화  분석보고</a:t>
            </a:r>
          </a:p>
        </p:txBody>
      </p:sp>
    </p:spTree>
    <p:extLst>
      <p:ext uri="{BB962C8B-B14F-4D97-AF65-F5344CB8AC3E}">
        <p14:creationId xmlns:p14="http://schemas.microsoft.com/office/powerpoint/2010/main" val="16489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39561" y="980728"/>
          <a:ext cx="8136904" cy="4801910"/>
        </p:xfrm>
        <a:graphic>
          <a:graphicData uri="http://schemas.openxmlformats.org/drawingml/2006/table">
            <a:tbl>
              <a:tblPr/>
              <a:tblGrid>
                <a:gridCol w="569822"/>
                <a:gridCol w="6558970"/>
                <a:gridCol w="1008112"/>
              </a:tblGrid>
              <a:tr h="504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 목표는 간단 명료하고 성공을 염두에 두고 있는가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비고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전략목표는 과감하게 설정되어 잇는가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전략목표는 장기적인 기관의 목표와 일관되게 연결되어 있는가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4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목표 고객층에 대하여  다른 기관보다 경쟁우위를 창출하고 있는가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5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기관의 비전 달성을 위한 장기적인 안목을 유지하고 있는가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6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고객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경쟁 및 전반적인 환경에 대한 철저한 이해를 하고 있는가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7</a:t>
                      </a: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내부 환경보다는 산업 및 경쟁사에 대한 이해 등 외부 환경에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지나치게 초점을 맞추고 있지는 않은가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8</a:t>
                      </a: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각종 분석기법을 통하여 고객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경쟁자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산업의 변화에 대한 철저한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이해를 하고 이들에 대한 전략적 의미를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차악하고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 있는가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9</a:t>
                      </a: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예상되는 위험 요인은 무엇이며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이를 어떻게 극복할 것인가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전략목표 수립 체크 포인트</a:t>
            </a:r>
          </a:p>
        </p:txBody>
      </p:sp>
    </p:spTree>
    <p:extLst>
      <p:ext uri="{BB962C8B-B14F-4D97-AF65-F5344CB8AC3E}">
        <p14:creationId xmlns:p14="http://schemas.microsoft.com/office/powerpoint/2010/main" val="32011904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전략목표 수립 체크 포인트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51520" y="908720"/>
          <a:ext cx="8136904" cy="5644645"/>
        </p:xfrm>
        <a:graphic>
          <a:graphicData uri="http://schemas.openxmlformats.org/drawingml/2006/table">
            <a:tbl>
              <a:tblPr/>
              <a:tblGrid>
                <a:gridCol w="569822"/>
                <a:gridCol w="6558970"/>
                <a:gridCol w="1008112"/>
              </a:tblGrid>
              <a:tr h="40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10</a:t>
                      </a: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전략안은 경제적인 타당성을 갖고 있는가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11</a:t>
                      </a: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설정된 전략목표는 경영성과에 대한 평가와 긴밀하게 연결되어 있는가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12</a:t>
                      </a: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경영전략과 그 실행계획을 매년 검토하는가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 </a:t>
                      </a: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13</a:t>
                      </a: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한정된 경영자원을 효율적으로 활용하고 있는가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14</a:t>
                      </a: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개발을 위해 자신의 시간을 포함해서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 경영자원의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배분을 정기적으로 하는가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15</a:t>
                      </a: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경영자원 배분이 전략적 중요성에 따른 우선 순위도와 일치하는가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16</a:t>
                      </a: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전략의 실행 계획과 그 성공 여부를 파악할 수 있는 중간 척도를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지속적으로 추적하고 있는가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17</a:t>
                      </a: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전략의 성공적 실행을 위한 커뮤니케이션은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 체계적으로 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고안되어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발표되고 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실행되고 있는가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18</a:t>
                      </a: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현행 전략 수립 프로세스는 성과평가 프로세스와 연계되어 있는가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19</a:t>
                      </a: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상위 전략이 하위 전략을 달성하기 위한 지침이 되고 있는가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20</a:t>
                      </a:r>
                    </a:p>
                  </a:txBody>
                  <a:tcPr marL="54429" marR="54429" marT="27214" marB="2721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4429" marR="54429" marT="27214" marB="272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2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5" y="1052751"/>
            <a:ext cx="8208912" cy="5544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9" tIns="45590" rIns="91179" bIns="45590"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11560" y="1268769"/>
            <a:ext cx="7776864" cy="4524073"/>
          </a:xfrm>
          <a:prstGeom prst="rect">
            <a:avLst/>
          </a:prstGeom>
        </p:spPr>
        <p:txBody>
          <a:bodyPr wrap="square" lIns="91179" tIns="45590" rIns="91179" bIns="45590">
            <a:spAutoFit/>
          </a:bodyPr>
          <a:lstStyle/>
          <a:p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1. 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고객에게 무엇을 주려고 하는가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?</a:t>
            </a:r>
          </a:p>
          <a:p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2. 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근본적인 목표이어야 한다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. </a:t>
            </a:r>
          </a:p>
          <a:p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3. 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과정이나 투입보다 결과를 측정할 수 있어야 한다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4. 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왜 하려고 하는가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? (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원인을 찾아야 함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)</a:t>
            </a:r>
          </a:p>
          <a:p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5. 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누구를 위하여 하는가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? (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진정한 고객은 누구인가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?)</a:t>
            </a:r>
          </a:p>
          <a:p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6. 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지속적인 활동의 결과인가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? (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진정한 고객은 누구인가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?)</a:t>
            </a:r>
          </a:p>
          <a:p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7. 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효과적 ○○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효율 ○○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, ○○○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관리 등과 같은 표현은 피한다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8. 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목적어 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+ 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동명사 형태로 작성한다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. (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무엇을 어찌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)</a:t>
            </a:r>
          </a:p>
          <a:p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9. </a:t>
            </a:r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비전과 미션이 달성되고 있는지를 확인할 수 있어야 한다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.</a:t>
            </a:r>
          </a:p>
        </p:txBody>
      </p:sp>
      <p:sp>
        <p:nvSpPr>
          <p:cNvPr id="6" name="WordArt 2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전략목표 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/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성과목표 착안점</a:t>
            </a:r>
          </a:p>
        </p:txBody>
      </p:sp>
    </p:spTree>
    <p:extLst>
      <p:ext uri="{BB962C8B-B14F-4D97-AF65-F5344CB8AC3E}">
        <p14:creationId xmlns:p14="http://schemas.microsoft.com/office/powerpoint/2010/main" val="14732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467544" y="980756"/>
          <a:ext cx="8424936" cy="3891705"/>
        </p:xfrm>
        <a:graphic>
          <a:graphicData uri="http://schemas.openxmlformats.org/drawingml/2006/table">
            <a:tbl>
              <a:tblPr/>
              <a:tblGrid>
                <a:gridCol w="1768767"/>
                <a:gridCol w="6656169"/>
              </a:tblGrid>
              <a:tr h="54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세부활동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체크 포인트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기존 지표 수집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현재 각 조직에서 측정 및 관리되고 있는 지표들은 무엇인가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지표 생성의 책임자는 있는가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지표는 지속적으로 관리되고 있는가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지표의 정의는 무엇인가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데이터는 어디에서 생성되는가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어떻게 계산되어 도출되는가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정규적인 보고체계는 있는가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데이터는 주기적으로 갱신되는가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?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323528" y="116658"/>
            <a:ext cx="4176713" cy="64837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성과지표설정시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 체크 포인트</a:t>
            </a:r>
          </a:p>
        </p:txBody>
      </p:sp>
    </p:spTree>
    <p:extLst>
      <p:ext uri="{BB962C8B-B14F-4D97-AF65-F5344CB8AC3E}">
        <p14:creationId xmlns:p14="http://schemas.microsoft.com/office/powerpoint/2010/main" val="38781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조직이 성공하려면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00504" y="1013742"/>
            <a:ext cx="632460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1179" tIns="45590" rIns="91179" bIns="45590"/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589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1785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67674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3566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r>
              <a:rPr lang="ko-KR" altLang="en-US" sz="24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책임감 없는 金代理</a:t>
            </a:r>
            <a:endParaRPr lang="ko-KR" altLang="en-US" sz="24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93823" y="1390754"/>
            <a:ext cx="8724886" cy="4648285"/>
            <a:chOff x="171597" y="1952400"/>
            <a:chExt cx="8724886" cy="5799141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3029080" y="1952400"/>
              <a:ext cx="4645025" cy="1377950"/>
              <a:chOff x="1979" y="571"/>
              <a:chExt cx="2927" cy="868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1979" y="816"/>
                <a:ext cx="1843" cy="576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7C8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r>
                  <a:rPr lang="ko-KR" altLang="en-US" b="1" dirty="0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김代理는 책임감이 없고,</a:t>
                </a:r>
                <a:br>
                  <a:rPr lang="ko-KR" altLang="en-US" b="1" dirty="0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</a:br>
                <a:r>
                  <a:rPr lang="ko-KR" altLang="en-US" b="1" dirty="0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일을 </a:t>
                </a:r>
                <a:r>
                  <a:rPr lang="ko-KR" altLang="en-US" b="1" dirty="0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>시켜야만</a:t>
                </a:r>
                <a:r>
                  <a:rPr lang="ko-KR" altLang="en-US" b="1" dirty="0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 겨우 한다.</a:t>
                </a:r>
              </a:p>
            </p:txBody>
          </p:sp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2128" y="571"/>
                <a:ext cx="130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ko-KR" altLang="en-US" b="1" dirty="0" smtClean="0">
                    <a:latin typeface="HY헤드라인M" pitchFamily="18" charset="-127"/>
                    <a:ea typeface="HY헤드라인M" pitchFamily="18" charset="-127"/>
                  </a:rPr>
                  <a:t>      관리자의 생각</a:t>
                </a:r>
              </a:p>
            </p:txBody>
          </p:sp>
          <p:sp>
            <p:nvSpPr>
              <p:cNvPr id="14" name="AutoShape 6"/>
              <p:cNvSpPr>
                <a:spLocks noChangeArrowheads="1"/>
              </p:cNvSpPr>
              <p:nvPr/>
            </p:nvSpPr>
            <p:spPr bwMode="auto">
              <a:xfrm rot="-16181259">
                <a:off x="4378" y="911"/>
                <a:ext cx="528" cy="528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1386028" y="6141816"/>
              <a:ext cx="4614863" cy="1609725"/>
              <a:chOff x="892" y="3247"/>
              <a:chExt cx="2907" cy="1014"/>
            </a:xfrm>
          </p:grpSpPr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979" y="3496"/>
                <a:ext cx="1820" cy="765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</a:pPr>
                <a:r>
                  <a:rPr lang="ko-KR" altLang="en-US" b="1" dirty="0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나는 상사의 신임을 받지</a:t>
                </a:r>
                <a:br>
                  <a:rPr lang="ko-KR" altLang="en-US" b="1" dirty="0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</a:br>
                <a:r>
                  <a:rPr lang="ko-KR" altLang="en-US" b="1" dirty="0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못하고 있으니 여기서는</a:t>
                </a:r>
                <a:br>
                  <a:rPr lang="ko-KR" altLang="en-US" b="1" dirty="0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</a:br>
                <a:r>
                  <a:rPr lang="ko-KR" altLang="en-US" b="1" dirty="0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>대충하다가 타 부서로 </a:t>
                </a:r>
                <a:r>
                  <a:rPr lang="ko-KR" altLang="en-US" b="1" dirty="0" err="1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>옮</a:t>
                </a:r>
                <a:r>
                  <a:rPr lang="ko-KR" altLang="en-US" b="1" dirty="0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/>
                </a:r>
                <a:br>
                  <a:rPr lang="ko-KR" altLang="en-US" b="1" dirty="0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</a:br>
                <a:r>
                  <a:rPr lang="ko-KR" altLang="en-US" b="1" dirty="0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>겨야 </a:t>
                </a:r>
                <a:r>
                  <a:rPr lang="ko-KR" altLang="en-US" b="1" dirty="0" err="1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>겠다</a:t>
                </a:r>
                <a:r>
                  <a:rPr lang="ko-KR" altLang="en-US" b="1" dirty="0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>.</a:t>
                </a:r>
              </a:p>
            </p:txBody>
          </p:sp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2105" y="3247"/>
                <a:ext cx="139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ko-KR" altLang="en-US" b="1" smtClea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rPr>
                  <a:t>      김 代理의 생각 </a:t>
                </a:r>
              </a:p>
            </p:txBody>
          </p:sp>
          <p:sp>
            <p:nvSpPr>
              <p:cNvPr id="18" name="AutoShape 10"/>
              <p:cNvSpPr>
                <a:spLocks noChangeArrowheads="1"/>
              </p:cNvSpPr>
              <p:nvPr/>
            </p:nvSpPr>
            <p:spPr bwMode="auto">
              <a:xfrm rot="-5058534">
                <a:off x="844" y="3552"/>
                <a:ext cx="576" cy="480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5989770" y="5111552"/>
              <a:ext cx="2906713" cy="2352675"/>
              <a:chOff x="3792" y="2598"/>
              <a:chExt cx="1831" cy="1482"/>
            </a:xfrm>
          </p:grpSpPr>
          <p:sp>
            <p:nvSpPr>
              <p:cNvPr id="20" name="AutoShape 12"/>
              <p:cNvSpPr>
                <a:spLocks noChangeArrowheads="1"/>
              </p:cNvSpPr>
              <p:nvPr/>
            </p:nvSpPr>
            <p:spPr bwMode="auto">
              <a:xfrm rot="-10839582">
                <a:off x="4329" y="3600"/>
                <a:ext cx="576" cy="480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1" name="Rectangle 13"/>
              <p:cNvSpPr>
                <a:spLocks noChangeArrowheads="1"/>
              </p:cNvSpPr>
              <p:nvPr/>
            </p:nvSpPr>
            <p:spPr bwMode="auto">
              <a:xfrm>
                <a:off x="3792" y="2843"/>
                <a:ext cx="1831" cy="576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CC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</a:pPr>
                <a:r>
                  <a:rPr lang="ko-KR" altLang="en-US" b="1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내 上司는 나를 믿지 못</a:t>
                </a:r>
                <a:br>
                  <a:rPr lang="ko-KR" altLang="en-US" b="1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</a:br>
                <a:r>
                  <a:rPr lang="ko-KR" altLang="en-US" b="1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하고 나를 항상 </a:t>
                </a:r>
                <a:r>
                  <a:rPr lang="ko-KR" altLang="en-US" b="1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>감시하고,</a:t>
                </a:r>
                <a:br>
                  <a:rPr lang="ko-KR" altLang="en-US" b="1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</a:br>
                <a:r>
                  <a:rPr lang="ko-KR" altLang="en-US" b="1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>체크 한다.</a:t>
                </a: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4076" y="2598"/>
                <a:ext cx="106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ko-KR" altLang="en-US" b="1" smtClea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rPr>
                  <a:t>김 代理의 知覺</a:t>
                </a:r>
              </a:p>
            </p:txBody>
          </p:sp>
        </p:grpSp>
        <p:grpSp>
          <p:nvGrpSpPr>
            <p:cNvPr id="23" name="Group 15"/>
            <p:cNvGrpSpPr>
              <a:grpSpLocks/>
            </p:cNvGrpSpPr>
            <p:nvPr/>
          </p:nvGrpSpPr>
          <p:grpSpPr bwMode="auto">
            <a:xfrm>
              <a:off x="5989770" y="3341487"/>
              <a:ext cx="2906713" cy="1760537"/>
              <a:chOff x="3792" y="1483"/>
              <a:chExt cx="1831" cy="1109"/>
            </a:xfrm>
          </p:grpSpPr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>
                <a:off x="3792" y="1728"/>
                <a:ext cx="1831" cy="576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</a:pPr>
                <a:r>
                  <a:rPr lang="ko-KR" altLang="en-US" b="1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김代理가 해야 할 일을</a:t>
                </a:r>
                <a:br>
                  <a:rPr lang="ko-KR" altLang="en-US" b="1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</a:br>
                <a:r>
                  <a:rPr lang="ko-KR" altLang="en-US" b="1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正確하게 </a:t>
                </a:r>
                <a:r>
                  <a:rPr lang="ko-KR" altLang="en-US" b="1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>指示하고 자주</a:t>
                </a:r>
                <a:br>
                  <a:rPr lang="ko-KR" altLang="en-US" b="1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</a:br>
                <a:r>
                  <a:rPr lang="ko-KR" altLang="en-US" b="1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>체크 한다.</a:t>
                </a:r>
              </a:p>
            </p:txBody>
          </p:sp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>
                <a:off x="4116" y="1483"/>
                <a:ext cx="10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ko-KR" altLang="en-US" b="1" smtClea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rPr>
                  <a:t>관리자의 行動</a:t>
                </a:r>
              </a:p>
            </p:txBody>
          </p:sp>
          <p:sp>
            <p:nvSpPr>
              <p:cNvPr id="26" name="AutoShape 18"/>
              <p:cNvSpPr>
                <a:spLocks noChangeArrowheads="1"/>
              </p:cNvSpPr>
              <p:nvPr/>
            </p:nvSpPr>
            <p:spPr bwMode="auto">
              <a:xfrm>
                <a:off x="4571" y="2352"/>
                <a:ext cx="336" cy="240"/>
              </a:xfrm>
              <a:prstGeom prst="downArrow">
                <a:avLst>
                  <a:gd name="adj1" fmla="val 50000"/>
                  <a:gd name="adj2" fmla="val 5590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vert="eaVert" wrap="none" anchor="ctr"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171597" y="2435020"/>
              <a:ext cx="2922587" cy="2209800"/>
              <a:chOff x="126" y="912"/>
              <a:chExt cx="1842" cy="1392"/>
            </a:xfrm>
          </p:grpSpPr>
          <p:sp>
            <p:nvSpPr>
              <p:cNvPr id="28" name="AutoShape 20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76" cy="480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9" name="Rectangle 21"/>
              <p:cNvSpPr>
                <a:spLocks noChangeArrowheads="1"/>
              </p:cNvSpPr>
              <p:nvPr/>
            </p:nvSpPr>
            <p:spPr bwMode="auto">
              <a:xfrm>
                <a:off x="126" y="1728"/>
                <a:ext cx="1842" cy="576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CC99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ko-KR" altLang="en-US" b="1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맞아!  </a:t>
                </a:r>
                <a:r>
                  <a:rPr lang="ko-KR" altLang="en-US" b="1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>내가 잘 보았어.</a:t>
                </a:r>
              </a:p>
            </p:txBody>
          </p:sp>
          <p:sp>
            <p:nvSpPr>
              <p:cNvPr id="30" name="Text Box 22"/>
              <p:cNvSpPr txBox="1">
                <a:spLocks noChangeArrowheads="1"/>
              </p:cNvSpPr>
              <p:nvPr/>
            </p:nvSpPr>
            <p:spPr bwMode="auto">
              <a:xfrm>
                <a:off x="431" y="1487"/>
                <a:ext cx="101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ko-KR" altLang="en-US" b="1" smtClea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rPr>
                  <a:t>관리자의 結論</a:t>
                </a:r>
              </a:p>
            </p:txBody>
          </p:sp>
        </p:grpSp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171597" y="4709916"/>
              <a:ext cx="2922587" cy="1704975"/>
              <a:chOff x="126" y="2345"/>
              <a:chExt cx="1842" cy="1074"/>
            </a:xfrm>
          </p:grpSpPr>
          <p:sp>
            <p:nvSpPr>
              <p:cNvPr id="32" name="Rectangle 24"/>
              <p:cNvSpPr>
                <a:spLocks noChangeArrowheads="1"/>
              </p:cNvSpPr>
              <p:nvPr/>
            </p:nvSpPr>
            <p:spPr bwMode="auto">
              <a:xfrm>
                <a:off x="126" y="2843"/>
                <a:ext cx="1842" cy="576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66CC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</a:pPr>
                <a:r>
                  <a:rPr lang="ko-KR" altLang="en-US" b="1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일을 책임있게 하지않고</a:t>
                </a:r>
                <a:br>
                  <a:rPr lang="ko-KR" altLang="en-US" b="1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</a:br>
                <a:r>
                  <a:rPr lang="ko-KR" altLang="en-US" b="1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上司가 </a:t>
                </a:r>
                <a:r>
                  <a:rPr lang="ko-KR" altLang="en-US" b="1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>일을 시킬때 까지</a:t>
                </a:r>
                <a:br>
                  <a:rPr lang="ko-KR" altLang="en-US" b="1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</a:br>
                <a:r>
                  <a:rPr lang="ko-KR" altLang="en-US" b="1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>기다린다.</a:t>
                </a:r>
              </a:p>
            </p:txBody>
          </p:sp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475" y="2597"/>
                <a:ext cx="106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ko-KR" altLang="en-US" b="1" smtClean="0">
                    <a:solidFill>
                      <a:srgbClr val="FFFFFF"/>
                    </a:solidFill>
                    <a:latin typeface="HY헤드라인M" pitchFamily="18" charset="-127"/>
                    <a:ea typeface="HY헤드라인M" pitchFamily="18" charset="-127"/>
                  </a:rPr>
                  <a:t>김 代理의 行動</a:t>
                </a:r>
              </a:p>
            </p:txBody>
          </p:sp>
          <p:sp>
            <p:nvSpPr>
              <p:cNvPr id="34" name="AutoShape 26"/>
              <p:cNvSpPr>
                <a:spLocks noChangeArrowheads="1"/>
              </p:cNvSpPr>
              <p:nvPr/>
            </p:nvSpPr>
            <p:spPr bwMode="auto">
              <a:xfrm flipV="1">
                <a:off x="864" y="2345"/>
                <a:ext cx="336" cy="240"/>
              </a:xfrm>
              <a:prstGeom prst="downArrow">
                <a:avLst>
                  <a:gd name="adj1" fmla="val 50000"/>
                  <a:gd name="adj2" fmla="val 5590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vert="eaVert" wrap="none" anchor="ctr"/>
              <a:lstStyle/>
              <a:p>
                <a:pPr algn="ctr" eaLnBrk="0" latinLnBrk="0" hangingPunct="0"/>
                <a:endParaRPr kumimoji="0" lang="ko-KR" altLang="en-US" sz="4000" b="1">
                  <a:solidFill>
                    <a:srgbClr val="3333CC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79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95561" y="908743"/>
          <a:ext cx="8424937" cy="4950912"/>
        </p:xfrm>
        <a:graphic>
          <a:graphicData uri="http://schemas.openxmlformats.org/drawingml/2006/table">
            <a:tbl>
              <a:tblPr/>
              <a:tblGrid>
                <a:gridCol w="5452785"/>
                <a:gridCol w="424593"/>
                <a:gridCol w="424593"/>
                <a:gridCol w="424593"/>
                <a:gridCol w="424593"/>
                <a:gridCol w="424593"/>
                <a:gridCol w="849187"/>
              </a:tblGrid>
              <a:tr h="5651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점검항목</a:t>
                      </a:r>
                    </a:p>
                  </a:txBody>
                  <a:tcPr marL="67521" marR="67521" marT="33760" marB="3376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배점</a:t>
                      </a: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적합성</a:t>
                      </a: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5</a:t>
                      </a: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4</a:t>
                      </a: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626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 연계성 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: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전략목표의 달성여부를 판단할 수 있는가</a:t>
                      </a:r>
                    </a:p>
                  </a:txBody>
                  <a:tcPr marL="67521" marR="67521" marT="33760" marB="3376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목표 중요성 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: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중요한 목표인가</a:t>
                      </a:r>
                    </a:p>
                  </a:txBody>
                  <a:tcPr marL="67521" marR="67521" marT="33760" marB="3376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6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활동 지향성 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: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지속적으로 활동하는 지표인가</a:t>
                      </a:r>
                    </a:p>
                  </a:txBody>
                  <a:tcPr marL="67521" marR="67521" marT="33760" marB="3376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데이터 가용성 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: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데이터로 사용 가능한가</a:t>
                      </a:r>
                    </a:p>
                  </a:txBody>
                  <a:tcPr marL="67521" marR="67521" marT="33760" marB="3376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측정 가능성 </a:t>
                      </a:r>
                      <a:r>
                        <a:rPr lang="en-US" altLang="ko-KR" sz="2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: </a:t>
                      </a: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측정 가능한가</a:t>
                      </a:r>
                    </a:p>
                  </a:txBody>
                  <a:tcPr marL="67521" marR="67521" marT="33760" marB="3376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" y="44067"/>
            <a:ext cx="184203" cy="3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9" tIns="45590" rIns="91179" bIns="455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WordArt 22"/>
          <p:cNvSpPr>
            <a:spLocks noChangeArrowheads="1" noChangeShapeType="1" noTextEdit="1"/>
          </p:cNvSpPr>
          <p:nvPr/>
        </p:nvSpPr>
        <p:spPr bwMode="auto">
          <a:xfrm>
            <a:off x="323528" y="116658"/>
            <a:ext cx="4176713" cy="64837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성과지표 개발 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 </a:t>
            </a:r>
            <a:r>
              <a:rPr lang="ko-KR" altLang="en-US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검검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 체크리스트</a:t>
            </a:r>
          </a:p>
        </p:txBody>
      </p:sp>
    </p:spTree>
    <p:extLst>
      <p:ext uri="{BB962C8B-B14F-4D97-AF65-F5344CB8AC3E}">
        <p14:creationId xmlns:p14="http://schemas.microsoft.com/office/powerpoint/2010/main" val="8091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95561" y="908720"/>
          <a:ext cx="8424937" cy="5018430"/>
        </p:xfrm>
        <a:graphic>
          <a:graphicData uri="http://schemas.openxmlformats.org/drawingml/2006/table">
            <a:tbl>
              <a:tblPr/>
              <a:tblGrid>
                <a:gridCol w="5452785"/>
                <a:gridCol w="424593"/>
                <a:gridCol w="424593"/>
                <a:gridCol w="424593"/>
                <a:gridCol w="424593"/>
                <a:gridCol w="424593"/>
                <a:gridCol w="849187"/>
              </a:tblGrid>
              <a:tr h="51534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점검항목</a:t>
                      </a:r>
                    </a:p>
                  </a:txBody>
                  <a:tcPr marL="67521" marR="67521" marT="33760" marB="3376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배점</a:t>
                      </a: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적합성</a:t>
                      </a: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3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5</a:t>
                      </a: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4</a:t>
                      </a: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153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목표설정 용이성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: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목표로 설정이 용이한가</a:t>
                      </a:r>
                    </a:p>
                  </a:txBody>
                  <a:tcPr marL="67521" marR="67521" marT="33760" marB="3376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3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목표간 균형성 </a:t>
                      </a: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: </a:t>
                      </a: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목표로 설정이 용이한가</a:t>
                      </a:r>
                    </a:p>
                  </a:txBody>
                  <a:tcPr marL="67521" marR="67521" marT="33760" marB="3376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1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지속 가능성 </a:t>
                      </a: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: </a:t>
                      </a: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지속적으로 활동과 평가가 가능한가</a:t>
                      </a:r>
                    </a:p>
                  </a:txBody>
                  <a:tcPr marL="67521" marR="67521" marT="33760" marB="3376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3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통제 가능성 </a:t>
                      </a: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: </a:t>
                      </a: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지표관리자가 통제할 수 있는가</a:t>
                      </a:r>
                    </a:p>
                  </a:txBody>
                  <a:tcPr marL="67521" marR="67521" marT="33760" marB="3376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1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• </a:t>
                      </a: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평가의 객관성 </a:t>
                      </a:r>
                      <a:r>
                        <a:rPr lang="en-US" altLang="ko-KR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: </a:t>
                      </a: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측정방법과 산식이 객관성을 유지하는가</a:t>
                      </a:r>
                    </a:p>
                  </a:txBody>
                  <a:tcPr marL="67521" marR="67521" marT="33760" marB="3376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적합성 합계</a:t>
                      </a:r>
                    </a:p>
                  </a:txBody>
                  <a:tcPr marL="67521" marR="67521" marT="33760" marB="3376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7521" marR="67521" marT="33760" marB="3376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" y="44067"/>
            <a:ext cx="184203" cy="3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9" tIns="45590" rIns="91179" bIns="455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WordArt 22"/>
          <p:cNvSpPr>
            <a:spLocks noChangeArrowheads="1" noChangeShapeType="1" noTextEdit="1"/>
          </p:cNvSpPr>
          <p:nvPr/>
        </p:nvSpPr>
        <p:spPr bwMode="auto">
          <a:xfrm>
            <a:off x="323528" y="116658"/>
            <a:ext cx="4176713" cy="64837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성과지표 개발 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 </a:t>
            </a:r>
            <a:r>
              <a:rPr lang="ko-KR" altLang="en-US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검검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 체크리스트</a:t>
            </a:r>
          </a:p>
        </p:txBody>
      </p:sp>
    </p:spTree>
    <p:extLst>
      <p:ext uri="{BB962C8B-B14F-4D97-AF65-F5344CB8AC3E}">
        <p14:creationId xmlns:p14="http://schemas.microsoft.com/office/powerpoint/2010/main" val="33775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34356"/>
              </p:ext>
            </p:extLst>
          </p:nvPr>
        </p:nvGraphicFramePr>
        <p:xfrm>
          <a:off x="393510" y="692719"/>
          <a:ext cx="8212146" cy="5859285"/>
        </p:xfrm>
        <a:graphic>
          <a:graphicData uri="http://schemas.openxmlformats.org/drawingml/2006/table">
            <a:tbl>
              <a:tblPr/>
              <a:tblGrid>
                <a:gridCol w="1089297"/>
                <a:gridCol w="591652"/>
                <a:gridCol w="591652"/>
                <a:gridCol w="591652"/>
                <a:gridCol w="591652"/>
                <a:gridCol w="591652"/>
                <a:gridCol w="591652"/>
                <a:gridCol w="591652"/>
                <a:gridCol w="591652"/>
                <a:gridCol w="486819"/>
                <a:gridCol w="542740"/>
                <a:gridCol w="474897"/>
                <a:gridCol w="203526"/>
                <a:gridCol w="80017"/>
                <a:gridCol w="126736"/>
                <a:gridCol w="474898"/>
              </a:tblGrid>
              <a:tr h="313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부서명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작성일자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3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지표명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관 점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3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성과목표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전략목표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3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지표산식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39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목표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하한선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기준선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목표값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Y+1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목표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Y+2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목표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Y+3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목표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39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39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주기별 목표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4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5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6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7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8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9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10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11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12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5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39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39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과거실적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Y-1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실적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Y-2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실적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Y-3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실적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비고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측정주기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39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ㅡ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계량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/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비계량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6478">
                <a:tc rowSpan="8" gridSpan="9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평가기준 </a:t>
                      </a:r>
                      <a:r>
                        <a:rPr lang="ko-KR" altLang="en-US" sz="1000" b="1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세부설명</a:t>
                      </a:r>
                      <a:endParaRPr lang="en-US" altLang="ko-KR" sz="1000" b="1" dirty="0" smtClean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1" dirty="0" smtClean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1" dirty="0" smtClean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1" dirty="0" smtClean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1" dirty="0" smtClean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1" dirty="0" smtClean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1" dirty="0" smtClean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1" dirty="0" smtClean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1" dirty="0" smtClean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측정단위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전사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공통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고유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90">
                <a:tc gridSpan="9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지표구분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3990">
                <a:tc gridSpan="9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선행지표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3990">
                <a:tc gridSpan="9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후행지표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3990">
                <a:tc gridSpan="9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이행과제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6478">
                <a:tc gridSpan="9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Data Source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6478">
                <a:tc gridSpan="9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목표갱신주기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3990">
                <a:tc gridSpan="9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가중치</a:t>
                      </a: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54099" marR="54099" marT="27049" marB="2704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323528" y="0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지표 정의서</a:t>
            </a:r>
          </a:p>
        </p:txBody>
      </p:sp>
    </p:spTree>
    <p:extLst>
      <p:ext uri="{BB962C8B-B14F-4D97-AF65-F5344CB8AC3E}">
        <p14:creationId xmlns:p14="http://schemas.microsoft.com/office/powerpoint/2010/main" val="5846135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251521" y="692707"/>
          <a:ext cx="8640960" cy="6071997"/>
        </p:xfrm>
        <a:graphic>
          <a:graphicData uri="http://schemas.openxmlformats.org/drawingml/2006/table">
            <a:tbl>
              <a:tblPr/>
              <a:tblGrid>
                <a:gridCol w="7817727"/>
                <a:gridCol w="823233"/>
              </a:tblGrid>
              <a:tr h="382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바탕"/>
                        </a:rPr>
                        <a:t>평가기준</a:t>
                      </a:r>
                    </a:p>
                  </a:txBody>
                  <a:tcPr marL="65053" marR="65053" marT="32525" marB="3252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바탕"/>
                        </a:rPr>
                        <a:t>배점</a:t>
                      </a:r>
                    </a:p>
                  </a:txBody>
                  <a:tcPr marL="65053" marR="65053" marT="32525" marB="325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8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직무활동의 내용이 모든 상황을 면밀히 분석하여 최고의 실행방안을 설정하여 성과를 얻고 있다</a:t>
                      </a:r>
                    </a:p>
                  </a:txBody>
                  <a:tcPr marL="65053" marR="65053" marT="32525" marB="3252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100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점</a:t>
                      </a:r>
                    </a:p>
                  </a:txBody>
                  <a:tcPr marL="65053" marR="65053" marT="32525" marB="325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직무활동의 내용이 보통 수준의 자료분석 결과 실행으로 평균 정도의 성과를 얻고 있다</a:t>
                      </a:r>
                    </a:p>
                  </a:txBody>
                  <a:tcPr marL="65053" marR="65053" marT="32525" marB="3252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80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점</a:t>
                      </a:r>
                    </a:p>
                  </a:txBody>
                  <a:tcPr marL="65053" marR="65053" marT="32525" marB="325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직무활동의 내용이 수준 이하의 분석과 실행으로 성과의 결과가 부실하다</a:t>
                      </a:r>
                    </a:p>
                  </a:txBody>
                  <a:tcPr marL="65053" marR="65053" marT="32525" marB="3252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60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점</a:t>
                      </a:r>
                    </a:p>
                  </a:txBody>
                  <a:tcPr marL="65053" marR="65053" marT="32525" marB="325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2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2.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준수성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 평가</a:t>
                      </a:r>
                    </a:p>
                  </a:txBody>
                  <a:tcPr marL="65053" marR="65053" marT="32525" marB="32525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평가기준</a:t>
                      </a:r>
                    </a:p>
                  </a:txBody>
                  <a:tcPr marL="65053" marR="65053" marT="32525" marB="3252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배점</a:t>
                      </a:r>
                    </a:p>
                  </a:txBody>
                  <a:tcPr marL="65053" marR="65053" marT="32525" marB="325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목표수행일 까지 기간을 준수하여 완료하였을 경우</a:t>
                      </a:r>
                    </a:p>
                  </a:txBody>
                  <a:tcPr marL="65053" marR="65053" marT="32525" marB="3252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100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점</a:t>
                      </a:r>
                    </a:p>
                  </a:txBody>
                  <a:tcPr marL="65053" marR="65053" marT="32525" marB="325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목표수행일 이후 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주일 이내 수행이 완료하였을 경우</a:t>
                      </a:r>
                    </a:p>
                  </a:txBody>
                  <a:tcPr marL="65053" marR="65053" marT="32525" marB="3252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80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점</a:t>
                      </a:r>
                    </a:p>
                  </a:txBody>
                  <a:tcPr marL="65053" marR="65053" marT="32525" marB="325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목표수행일 이후 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주일 보다 늦게 완료하였을 경우</a:t>
                      </a:r>
                    </a:p>
                  </a:txBody>
                  <a:tcPr marL="65053" marR="65053" marT="32525" marB="3252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60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점</a:t>
                      </a:r>
                    </a:p>
                  </a:txBody>
                  <a:tcPr marL="65053" marR="65053" marT="32525" marB="325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2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3.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효과성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 평가</a:t>
                      </a:r>
                    </a:p>
                  </a:txBody>
                  <a:tcPr marL="65053" marR="65053" marT="32525" marB="32525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평가기준</a:t>
                      </a:r>
                    </a:p>
                  </a:txBody>
                  <a:tcPr marL="65053" marR="65053" marT="32525" marB="3252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배점</a:t>
                      </a:r>
                    </a:p>
                  </a:txBody>
                  <a:tcPr marL="65053" marR="65053" marT="32525" marB="325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조직의 전반적인 경영혁신과 이익에 기여한다</a:t>
                      </a:r>
                    </a:p>
                  </a:txBody>
                  <a:tcPr marL="65053" marR="65053" marT="32525" marB="3252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100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점</a:t>
                      </a:r>
                    </a:p>
                  </a:txBody>
                  <a:tcPr marL="65053" marR="65053" marT="32525" marB="325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팀 차원의 업무활동애 가여하고 한다</a:t>
                      </a:r>
                    </a:p>
                  </a:txBody>
                  <a:tcPr marL="65053" marR="65053" marT="32525" marB="3252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80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점</a:t>
                      </a:r>
                    </a:p>
                  </a:txBody>
                  <a:tcPr marL="65053" marR="65053" marT="32525" marB="325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팀의 성과평가에 도움이 되지 않는다</a:t>
                      </a:r>
                    </a:p>
                  </a:txBody>
                  <a:tcPr marL="65053" marR="65053" marT="32525" marB="3252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60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점</a:t>
                      </a:r>
                    </a:p>
                  </a:txBody>
                  <a:tcPr marL="65053" marR="65053" marT="32525" marB="325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323528" y="0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비 계량적인 지표</a:t>
            </a:r>
          </a:p>
        </p:txBody>
      </p:sp>
    </p:spTree>
    <p:extLst>
      <p:ext uri="{BB962C8B-B14F-4D97-AF65-F5344CB8AC3E}">
        <p14:creationId xmlns:p14="http://schemas.microsoft.com/office/powerpoint/2010/main" val="21363121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5895707" y="2123083"/>
            <a:ext cx="2801815" cy="3924300"/>
          </a:xfrm>
          <a:prstGeom prst="rect">
            <a:avLst/>
          </a:prstGeom>
          <a:solidFill>
            <a:srgbClr val="0066FF"/>
          </a:solidFill>
          <a:ln w="28575" algn="ctr">
            <a:noFill/>
            <a:miter lim="800000"/>
            <a:headEnd/>
            <a:tailEnd/>
          </a:ln>
        </p:spPr>
        <p:txBody>
          <a:bodyPr lIns="91179" tIns="89742" rIns="91179" bIns="89742" anchor="ctr"/>
          <a:lstStyle/>
          <a:p>
            <a:endParaRPr lang="ko-KR" altLang="en-US"/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3671251" y="2123083"/>
            <a:ext cx="1976804" cy="3924300"/>
          </a:xfrm>
          <a:prstGeom prst="rect">
            <a:avLst/>
          </a:prstGeom>
          <a:solidFill>
            <a:srgbClr val="0066FF"/>
          </a:solidFill>
          <a:ln w="28575" algn="ctr">
            <a:noFill/>
            <a:miter lim="800000"/>
            <a:headEnd/>
            <a:tailEnd/>
          </a:ln>
        </p:spPr>
        <p:txBody>
          <a:bodyPr lIns="91179" tIns="89742" rIns="91179" bIns="89742" anchor="ctr"/>
          <a:lstStyle/>
          <a:p>
            <a:endParaRPr lang="ko-KR" altLang="en-US"/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621785" y="2123083"/>
            <a:ext cx="2801815" cy="3924300"/>
          </a:xfrm>
          <a:prstGeom prst="rect">
            <a:avLst/>
          </a:prstGeom>
          <a:solidFill>
            <a:srgbClr val="0066FF"/>
          </a:solidFill>
          <a:ln w="28575" algn="ctr">
            <a:noFill/>
            <a:miter lim="800000"/>
            <a:headEnd/>
            <a:tailEnd/>
          </a:ln>
        </p:spPr>
        <p:txBody>
          <a:bodyPr lIns="91179" tIns="89742" rIns="91179" bIns="89742" anchor="ctr"/>
          <a:lstStyle/>
          <a:p>
            <a:endParaRPr lang="ko-KR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10918" y="2345354"/>
            <a:ext cx="1768742" cy="3554413"/>
            <a:chOff x="1824" y="1200"/>
            <a:chExt cx="1030" cy="2304"/>
          </a:xfrm>
        </p:grpSpPr>
        <p:sp>
          <p:nvSpPr>
            <p:cNvPr id="65576" name="Rectangle 7"/>
            <p:cNvSpPr>
              <a:spLocks noChangeArrowheads="1"/>
            </p:cNvSpPr>
            <p:nvPr/>
          </p:nvSpPr>
          <p:spPr bwMode="auto">
            <a:xfrm>
              <a:off x="1824" y="1200"/>
              <a:ext cx="960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90000" bIns="90000"/>
            <a:lstStyle/>
            <a:p>
              <a:pPr latinLnBrk="1"/>
              <a:r>
                <a:rPr lang="ko-KR" altLang="en-US" b="0" dirty="0">
                  <a:latin typeface="안상수2006굵은" pitchFamily="18" charset="-127"/>
                  <a:ea typeface="안상수2006굵은" pitchFamily="18" charset="-127"/>
                </a:rPr>
                <a:t>재무</a:t>
              </a:r>
            </a:p>
          </p:txBody>
        </p:sp>
        <p:sp>
          <p:nvSpPr>
            <p:cNvPr id="65577" name="Rectangle 8"/>
            <p:cNvSpPr>
              <a:spLocks noChangeArrowheads="1"/>
            </p:cNvSpPr>
            <p:nvPr/>
          </p:nvSpPr>
          <p:spPr bwMode="auto">
            <a:xfrm>
              <a:off x="1824" y="1776"/>
              <a:ext cx="960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90000" bIns="90000"/>
            <a:lstStyle/>
            <a:p>
              <a:pPr latinLnBrk="1"/>
              <a:r>
                <a:rPr lang="ko-KR" altLang="en-US" b="0" dirty="0">
                  <a:latin typeface="안상수2006굵은" pitchFamily="18" charset="-127"/>
                  <a:ea typeface="안상수2006굵은" pitchFamily="18" charset="-127"/>
                </a:rPr>
                <a:t>고객</a:t>
              </a:r>
            </a:p>
          </p:txBody>
        </p:sp>
        <p:sp>
          <p:nvSpPr>
            <p:cNvPr id="65578" name="Rectangle 9"/>
            <p:cNvSpPr>
              <a:spLocks noChangeArrowheads="1"/>
            </p:cNvSpPr>
            <p:nvPr/>
          </p:nvSpPr>
          <p:spPr bwMode="auto">
            <a:xfrm>
              <a:off x="1824" y="2352"/>
              <a:ext cx="960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90000" bIns="90000"/>
            <a:lstStyle/>
            <a:p>
              <a:pPr latinLnBrk="1"/>
              <a:r>
                <a:rPr lang="ko-KR" altLang="en-US" b="0" dirty="0">
                  <a:latin typeface="안상수2006굵은" pitchFamily="18" charset="-127"/>
                  <a:ea typeface="안상수2006굵은" pitchFamily="18" charset="-127"/>
                </a:rPr>
                <a:t>프로</a:t>
              </a:r>
            </a:p>
            <a:p>
              <a:pPr latinLnBrk="1"/>
              <a:r>
                <a:rPr lang="ko-KR" altLang="en-US" b="0" dirty="0" err="1">
                  <a:latin typeface="안상수2006굵은" pitchFamily="18" charset="-127"/>
                  <a:ea typeface="안상수2006굵은" pitchFamily="18" charset="-127"/>
                </a:rPr>
                <a:t>세스</a:t>
              </a:r>
              <a:endParaRPr lang="ko-KR" altLang="en-US" b="0" dirty="0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65579" name="Rectangle 10"/>
            <p:cNvSpPr>
              <a:spLocks noChangeArrowheads="1"/>
            </p:cNvSpPr>
            <p:nvPr/>
          </p:nvSpPr>
          <p:spPr bwMode="auto">
            <a:xfrm>
              <a:off x="1824" y="2928"/>
              <a:ext cx="960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90000" bIns="90000"/>
            <a:lstStyle/>
            <a:p>
              <a:pPr latinLnBrk="1"/>
              <a:r>
                <a:rPr lang="ko-KR" altLang="en-US" b="0" dirty="0">
                  <a:latin typeface="안상수2006굵은" pitchFamily="18" charset="-127"/>
                  <a:ea typeface="안상수2006굵은" pitchFamily="18" charset="-127"/>
                </a:rPr>
                <a:t>학습과</a:t>
              </a:r>
            </a:p>
            <a:p>
              <a:pPr latinLnBrk="1"/>
              <a:r>
                <a:rPr lang="ko-KR" altLang="en-US" b="0" dirty="0">
                  <a:latin typeface="안상수2006굵은" pitchFamily="18" charset="-127"/>
                  <a:ea typeface="안상수2006굵은" pitchFamily="18" charset="-127"/>
                </a:rPr>
                <a:t>성장</a:t>
              </a:r>
            </a:p>
          </p:txBody>
        </p:sp>
        <p:sp>
          <p:nvSpPr>
            <p:cNvPr id="65580" name="Oval 11"/>
            <p:cNvSpPr>
              <a:spLocks noChangeArrowheads="1"/>
            </p:cNvSpPr>
            <p:nvPr/>
          </p:nvSpPr>
          <p:spPr bwMode="auto">
            <a:xfrm>
              <a:off x="1968" y="3312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0000" bIns="90000" anchor="ctr"/>
            <a:lstStyle/>
            <a:p>
              <a:endParaRPr lang="ko-KR" altLang="en-US"/>
            </a:p>
          </p:txBody>
        </p:sp>
        <p:sp>
          <p:nvSpPr>
            <p:cNvPr id="65581" name="Oval 12"/>
            <p:cNvSpPr>
              <a:spLocks noChangeArrowheads="1"/>
            </p:cNvSpPr>
            <p:nvPr/>
          </p:nvSpPr>
          <p:spPr bwMode="auto">
            <a:xfrm>
              <a:off x="2448" y="3264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0000" bIns="90000" anchor="ctr"/>
            <a:lstStyle/>
            <a:p>
              <a:endParaRPr lang="ko-KR" altLang="en-US"/>
            </a:p>
          </p:txBody>
        </p:sp>
        <p:sp>
          <p:nvSpPr>
            <p:cNvPr id="65582" name="Oval 13"/>
            <p:cNvSpPr>
              <a:spLocks noChangeArrowheads="1"/>
            </p:cNvSpPr>
            <p:nvPr/>
          </p:nvSpPr>
          <p:spPr bwMode="auto">
            <a:xfrm>
              <a:off x="2160" y="3120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0000" bIns="90000" anchor="ctr"/>
            <a:lstStyle/>
            <a:p>
              <a:endParaRPr lang="ko-KR" altLang="en-US"/>
            </a:p>
          </p:txBody>
        </p:sp>
        <p:cxnSp>
          <p:nvCxnSpPr>
            <p:cNvPr id="65583" name="AutoShape 14"/>
            <p:cNvCxnSpPr>
              <a:cxnSpLocks noChangeShapeType="1"/>
              <a:stCxn id="65580" idx="6"/>
              <a:endCxn id="65581" idx="2"/>
            </p:cNvCxnSpPr>
            <p:nvPr/>
          </p:nvCxnSpPr>
          <p:spPr bwMode="auto">
            <a:xfrm flipV="1">
              <a:off x="2208" y="3336"/>
              <a:ext cx="240" cy="4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5584" name="AutoShape 15"/>
            <p:cNvCxnSpPr>
              <a:cxnSpLocks noChangeShapeType="1"/>
              <a:stCxn id="65581" idx="0"/>
              <a:endCxn id="65582" idx="6"/>
            </p:cNvCxnSpPr>
            <p:nvPr/>
          </p:nvCxnSpPr>
          <p:spPr bwMode="auto">
            <a:xfrm rot="5400000" flipH="1">
              <a:off x="2448" y="3144"/>
              <a:ext cx="72" cy="16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5585" name="Oval 16"/>
            <p:cNvSpPr>
              <a:spLocks noChangeArrowheads="1"/>
            </p:cNvSpPr>
            <p:nvPr/>
          </p:nvSpPr>
          <p:spPr bwMode="auto">
            <a:xfrm>
              <a:off x="2016" y="2640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0000" bIns="90000" anchor="ctr"/>
            <a:lstStyle/>
            <a:p>
              <a:endParaRPr lang="ko-KR" altLang="en-US"/>
            </a:p>
          </p:txBody>
        </p:sp>
        <p:sp>
          <p:nvSpPr>
            <p:cNvPr id="65586" name="Oval 17"/>
            <p:cNvSpPr>
              <a:spLocks noChangeArrowheads="1"/>
            </p:cNvSpPr>
            <p:nvPr/>
          </p:nvSpPr>
          <p:spPr bwMode="auto">
            <a:xfrm>
              <a:off x="2400" y="2736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0000" bIns="90000" anchor="ctr"/>
            <a:lstStyle/>
            <a:p>
              <a:endParaRPr lang="ko-KR" altLang="en-US"/>
            </a:p>
          </p:txBody>
        </p:sp>
        <p:cxnSp>
          <p:nvCxnSpPr>
            <p:cNvPr id="65587" name="AutoShape 18"/>
            <p:cNvCxnSpPr>
              <a:cxnSpLocks noChangeShapeType="1"/>
              <a:stCxn id="65582" idx="0"/>
              <a:endCxn id="65585" idx="4"/>
            </p:cNvCxnSpPr>
            <p:nvPr/>
          </p:nvCxnSpPr>
          <p:spPr bwMode="auto">
            <a:xfrm rot="5400000" flipH="1">
              <a:off x="2040" y="2880"/>
              <a:ext cx="336" cy="1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5588" name="AutoShape 19"/>
            <p:cNvCxnSpPr>
              <a:cxnSpLocks noChangeShapeType="1"/>
              <a:stCxn id="65582" idx="0"/>
              <a:endCxn id="65586" idx="4"/>
            </p:cNvCxnSpPr>
            <p:nvPr/>
          </p:nvCxnSpPr>
          <p:spPr bwMode="auto">
            <a:xfrm rot="-5400000">
              <a:off x="2280" y="2880"/>
              <a:ext cx="240" cy="24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5589" name="Oval 20"/>
            <p:cNvSpPr>
              <a:spLocks noChangeArrowheads="1"/>
            </p:cNvSpPr>
            <p:nvPr/>
          </p:nvSpPr>
          <p:spPr bwMode="auto">
            <a:xfrm>
              <a:off x="2016" y="2016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0000" bIns="90000" anchor="ctr"/>
            <a:lstStyle/>
            <a:p>
              <a:endParaRPr lang="ko-KR" altLang="en-US"/>
            </a:p>
          </p:txBody>
        </p:sp>
        <p:sp>
          <p:nvSpPr>
            <p:cNvPr id="65590" name="Oval 21"/>
            <p:cNvSpPr>
              <a:spLocks noChangeArrowheads="1"/>
            </p:cNvSpPr>
            <p:nvPr/>
          </p:nvSpPr>
          <p:spPr bwMode="auto">
            <a:xfrm>
              <a:off x="2400" y="2112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0000" bIns="90000" anchor="ctr"/>
            <a:lstStyle/>
            <a:p>
              <a:endParaRPr lang="ko-KR" altLang="en-US"/>
            </a:p>
          </p:txBody>
        </p:sp>
        <p:cxnSp>
          <p:nvCxnSpPr>
            <p:cNvPr id="65591" name="AutoShape 22"/>
            <p:cNvCxnSpPr>
              <a:cxnSpLocks noChangeShapeType="1"/>
              <a:stCxn id="65585" idx="0"/>
              <a:endCxn id="65589" idx="4"/>
            </p:cNvCxnSpPr>
            <p:nvPr/>
          </p:nvCxnSpPr>
          <p:spPr bwMode="auto">
            <a:xfrm rot="-5400000">
              <a:off x="1896" y="2400"/>
              <a:ext cx="4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5592" name="AutoShape 23"/>
            <p:cNvCxnSpPr>
              <a:cxnSpLocks noChangeShapeType="1"/>
              <a:stCxn id="65586" idx="0"/>
              <a:endCxn id="65590" idx="4"/>
            </p:cNvCxnSpPr>
            <p:nvPr/>
          </p:nvCxnSpPr>
          <p:spPr bwMode="auto">
            <a:xfrm rot="-5400000">
              <a:off x="2280" y="2496"/>
              <a:ext cx="4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5593" name="Oval 24"/>
            <p:cNvSpPr>
              <a:spLocks noChangeArrowheads="1"/>
            </p:cNvSpPr>
            <p:nvPr/>
          </p:nvSpPr>
          <p:spPr bwMode="auto">
            <a:xfrm>
              <a:off x="2208" y="1536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0000" bIns="90000" anchor="ctr"/>
            <a:lstStyle/>
            <a:p>
              <a:endParaRPr lang="ko-KR" altLang="en-US"/>
            </a:p>
          </p:txBody>
        </p:sp>
        <p:cxnSp>
          <p:nvCxnSpPr>
            <p:cNvPr id="65594" name="AutoShape 25"/>
            <p:cNvCxnSpPr>
              <a:cxnSpLocks noChangeShapeType="1"/>
              <a:stCxn id="65589" idx="0"/>
              <a:endCxn id="65593" idx="4"/>
            </p:cNvCxnSpPr>
            <p:nvPr/>
          </p:nvCxnSpPr>
          <p:spPr bwMode="auto">
            <a:xfrm rot="-5400000">
              <a:off x="2064" y="1752"/>
              <a:ext cx="336" cy="19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5595" name="AutoShape 26"/>
            <p:cNvCxnSpPr>
              <a:cxnSpLocks noChangeShapeType="1"/>
              <a:stCxn id="65590" idx="0"/>
              <a:endCxn id="65593" idx="4"/>
            </p:cNvCxnSpPr>
            <p:nvPr/>
          </p:nvCxnSpPr>
          <p:spPr bwMode="auto">
            <a:xfrm rot="5400000" flipH="1">
              <a:off x="2208" y="1800"/>
              <a:ext cx="432" cy="19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5596" name="Text Box 27"/>
            <p:cNvSpPr txBox="1">
              <a:spLocks noChangeArrowheads="1"/>
            </p:cNvSpPr>
            <p:nvPr/>
          </p:nvSpPr>
          <p:spPr bwMode="auto">
            <a:xfrm>
              <a:off x="2028" y="1280"/>
              <a:ext cx="826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90000" bIns="90000">
              <a:spAutoFit/>
            </a:bodyPr>
            <a:lstStyle/>
            <a:p>
              <a:pPr algn="ctr" latinLnBrk="1"/>
              <a:r>
                <a:rPr lang="en-US" altLang="ko-KR" sz="1400">
                  <a:latin typeface="HY울릉도M" pitchFamily="18" charset="-127"/>
                </a:rPr>
                <a:t>Strategy Map</a:t>
              </a:r>
            </a:p>
          </p:txBody>
        </p:sp>
      </p:grpSp>
      <p:sp>
        <p:nvSpPr>
          <p:cNvPr id="65542" name="Rectangle 28"/>
          <p:cNvSpPr>
            <a:spLocks noChangeArrowheads="1"/>
          </p:cNvSpPr>
          <p:nvPr/>
        </p:nvSpPr>
        <p:spPr bwMode="auto">
          <a:xfrm>
            <a:off x="785905" y="2345354"/>
            <a:ext cx="413238" cy="355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179" tIns="89742" rIns="91179" bIns="89742" anchor="ctr"/>
          <a:lstStyle/>
          <a:p>
            <a:pPr algn="ctr"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비</a:t>
            </a:r>
          </a:p>
          <a:p>
            <a:pPr algn="ctr"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전</a:t>
            </a:r>
          </a:p>
          <a:p>
            <a:pPr algn="ctr" latinLnBrk="1"/>
            <a:endParaRPr lang="ko-KR" altLang="en-US" b="0" dirty="0">
              <a:latin typeface="안상수2006굵은" pitchFamily="18" charset="-127"/>
              <a:ea typeface="안상수2006굵은" pitchFamily="18" charset="-127"/>
            </a:endParaRPr>
          </a:p>
          <a:p>
            <a:pPr algn="ctr" latinLnBrk="1"/>
            <a:r>
              <a:rPr lang="en-US" altLang="ko-KR" b="0" dirty="0">
                <a:latin typeface="안상수2006굵은" pitchFamily="18" charset="-127"/>
                <a:ea typeface="안상수2006굵은" pitchFamily="18" charset="-127"/>
              </a:rPr>
              <a:t>&amp;</a:t>
            </a:r>
          </a:p>
          <a:p>
            <a:pPr algn="ctr" latinLnBrk="1"/>
            <a:endParaRPr lang="en-US" altLang="ko-KR" b="0" dirty="0">
              <a:latin typeface="안상수2006굵은" pitchFamily="18" charset="-127"/>
              <a:ea typeface="안상수2006굵은" pitchFamily="18" charset="-127"/>
            </a:endParaRPr>
          </a:p>
          <a:p>
            <a:pPr algn="ctr"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전</a:t>
            </a:r>
          </a:p>
          <a:p>
            <a:pPr algn="ctr" latinLnBrk="1"/>
            <a:r>
              <a:rPr lang="ko-KR" altLang="en-US" b="0" dirty="0" err="1">
                <a:latin typeface="안상수2006굵은" pitchFamily="18" charset="-127"/>
                <a:ea typeface="안상수2006굵은" pitchFamily="18" charset="-127"/>
              </a:rPr>
              <a:t>략</a:t>
            </a:r>
            <a:endParaRPr lang="ko-KR" altLang="en-US" b="0" dirty="0">
              <a:latin typeface="안상수2006굵은" pitchFamily="18" charset="-127"/>
              <a:ea typeface="안상수2006굵은" pitchFamily="18" charset="-127"/>
            </a:endParaRPr>
          </a:p>
          <a:p>
            <a:pPr algn="ctr"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의</a:t>
            </a:r>
          </a:p>
          <a:p>
            <a:pPr algn="ctr" latinLnBrk="1"/>
            <a:endParaRPr lang="ko-KR" altLang="en-US" b="0" dirty="0">
              <a:latin typeface="안상수2006굵은" pitchFamily="18" charset="-127"/>
              <a:ea typeface="안상수2006굵은" pitchFamily="18" charset="-127"/>
            </a:endParaRPr>
          </a:p>
          <a:p>
            <a:pPr algn="ctr"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정</a:t>
            </a:r>
          </a:p>
          <a:p>
            <a:pPr algn="ctr"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의</a:t>
            </a:r>
          </a:p>
        </p:txBody>
      </p:sp>
      <p:sp>
        <p:nvSpPr>
          <p:cNvPr id="65543" name="AutoShape 29"/>
          <p:cNvSpPr>
            <a:spLocks noChangeArrowheads="1"/>
          </p:cNvSpPr>
          <p:nvPr/>
        </p:nvSpPr>
        <p:spPr bwMode="auto">
          <a:xfrm>
            <a:off x="1199145" y="3886824"/>
            <a:ext cx="411773" cy="471487"/>
          </a:xfrm>
          <a:prstGeom prst="leftRightArrow">
            <a:avLst>
              <a:gd name="adj1" fmla="val 49676"/>
              <a:gd name="adj2" fmla="val 291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179" tIns="89742" rIns="91179" bIns="89742" anchor="ctr"/>
          <a:lstStyle/>
          <a:p>
            <a:endParaRPr lang="ko-KR" altLang="en-US"/>
          </a:p>
        </p:txBody>
      </p:sp>
      <p:sp>
        <p:nvSpPr>
          <p:cNvPr id="65544" name="Rectangle 30"/>
          <p:cNvSpPr>
            <a:spLocks noChangeArrowheads="1"/>
          </p:cNvSpPr>
          <p:nvPr/>
        </p:nvSpPr>
        <p:spPr bwMode="auto">
          <a:xfrm>
            <a:off x="3835369" y="2345333"/>
            <a:ext cx="1648558" cy="88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179" tIns="89742" rIns="91179" bIns="89742"/>
          <a:lstStyle/>
          <a:p>
            <a:pPr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재무</a:t>
            </a:r>
          </a:p>
        </p:txBody>
      </p:sp>
      <p:sp>
        <p:nvSpPr>
          <p:cNvPr id="65545" name="Rectangle 31"/>
          <p:cNvSpPr>
            <a:spLocks noChangeArrowheads="1"/>
          </p:cNvSpPr>
          <p:nvPr/>
        </p:nvSpPr>
        <p:spPr bwMode="auto">
          <a:xfrm>
            <a:off x="3835369" y="3234360"/>
            <a:ext cx="1648558" cy="887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179" tIns="89742" rIns="91179" bIns="89742"/>
          <a:lstStyle/>
          <a:p>
            <a:pPr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고객</a:t>
            </a:r>
          </a:p>
        </p:txBody>
      </p:sp>
      <p:sp>
        <p:nvSpPr>
          <p:cNvPr id="65546" name="Rectangle 32"/>
          <p:cNvSpPr>
            <a:spLocks noChangeArrowheads="1"/>
          </p:cNvSpPr>
          <p:nvPr/>
        </p:nvSpPr>
        <p:spPr bwMode="auto">
          <a:xfrm>
            <a:off x="3835369" y="4121746"/>
            <a:ext cx="1648558" cy="88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179" tIns="89742" rIns="91179" bIns="89742"/>
          <a:lstStyle/>
          <a:p>
            <a:pPr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프로세스</a:t>
            </a:r>
          </a:p>
        </p:txBody>
      </p:sp>
      <p:sp>
        <p:nvSpPr>
          <p:cNvPr id="65547" name="Rectangle 33"/>
          <p:cNvSpPr>
            <a:spLocks noChangeArrowheads="1"/>
          </p:cNvSpPr>
          <p:nvPr/>
        </p:nvSpPr>
        <p:spPr bwMode="auto">
          <a:xfrm>
            <a:off x="3835369" y="5010746"/>
            <a:ext cx="1648558" cy="88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179" tIns="89742" rIns="91179" bIns="89742"/>
          <a:lstStyle/>
          <a:p>
            <a:pPr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학습과 성장</a:t>
            </a:r>
          </a:p>
        </p:txBody>
      </p:sp>
      <p:sp>
        <p:nvSpPr>
          <p:cNvPr id="65548" name="Text Box 34"/>
          <p:cNvSpPr txBox="1">
            <a:spLocks noChangeArrowheads="1"/>
          </p:cNvSpPr>
          <p:nvPr/>
        </p:nvSpPr>
        <p:spPr bwMode="auto">
          <a:xfrm>
            <a:off x="4626788" y="2470747"/>
            <a:ext cx="528785" cy="3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89742" rIns="91179" bIns="89742">
            <a:spAutoFit/>
          </a:bodyPr>
          <a:lstStyle/>
          <a:p>
            <a:pPr algn="ctr" latinLnBrk="1"/>
            <a:r>
              <a:rPr lang="en-US" altLang="ko-KR" sz="1400">
                <a:latin typeface="HY울릉도M" pitchFamily="18" charset="-127"/>
              </a:rPr>
              <a:t>BSC</a:t>
            </a:r>
          </a:p>
        </p:txBody>
      </p:sp>
      <p:sp>
        <p:nvSpPr>
          <p:cNvPr id="65549" name="Rectangle 35"/>
          <p:cNvSpPr>
            <a:spLocks noChangeArrowheads="1"/>
          </p:cNvSpPr>
          <p:nvPr/>
        </p:nvSpPr>
        <p:spPr bwMode="auto">
          <a:xfrm>
            <a:off x="4000958" y="2789833"/>
            <a:ext cx="131738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89742" rIns="91179" bIns="89742" anchor="ctr"/>
          <a:lstStyle/>
          <a:p>
            <a:pPr marL="189954" indent="-189954">
              <a:buFontTx/>
              <a:buChar char="•"/>
            </a:pPr>
            <a:r>
              <a:rPr lang="en-US" altLang="ko-KR" sz="1400">
                <a:latin typeface="HY울릉도M" pitchFamily="18" charset="-127"/>
              </a:rPr>
              <a:t>×××</a:t>
            </a:r>
          </a:p>
          <a:p>
            <a:pPr marL="189954" indent="-189954">
              <a:buFontTx/>
              <a:buChar char="•"/>
            </a:pPr>
            <a:r>
              <a:rPr lang="en-US" altLang="ko-KR" sz="1400">
                <a:latin typeface="HY울릉도M" pitchFamily="18" charset="-127"/>
              </a:rPr>
              <a:t> </a:t>
            </a:r>
          </a:p>
        </p:txBody>
      </p:sp>
      <p:sp>
        <p:nvSpPr>
          <p:cNvPr id="65550" name="Rectangle 36"/>
          <p:cNvSpPr>
            <a:spLocks noChangeArrowheads="1"/>
          </p:cNvSpPr>
          <p:nvPr/>
        </p:nvSpPr>
        <p:spPr bwMode="auto">
          <a:xfrm>
            <a:off x="4000958" y="3604222"/>
            <a:ext cx="131738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89742" rIns="91179" bIns="89742" anchor="ctr"/>
          <a:lstStyle/>
          <a:p>
            <a:pPr marL="189954" indent="-189954">
              <a:buFontTx/>
              <a:buChar char="•"/>
            </a:pPr>
            <a:r>
              <a:rPr lang="en-US" altLang="ko-KR" sz="1400">
                <a:latin typeface="HY울릉도M" pitchFamily="18" charset="-127"/>
              </a:rPr>
              <a:t>○○○</a:t>
            </a:r>
          </a:p>
          <a:p>
            <a:pPr marL="189954" indent="-189954">
              <a:buFontTx/>
              <a:buChar char="•"/>
            </a:pPr>
            <a:r>
              <a:rPr lang="en-US" altLang="ko-KR" sz="1400">
                <a:latin typeface="HY울릉도M" pitchFamily="18" charset="-127"/>
              </a:rPr>
              <a:t> </a:t>
            </a:r>
          </a:p>
        </p:txBody>
      </p:sp>
      <p:sp>
        <p:nvSpPr>
          <p:cNvPr id="65551" name="Rectangle 37"/>
          <p:cNvSpPr>
            <a:spLocks noChangeArrowheads="1"/>
          </p:cNvSpPr>
          <p:nvPr/>
        </p:nvSpPr>
        <p:spPr bwMode="auto">
          <a:xfrm>
            <a:off x="4000958" y="4566250"/>
            <a:ext cx="131738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89742" rIns="91179" bIns="89742" anchor="ctr"/>
          <a:lstStyle/>
          <a:p>
            <a:pPr marL="189954" indent="-189954">
              <a:buFontTx/>
              <a:buChar char="•"/>
            </a:pPr>
            <a:r>
              <a:rPr lang="en-US" altLang="ko-KR" sz="1400">
                <a:latin typeface="HY울릉도M" pitchFamily="18" charset="-127"/>
              </a:rPr>
              <a:t>□□□</a:t>
            </a:r>
          </a:p>
          <a:p>
            <a:pPr marL="189954" indent="-189954">
              <a:buFontTx/>
              <a:buChar char="•"/>
            </a:pPr>
            <a:r>
              <a:rPr lang="en-US" altLang="ko-KR" sz="1400">
                <a:latin typeface="HY울릉도M" pitchFamily="18" charset="-127"/>
              </a:rPr>
              <a:t> </a:t>
            </a:r>
          </a:p>
        </p:txBody>
      </p:sp>
      <p:sp>
        <p:nvSpPr>
          <p:cNvPr id="65552" name="Rectangle 38"/>
          <p:cNvSpPr>
            <a:spLocks noChangeArrowheads="1"/>
          </p:cNvSpPr>
          <p:nvPr/>
        </p:nvSpPr>
        <p:spPr bwMode="auto">
          <a:xfrm>
            <a:off x="4000958" y="5455247"/>
            <a:ext cx="131738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89742" rIns="91179" bIns="89742" anchor="ctr"/>
          <a:lstStyle/>
          <a:p>
            <a:pPr marL="189954" indent="-189954">
              <a:buFontTx/>
              <a:buChar char="•"/>
            </a:pPr>
            <a:r>
              <a:rPr lang="en-US" altLang="ko-KR" sz="1400">
                <a:latin typeface="HY울릉도M" pitchFamily="18" charset="-127"/>
              </a:rPr>
              <a:t>△△△</a:t>
            </a:r>
          </a:p>
          <a:p>
            <a:pPr marL="189954" indent="-189954">
              <a:buFontTx/>
              <a:buChar char="•"/>
            </a:pPr>
            <a:r>
              <a:rPr lang="en-US" altLang="ko-KR" sz="1400">
                <a:latin typeface="HY울릉도M" pitchFamily="18" charset="-127"/>
              </a:rPr>
              <a:t> </a:t>
            </a:r>
          </a:p>
          <a:p>
            <a:pPr marL="189954" indent="-189954">
              <a:buFontTx/>
              <a:buChar char="•"/>
            </a:pPr>
            <a:r>
              <a:rPr lang="en-US" altLang="ko-KR" sz="1400">
                <a:latin typeface="HY울릉도M" pitchFamily="18" charset="-127"/>
              </a:rPr>
              <a:t> </a:t>
            </a:r>
          </a:p>
        </p:txBody>
      </p:sp>
      <p:sp>
        <p:nvSpPr>
          <p:cNvPr id="65553" name="AutoShape 39"/>
          <p:cNvSpPr>
            <a:spLocks noChangeArrowheads="1"/>
          </p:cNvSpPr>
          <p:nvPr/>
        </p:nvSpPr>
        <p:spPr bwMode="auto">
          <a:xfrm>
            <a:off x="3341560" y="2553324"/>
            <a:ext cx="411773" cy="473075"/>
          </a:xfrm>
          <a:prstGeom prst="rightArrow">
            <a:avLst>
              <a:gd name="adj1" fmla="val 49676"/>
              <a:gd name="adj2" fmla="val 3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179" tIns="89742" rIns="91179" bIns="89742" anchor="ctr"/>
          <a:lstStyle/>
          <a:p>
            <a:endParaRPr lang="ko-KR" altLang="en-US"/>
          </a:p>
        </p:txBody>
      </p:sp>
      <p:sp>
        <p:nvSpPr>
          <p:cNvPr id="65554" name="AutoShape 40"/>
          <p:cNvSpPr>
            <a:spLocks noChangeArrowheads="1"/>
          </p:cNvSpPr>
          <p:nvPr/>
        </p:nvSpPr>
        <p:spPr bwMode="auto">
          <a:xfrm>
            <a:off x="3341560" y="3442323"/>
            <a:ext cx="411773" cy="471487"/>
          </a:xfrm>
          <a:prstGeom prst="rightArrow">
            <a:avLst>
              <a:gd name="adj1" fmla="val 49676"/>
              <a:gd name="adj2" fmla="val 3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179" tIns="89742" rIns="91179" bIns="89742" anchor="ctr"/>
          <a:lstStyle/>
          <a:p>
            <a:endParaRPr lang="ko-KR" altLang="en-US"/>
          </a:p>
        </p:txBody>
      </p:sp>
      <p:sp>
        <p:nvSpPr>
          <p:cNvPr id="65555" name="AutoShape 41"/>
          <p:cNvSpPr>
            <a:spLocks noChangeArrowheads="1"/>
          </p:cNvSpPr>
          <p:nvPr/>
        </p:nvSpPr>
        <p:spPr bwMode="auto">
          <a:xfrm>
            <a:off x="3341560" y="5218708"/>
            <a:ext cx="411773" cy="471488"/>
          </a:xfrm>
          <a:prstGeom prst="rightArrow">
            <a:avLst>
              <a:gd name="adj1" fmla="val 49676"/>
              <a:gd name="adj2" fmla="val 3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179" tIns="89742" rIns="91179" bIns="89742" anchor="ctr"/>
          <a:lstStyle/>
          <a:p>
            <a:endParaRPr lang="ko-KR" altLang="en-US"/>
          </a:p>
        </p:txBody>
      </p:sp>
      <p:sp>
        <p:nvSpPr>
          <p:cNvPr id="65556" name="AutoShape 42"/>
          <p:cNvSpPr>
            <a:spLocks noChangeArrowheads="1"/>
          </p:cNvSpPr>
          <p:nvPr/>
        </p:nvSpPr>
        <p:spPr bwMode="auto">
          <a:xfrm>
            <a:off x="3341560" y="4331325"/>
            <a:ext cx="411773" cy="471487"/>
          </a:xfrm>
          <a:prstGeom prst="rightArrow">
            <a:avLst>
              <a:gd name="adj1" fmla="val 49676"/>
              <a:gd name="adj2" fmla="val 3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179" tIns="89742" rIns="91179" bIns="89742" anchor="ctr"/>
          <a:lstStyle/>
          <a:p>
            <a:endParaRPr lang="ko-KR" altLang="en-US"/>
          </a:p>
        </p:txBody>
      </p:sp>
      <p:sp>
        <p:nvSpPr>
          <p:cNvPr id="65557" name="Rectangle 43"/>
          <p:cNvSpPr>
            <a:spLocks noChangeArrowheads="1"/>
          </p:cNvSpPr>
          <p:nvPr/>
        </p:nvSpPr>
        <p:spPr bwMode="auto">
          <a:xfrm>
            <a:off x="6059823" y="2345333"/>
            <a:ext cx="1648558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179" tIns="89742" rIns="91179" bIns="89742" anchor="ctr"/>
          <a:lstStyle/>
          <a:p>
            <a:pPr algn="ctr" latinLnBrk="1"/>
            <a:r>
              <a:rPr lang="ko-KR" altLang="en-US" sz="2000" dirty="0">
                <a:latin typeface="안상수2006굵은" pitchFamily="18" charset="-127"/>
                <a:ea typeface="안상수2006굵은" pitchFamily="18" charset="-127"/>
              </a:rPr>
              <a:t>성과지표와 목표설정</a:t>
            </a:r>
          </a:p>
          <a:p>
            <a:pPr algn="ctr" latinLnBrk="1"/>
            <a:r>
              <a:rPr lang="ko-KR" altLang="en-US" sz="2000" dirty="0">
                <a:latin typeface="안상수2006굵은" pitchFamily="18" charset="-127"/>
                <a:ea typeface="안상수2006굵은" pitchFamily="18" charset="-127"/>
              </a:rPr>
              <a:t> 프로세스</a:t>
            </a:r>
          </a:p>
        </p:txBody>
      </p:sp>
      <p:sp>
        <p:nvSpPr>
          <p:cNvPr id="65558" name="Rectangle 44"/>
          <p:cNvSpPr>
            <a:spLocks noChangeArrowheads="1"/>
          </p:cNvSpPr>
          <p:nvPr/>
        </p:nvSpPr>
        <p:spPr bwMode="auto">
          <a:xfrm>
            <a:off x="6059823" y="5306050"/>
            <a:ext cx="1648558" cy="593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179" tIns="89742" rIns="91179" bIns="89742" anchor="ctr"/>
          <a:lstStyle/>
          <a:p>
            <a:pPr algn="ctr" latinLnBrk="1"/>
            <a:r>
              <a:rPr lang="ko-KR" altLang="en-US" sz="2000" dirty="0">
                <a:latin typeface="안상수2006굵은" pitchFamily="18" charset="-127"/>
                <a:ea typeface="안상수2006굵은" pitchFamily="18" charset="-127"/>
              </a:rPr>
              <a:t>전략적 피드백</a:t>
            </a:r>
          </a:p>
          <a:p>
            <a:pPr algn="ctr" latinLnBrk="1"/>
            <a:r>
              <a:rPr lang="ko-KR" altLang="en-US" sz="2000" dirty="0">
                <a:latin typeface="안상수2006굵은" pitchFamily="18" charset="-127"/>
                <a:ea typeface="안상수2006굵은" pitchFamily="18" charset="-127"/>
              </a:rPr>
              <a:t>  프로세스</a:t>
            </a:r>
          </a:p>
        </p:txBody>
      </p:sp>
      <p:sp>
        <p:nvSpPr>
          <p:cNvPr id="65559" name="Rectangle 45"/>
          <p:cNvSpPr>
            <a:spLocks noChangeArrowheads="1"/>
          </p:cNvSpPr>
          <p:nvPr/>
        </p:nvSpPr>
        <p:spPr bwMode="auto">
          <a:xfrm>
            <a:off x="6059823" y="3677275"/>
            <a:ext cx="1648558" cy="630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179" tIns="89742" rIns="91179" bIns="89742" anchor="ctr"/>
          <a:lstStyle/>
          <a:p>
            <a:pPr algn="ctr" latinLnBrk="1"/>
            <a:r>
              <a:rPr lang="ko-KR" altLang="en-US" sz="2000" dirty="0">
                <a:latin typeface="안상수2006굵은" pitchFamily="18" charset="-127"/>
                <a:ea typeface="안상수2006굵은" pitchFamily="18" charset="-127"/>
              </a:rPr>
              <a:t>시스템 구축과 보고 </a:t>
            </a:r>
          </a:p>
          <a:p>
            <a:pPr algn="ctr" latinLnBrk="1"/>
            <a:r>
              <a:rPr lang="ko-KR" altLang="en-US" sz="2000" dirty="0">
                <a:latin typeface="안상수2006굵은" pitchFamily="18" charset="-127"/>
                <a:ea typeface="안상수2006굵은" pitchFamily="18" charset="-127"/>
              </a:rPr>
              <a:t>프로세스</a:t>
            </a:r>
          </a:p>
        </p:txBody>
      </p:sp>
      <p:cxnSp>
        <p:nvCxnSpPr>
          <p:cNvPr id="65560" name="AutoShape 46"/>
          <p:cNvCxnSpPr>
            <a:cxnSpLocks noChangeShapeType="1"/>
            <a:stCxn id="65557" idx="2"/>
            <a:endCxn id="65559" idx="0"/>
          </p:cNvCxnSpPr>
          <p:nvPr/>
        </p:nvCxnSpPr>
        <p:spPr bwMode="auto">
          <a:xfrm>
            <a:off x="6884835" y="2935905"/>
            <a:ext cx="0" cy="74136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65561" name="AutoShape 47"/>
          <p:cNvCxnSpPr>
            <a:cxnSpLocks noChangeShapeType="1"/>
            <a:stCxn id="65559" idx="2"/>
            <a:endCxn id="65558" idx="0"/>
          </p:cNvCxnSpPr>
          <p:nvPr/>
        </p:nvCxnSpPr>
        <p:spPr bwMode="auto">
          <a:xfrm>
            <a:off x="6884835" y="4307483"/>
            <a:ext cx="0" cy="998538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65562" name="Rectangle 48"/>
          <p:cNvSpPr>
            <a:spLocks noChangeArrowheads="1"/>
          </p:cNvSpPr>
          <p:nvPr/>
        </p:nvSpPr>
        <p:spPr bwMode="auto">
          <a:xfrm>
            <a:off x="8120155" y="2345354"/>
            <a:ext cx="413238" cy="355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179" tIns="89742" rIns="91179" bIns="89742" anchor="ctr"/>
          <a:lstStyle/>
          <a:p>
            <a:pPr algn="ctr"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성</a:t>
            </a:r>
            <a:endParaRPr lang="ko-KR" altLang="en-US" sz="2400" dirty="0">
              <a:latin typeface="안상수2006굵은" pitchFamily="18" charset="-127"/>
              <a:ea typeface="안상수2006굵은" pitchFamily="18" charset="-127"/>
            </a:endParaRPr>
          </a:p>
          <a:p>
            <a:pPr algn="ctr"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과</a:t>
            </a:r>
          </a:p>
          <a:p>
            <a:pPr algn="ctr"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보</a:t>
            </a:r>
          </a:p>
          <a:p>
            <a:pPr algn="ctr"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상</a:t>
            </a:r>
          </a:p>
          <a:p>
            <a:pPr algn="ctr" latinLnBrk="1"/>
            <a:endParaRPr lang="ko-KR" altLang="en-US" b="0" dirty="0">
              <a:latin typeface="안상수2006굵은" pitchFamily="18" charset="-127"/>
              <a:ea typeface="안상수2006굵은" pitchFamily="18" charset="-127"/>
            </a:endParaRPr>
          </a:p>
          <a:p>
            <a:pPr algn="ctr" latinLnBrk="1"/>
            <a:r>
              <a:rPr lang="ko-KR" altLang="en-US" b="0" dirty="0" err="1">
                <a:latin typeface="안상수2006굵은" pitchFamily="18" charset="-127"/>
                <a:ea typeface="안상수2006굵은" pitchFamily="18" charset="-127"/>
              </a:rPr>
              <a:t>프</a:t>
            </a:r>
            <a:endParaRPr lang="ko-KR" altLang="en-US" b="0" dirty="0">
              <a:latin typeface="안상수2006굵은" pitchFamily="18" charset="-127"/>
              <a:ea typeface="안상수2006굵은" pitchFamily="18" charset="-127"/>
            </a:endParaRPr>
          </a:p>
          <a:p>
            <a:pPr algn="ctr" latinLnBrk="1"/>
            <a:r>
              <a:rPr lang="ko-KR" altLang="en-US" b="0" dirty="0" err="1">
                <a:latin typeface="안상수2006굵은" pitchFamily="18" charset="-127"/>
                <a:ea typeface="안상수2006굵은" pitchFamily="18" charset="-127"/>
              </a:rPr>
              <a:t>로</a:t>
            </a:r>
            <a:endParaRPr lang="ko-KR" altLang="en-US" b="0" dirty="0">
              <a:latin typeface="안상수2006굵은" pitchFamily="18" charset="-127"/>
              <a:ea typeface="안상수2006굵은" pitchFamily="18" charset="-127"/>
            </a:endParaRPr>
          </a:p>
          <a:p>
            <a:pPr algn="ctr"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세</a:t>
            </a:r>
          </a:p>
          <a:p>
            <a:pPr algn="ctr" latinLnBrk="1"/>
            <a:r>
              <a:rPr lang="ko-KR" altLang="en-US" b="0" dirty="0" err="1">
                <a:latin typeface="안상수2006굵은" pitchFamily="18" charset="-127"/>
                <a:ea typeface="안상수2006굵은" pitchFamily="18" charset="-127"/>
              </a:rPr>
              <a:t>스</a:t>
            </a:r>
            <a:endParaRPr lang="ko-KR" altLang="en-US" b="0" dirty="0">
              <a:latin typeface="안상수2006굵은" pitchFamily="18" charset="-127"/>
              <a:ea typeface="안상수2006굵은" pitchFamily="18" charset="-127"/>
            </a:endParaRPr>
          </a:p>
          <a:p>
            <a:pPr algn="ctr" latinLnBrk="1"/>
            <a:endParaRPr lang="en-US" altLang="ko-KR" sz="1400" dirty="0">
              <a:latin typeface="HY울릉도M" pitchFamily="18" charset="-127"/>
            </a:endParaRPr>
          </a:p>
        </p:txBody>
      </p:sp>
      <p:cxnSp>
        <p:nvCxnSpPr>
          <p:cNvPr id="65563" name="AutoShape 49"/>
          <p:cNvCxnSpPr>
            <a:cxnSpLocks noChangeShapeType="1"/>
            <a:stCxn id="65557" idx="3"/>
            <a:endCxn id="65562" idx="1"/>
          </p:cNvCxnSpPr>
          <p:nvPr/>
        </p:nvCxnSpPr>
        <p:spPr bwMode="auto">
          <a:xfrm>
            <a:off x="7708403" y="2642196"/>
            <a:ext cx="411773" cy="14795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65564" name="AutoShape 50"/>
          <p:cNvCxnSpPr>
            <a:cxnSpLocks noChangeShapeType="1"/>
            <a:stCxn id="65559" idx="3"/>
            <a:endCxn id="65562" idx="1"/>
          </p:cNvCxnSpPr>
          <p:nvPr/>
        </p:nvCxnSpPr>
        <p:spPr bwMode="auto">
          <a:xfrm>
            <a:off x="7708403" y="3993158"/>
            <a:ext cx="411773" cy="12858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65565" name="AutoShape 51"/>
          <p:cNvCxnSpPr>
            <a:cxnSpLocks noChangeShapeType="1"/>
            <a:stCxn id="65558" idx="3"/>
            <a:endCxn id="65562" idx="1"/>
          </p:cNvCxnSpPr>
          <p:nvPr/>
        </p:nvCxnSpPr>
        <p:spPr bwMode="auto">
          <a:xfrm flipV="1">
            <a:off x="7708403" y="4121772"/>
            <a:ext cx="411773" cy="148113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65566" name="AutoShape 52"/>
          <p:cNvSpPr>
            <a:spLocks noChangeArrowheads="1"/>
          </p:cNvSpPr>
          <p:nvPr/>
        </p:nvSpPr>
        <p:spPr bwMode="auto">
          <a:xfrm>
            <a:off x="5565992" y="3886824"/>
            <a:ext cx="411773" cy="471487"/>
          </a:xfrm>
          <a:prstGeom prst="leftRightArrow">
            <a:avLst>
              <a:gd name="adj1" fmla="val 49676"/>
              <a:gd name="adj2" fmla="val 291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179" tIns="89742" rIns="91179" bIns="89742" anchor="ctr"/>
          <a:lstStyle/>
          <a:p>
            <a:endParaRPr lang="ko-KR" altLang="en-US"/>
          </a:p>
        </p:txBody>
      </p:sp>
      <p:cxnSp>
        <p:nvCxnSpPr>
          <p:cNvPr id="65567" name="AutoShape 53"/>
          <p:cNvCxnSpPr>
            <a:cxnSpLocks noChangeShapeType="1"/>
            <a:stCxn id="65538" idx="2"/>
            <a:endCxn id="65542" idx="2"/>
          </p:cNvCxnSpPr>
          <p:nvPr/>
        </p:nvCxnSpPr>
        <p:spPr bwMode="auto">
          <a:xfrm rot="16200000" flipV="1">
            <a:off x="4070766" y="2821547"/>
            <a:ext cx="147637" cy="6304085"/>
          </a:xfrm>
          <a:prstGeom prst="bentConnector3">
            <a:avLst>
              <a:gd name="adj1" fmla="val -154838"/>
            </a:avLst>
          </a:prstGeom>
          <a:noFill/>
          <a:ln w="38100">
            <a:solidFill>
              <a:schemeClr val="accent2"/>
            </a:solidFill>
            <a:miter lim="800000"/>
            <a:headEnd/>
            <a:tailEnd type="triangle" w="lg" len="lg"/>
          </a:ln>
        </p:spPr>
      </p:cxnSp>
      <p:sp>
        <p:nvSpPr>
          <p:cNvPr id="65568" name="Text Box 54"/>
          <p:cNvSpPr txBox="1">
            <a:spLocks noChangeArrowheads="1"/>
          </p:cNvSpPr>
          <p:nvPr/>
        </p:nvSpPr>
        <p:spPr bwMode="auto">
          <a:xfrm>
            <a:off x="3635305" y="6244234"/>
            <a:ext cx="1299894" cy="45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89742" rIns="91179" bIns="89742">
            <a:spAutoFit/>
          </a:bodyPr>
          <a:lstStyle/>
          <a:p>
            <a:pPr algn="ctr" latinLnBrk="1"/>
            <a:r>
              <a:rPr lang="ko-KR" altLang="en-US" b="0" dirty="0">
                <a:latin typeface="안상수2006굵은" pitchFamily="18" charset="-127"/>
                <a:ea typeface="안상수2006굵은" pitchFamily="18" charset="-127"/>
              </a:rPr>
              <a:t>주기적 </a:t>
            </a:r>
            <a:r>
              <a:rPr lang="en-US" altLang="ko-KR" b="0" dirty="0">
                <a:latin typeface="안상수2006굵은" pitchFamily="18" charset="-127"/>
                <a:ea typeface="안상수2006굵은" pitchFamily="18" charset="-127"/>
              </a:rPr>
              <a:t>Renewal</a:t>
            </a:r>
          </a:p>
        </p:txBody>
      </p:sp>
      <p:sp>
        <p:nvSpPr>
          <p:cNvPr id="1314871" name="AutoShape 55"/>
          <p:cNvSpPr>
            <a:spLocks noChangeArrowheads="1"/>
          </p:cNvSpPr>
          <p:nvPr/>
        </p:nvSpPr>
        <p:spPr bwMode="auto">
          <a:xfrm>
            <a:off x="3753311" y="1700808"/>
            <a:ext cx="1812681" cy="369888"/>
          </a:xfrm>
          <a:prstGeom prst="chevron">
            <a:avLst>
              <a:gd name="adj" fmla="val 72384"/>
            </a:avLst>
          </a:prstGeom>
          <a:solidFill>
            <a:srgbClr val="66CC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179" tIns="89742" rIns="91179" bIns="89742" anchor="ctr"/>
          <a:lstStyle/>
          <a:p>
            <a:pPr algn="ctr" latinLnBrk="1">
              <a:defRPr/>
            </a:pPr>
            <a:r>
              <a:rPr lang="ko-KR" altLang="en-US" sz="2000" dirty="0">
                <a:latin typeface="안상수2006굵은" pitchFamily="18" charset="-127"/>
                <a:ea typeface="안상수2006굵은" pitchFamily="18" charset="-127"/>
              </a:rPr>
              <a:t>지표 개발</a:t>
            </a:r>
          </a:p>
        </p:txBody>
      </p:sp>
      <p:sp>
        <p:nvSpPr>
          <p:cNvPr id="1314872" name="AutoShape 56"/>
          <p:cNvSpPr>
            <a:spLocks noChangeArrowheads="1"/>
          </p:cNvSpPr>
          <p:nvPr/>
        </p:nvSpPr>
        <p:spPr bwMode="auto">
          <a:xfrm>
            <a:off x="1115616" y="1700808"/>
            <a:ext cx="1814146" cy="369888"/>
          </a:xfrm>
          <a:prstGeom prst="chevron">
            <a:avLst>
              <a:gd name="adj" fmla="val 72443"/>
            </a:avLst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179" tIns="89742" rIns="91179" bIns="89742" anchor="ctr"/>
          <a:lstStyle/>
          <a:p>
            <a:pPr algn="ctr" latinLnBrk="1">
              <a:defRPr/>
            </a:pPr>
            <a:r>
              <a:rPr lang="ko-KR" altLang="en-US" sz="2000" dirty="0">
                <a:latin typeface="안상수2006굵은" pitchFamily="18" charset="-127"/>
                <a:ea typeface="안상수2006굵은" pitchFamily="18" charset="-127"/>
              </a:rPr>
              <a:t>전략과의 연계</a:t>
            </a:r>
          </a:p>
        </p:txBody>
      </p:sp>
      <p:sp>
        <p:nvSpPr>
          <p:cNvPr id="1314873" name="AutoShape 57"/>
          <p:cNvSpPr>
            <a:spLocks noChangeArrowheads="1"/>
          </p:cNvSpPr>
          <p:nvPr/>
        </p:nvSpPr>
        <p:spPr bwMode="auto">
          <a:xfrm>
            <a:off x="6389535" y="1700808"/>
            <a:ext cx="1814146" cy="369888"/>
          </a:xfrm>
          <a:prstGeom prst="chevron">
            <a:avLst>
              <a:gd name="adj" fmla="val 72443"/>
            </a:avLst>
          </a:prstGeom>
          <a:solidFill>
            <a:srgbClr val="66CC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179" tIns="89742" rIns="91179" bIns="89742" anchor="ctr"/>
          <a:lstStyle/>
          <a:p>
            <a:pPr algn="ctr" latinLnBrk="1">
              <a:defRPr/>
            </a:pPr>
            <a:r>
              <a:rPr lang="ko-KR" altLang="en-US" sz="2000" dirty="0">
                <a:latin typeface="안상수2006굵은" pitchFamily="18" charset="-127"/>
                <a:ea typeface="안상수2006굵은" pitchFamily="18" charset="-127"/>
              </a:rPr>
              <a:t>운영체계</a:t>
            </a:r>
          </a:p>
        </p:txBody>
      </p:sp>
      <p:sp>
        <p:nvSpPr>
          <p:cNvPr id="65575" name="Line 63"/>
          <p:cNvSpPr>
            <a:spLocks noChangeShapeType="1"/>
          </p:cNvSpPr>
          <p:nvPr/>
        </p:nvSpPr>
        <p:spPr bwMode="auto">
          <a:xfrm>
            <a:off x="7099607" y="1199233"/>
            <a:ext cx="146245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lIns="91179" tIns="45590" rIns="91179" bIns="45590"/>
          <a:lstStyle/>
          <a:p>
            <a:endParaRPr lang="ko-KR" altLang="en-US"/>
          </a:p>
        </p:txBody>
      </p:sp>
      <p:sp>
        <p:nvSpPr>
          <p:cNvPr id="61" name="WordArt 2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</a:t>
            </a:r>
            <a:r>
              <a:rPr lang="en-US" altLang="ko-KR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Framwork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 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예시</a:t>
            </a:r>
          </a:p>
        </p:txBody>
      </p:sp>
    </p:spTree>
    <p:extLst>
      <p:ext uri="{BB962C8B-B14F-4D97-AF65-F5344CB8AC3E}">
        <p14:creationId xmlns:p14="http://schemas.microsoft.com/office/powerpoint/2010/main" val="37484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그룹 61"/>
          <p:cNvGrpSpPr/>
          <p:nvPr/>
        </p:nvGrpSpPr>
        <p:grpSpPr>
          <a:xfrm>
            <a:off x="467544" y="836713"/>
            <a:ext cx="8280920" cy="5821672"/>
            <a:chOff x="631825" y="1338263"/>
            <a:chExt cx="8720138" cy="5226872"/>
          </a:xfrm>
        </p:grpSpPr>
        <p:sp>
          <p:nvSpPr>
            <p:cNvPr id="2" name="Line 4"/>
            <p:cNvSpPr>
              <a:spLocks noChangeShapeType="1"/>
            </p:cNvSpPr>
            <p:nvPr/>
          </p:nvSpPr>
          <p:spPr bwMode="auto">
            <a:xfrm>
              <a:off x="825500" y="2374900"/>
              <a:ext cx="8526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825500" y="3190875"/>
              <a:ext cx="8526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825500" y="5930900"/>
              <a:ext cx="8526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962150" y="3413125"/>
              <a:ext cx="782638" cy="2889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en-US" altLang="ko-KR" sz="900">
                  <a:latin typeface="안상수2006굵은" pitchFamily="18" charset="-127"/>
                  <a:ea typeface="안상수2006굵은" pitchFamily="18" charset="-127"/>
                </a:rPr>
                <a:t>Cycle Time </a:t>
              </a:r>
              <a:r>
                <a:rPr kumimoji="0" lang="ko-KR" altLang="en-US" sz="900">
                  <a:latin typeface="안상수2006굵은" pitchFamily="18" charset="-127"/>
                  <a:ea typeface="안상수2006굵은" pitchFamily="18" charset="-127"/>
                </a:rPr>
                <a:t>단축</a:t>
              </a: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816225" y="1560513"/>
              <a:ext cx="781050" cy="290512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solidFill>
                    <a:schemeClr val="bg1"/>
                  </a:solidFill>
                  <a:latin typeface="안상수2006굵은" pitchFamily="18" charset="-127"/>
                  <a:ea typeface="안상수2006굵은" pitchFamily="18" charset="-127"/>
                </a:rPr>
                <a:t>고객만족</a:t>
              </a: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527425" y="3413125"/>
              <a:ext cx="779463" cy="288925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solidFill>
                    <a:schemeClr val="bg1"/>
                  </a:solidFill>
                  <a:latin typeface="안상수2006굵은" pitchFamily="18" charset="-127"/>
                  <a:ea typeface="안상수2006굵은" pitchFamily="18" charset="-127"/>
                </a:rPr>
                <a:t> 서비스 대상자  증가</a:t>
              </a: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465263" y="4819650"/>
              <a:ext cx="782637" cy="2905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문제해결과정능력제고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820863" y="6005513"/>
              <a:ext cx="782637" cy="2905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직업재활</a:t>
              </a:r>
              <a:endParaRPr kumimoji="0" lang="en-US" altLang="ko-KR" sz="900" dirty="0">
                <a:latin typeface="안상수2006굵은" pitchFamily="18" charset="-127"/>
                <a:ea typeface="안상수2006굵은" pitchFamily="18" charset="-127"/>
              </a:endParaRPr>
            </a:p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역량강화</a:t>
              </a: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247900" y="4079875"/>
              <a:ext cx="1020763" cy="2889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지원시스템 구축</a:t>
              </a: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5918200" y="4672013"/>
              <a:ext cx="779463" cy="2905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프로그램  질적 향상</a:t>
              </a: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886075" y="4746625"/>
              <a:ext cx="782638" cy="2905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효과적인 지원체계 확립</a:t>
              </a: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6013450" y="3413125"/>
              <a:ext cx="993775" cy="288925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solidFill>
                    <a:schemeClr val="bg1"/>
                  </a:solidFill>
                  <a:latin typeface="안상수2006굵은" pitchFamily="18" charset="-127"/>
                  <a:ea typeface="안상수2006굵은" pitchFamily="18" charset="-127"/>
                </a:rPr>
                <a:t>취업률향상</a:t>
              </a: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886075" y="6005513"/>
              <a:ext cx="782638" cy="2905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서비스 </a:t>
              </a:r>
              <a:endParaRPr kumimoji="0" lang="en-US" altLang="ko-KR" sz="900" dirty="0">
                <a:latin typeface="안상수2006굵은" pitchFamily="18" charset="-127"/>
                <a:ea typeface="안상수2006굵은" pitchFamily="18" charset="-127"/>
              </a:endParaRPr>
            </a:p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기술 강화</a:t>
              </a: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527425" y="4079875"/>
              <a:ext cx="779463" cy="2889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 err="1">
                  <a:latin typeface="안상수2006굵은" pitchFamily="18" charset="-127"/>
                  <a:ea typeface="안상수2006굵은" pitchFamily="18" charset="-127"/>
                </a:rPr>
                <a:t>중도탁락률</a:t>
              </a: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 최소화</a:t>
              </a: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4948238" y="2597150"/>
              <a:ext cx="781050" cy="2905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예산절감</a:t>
              </a: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7505700" y="1338263"/>
              <a:ext cx="781050" cy="290512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solidFill>
                    <a:schemeClr val="bg1"/>
                  </a:solidFill>
                  <a:latin typeface="안상수2006굵은" pitchFamily="18" charset="-127"/>
                  <a:ea typeface="안상수2006굵은" pitchFamily="18" charset="-127"/>
                </a:rPr>
                <a:t>경영합리화</a:t>
              </a: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6510338" y="1936750"/>
              <a:ext cx="781050" cy="2905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예산의 투명성 확보</a:t>
              </a: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527425" y="5338763"/>
              <a:ext cx="779463" cy="2905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직업재활과정 유연성 확보</a:t>
              </a: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5160963" y="6005513"/>
              <a:ext cx="781050" cy="2905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 err="1">
                  <a:latin typeface="안상수2006굵은" pitchFamily="18" charset="-127"/>
                  <a:ea typeface="안상수2006굵은" pitchFamily="18" charset="-127"/>
                </a:rPr>
                <a:t>레코딩기술</a:t>
              </a:r>
              <a:endParaRPr kumimoji="0" lang="en-US" altLang="ko-KR" sz="900" dirty="0">
                <a:latin typeface="안상수2006굵은" pitchFamily="18" charset="-127"/>
                <a:ea typeface="안상수2006굵은" pitchFamily="18" charset="-127"/>
              </a:endParaRPr>
            </a:p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강화</a:t>
              </a: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1820863" y="3708400"/>
              <a:ext cx="284162" cy="1111250"/>
            </a:xfrm>
            <a:custGeom>
              <a:avLst/>
              <a:gdLst>
                <a:gd name="T0" fmla="*/ 0 w 192"/>
                <a:gd name="T1" fmla="*/ 1111250 h 720"/>
                <a:gd name="T2" fmla="*/ 0 w 192"/>
                <a:gd name="T3" fmla="*/ 370417 h 720"/>
                <a:gd name="T4" fmla="*/ 284162 w 192"/>
                <a:gd name="T5" fmla="*/ 370417 h 720"/>
                <a:gd name="T6" fmla="*/ 284162 w 192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720"/>
                <a:gd name="T14" fmla="*/ 192 w 192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720">
                  <a:moveTo>
                    <a:pt x="0" y="720"/>
                  </a:moveTo>
                  <a:lnTo>
                    <a:pt x="0" y="240"/>
                  </a:lnTo>
                  <a:lnTo>
                    <a:pt x="192" y="240"/>
                  </a:lnTo>
                  <a:lnTo>
                    <a:pt x="19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2317750" y="1857375"/>
              <a:ext cx="711200" cy="1555750"/>
            </a:xfrm>
            <a:custGeom>
              <a:avLst/>
              <a:gdLst>
                <a:gd name="T0" fmla="*/ 0 w 480"/>
                <a:gd name="T1" fmla="*/ 1555750 h 1008"/>
                <a:gd name="T2" fmla="*/ 0 w 480"/>
                <a:gd name="T3" fmla="*/ 370417 h 1008"/>
                <a:gd name="T4" fmla="*/ 711200 w 480"/>
                <a:gd name="T5" fmla="*/ 370417 h 1008"/>
                <a:gd name="T6" fmla="*/ 711200 w 480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1008"/>
                <a:gd name="T14" fmla="*/ 480 w 480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1008">
                  <a:moveTo>
                    <a:pt x="0" y="1008"/>
                  </a:moveTo>
                  <a:lnTo>
                    <a:pt x="0" y="240"/>
                  </a:lnTo>
                  <a:lnTo>
                    <a:pt x="480" y="240"/>
                  </a:lnTo>
                  <a:lnTo>
                    <a:pt x="48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3382963" y="1857375"/>
              <a:ext cx="525462" cy="1555750"/>
            </a:xfrm>
            <a:custGeom>
              <a:avLst/>
              <a:gdLst>
                <a:gd name="T0" fmla="*/ 525462 w 432"/>
                <a:gd name="T1" fmla="*/ 1555750 h 1008"/>
                <a:gd name="T2" fmla="*/ 525462 w 432"/>
                <a:gd name="T3" fmla="*/ 370417 h 1008"/>
                <a:gd name="T4" fmla="*/ 0 w 432"/>
                <a:gd name="T5" fmla="*/ 370417 h 1008"/>
                <a:gd name="T6" fmla="*/ 0 w 43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08"/>
                <a:gd name="T14" fmla="*/ 432 w 43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08">
                  <a:moveTo>
                    <a:pt x="432" y="1008"/>
                  </a:moveTo>
                  <a:lnTo>
                    <a:pt x="432" y="240"/>
                  </a:lnTo>
                  <a:lnTo>
                    <a:pt x="0" y="24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2886075" y="3708400"/>
              <a:ext cx="782638" cy="371475"/>
            </a:xfrm>
            <a:custGeom>
              <a:avLst/>
              <a:gdLst>
                <a:gd name="T0" fmla="*/ 0 w 576"/>
                <a:gd name="T1" fmla="*/ 371475 h 240"/>
                <a:gd name="T2" fmla="*/ 0 w 576"/>
                <a:gd name="T3" fmla="*/ 148590 h 240"/>
                <a:gd name="T4" fmla="*/ 782638 w 576"/>
                <a:gd name="T5" fmla="*/ 148590 h 240"/>
                <a:gd name="T6" fmla="*/ 782638 w 576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240"/>
                <a:gd name="T14" fmla="*/ 576 w 576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240">
                  <a:moveTo>
                    <a:pt x="0" y="240"/>
                  </a:moveTo>
                  <a:lnTo>
                    <a:pt x="0" y="96"/>
                  </a:lnTo>
                  <a:lnTo>
                    <a:pt x="576" y="96"/>
                  </a:lnTo>
                  <a:lnTo>
                    <a:pt x="57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V="1">
              <a:off x="3908425" y="3708400"/>
              <a:ext cx="0" cy="3714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165600" y="3708400"/>
              <a:ext cx="639763" cy="371475"/>
            </a:xfrm>
            <a:custGeom>
              <a:avLst/>
              <a:gdLst>
                <a:gd name="T0" fmla="*/ 639763 w 528"/>
                <a:gd name="T1" fmla="*/ 371475 h 240"/>
                <a:gd name="T2" fmla="*/ 639763 w 528"/>
                <a:gd name="T3" fmla="*/ 148590 h 240"/>
                <a:gd name="T4" fmla="*/ 0 w 528"/>
                <a:gd name="T5" fmla="*/ 148590 h 240"/>
                <a:gd name="T6" fmla="*/ 0 w 528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240"/>
                <a:gd name="T14" fmla="*/ 528 w 5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240">
                  <a:moveTo>
                    <a:pt x="528" y="240"/>
                  </a:moveTo>
                  <a:lnTo>
                    <a:pt x="528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5586413" y="2894013"/>
              <a:ext cx="711200" cy="519112"/>
            </a:xfrm>
            <a:custGeom>
              <a:avLst/>
              <a:gdLst>
                <a:gd name="T0" fmla="*/ 711200 w 288"/>
                <a:gd name="T1" fmla="*/ 519112 h 336"/>
                <a:gd name="T2" fmla="*/ 711200 w 288"/>
                <a:gd name="T3" fmla="*/ 148318 h 336"/>
                <a:gd name="T4" fmla="*/ 0 w 288"/>
                <a:gd name="T5" fmla="*/ 148318 h 336"/>
                <a:gd name="T6" fmla="*/ 0 w 288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336"/>
                <a:gd name="T14" fmla="*/ 288 w 288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336">
                  <a:moveTo>
                    <a:pt x="288" y="336"/>
                  </a:moveTo>
                  <a:lnTo>
                    <a:pt x="288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6013450" y="2597150"/>
              <a:ext cx="781050" cy="2905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지도점검</a:t>
              </a: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6937375" y="1635125"/>
              <a:ext cx="638175" cy="295275"/>
            </a:xfrm>
            <a:custGeom>
              <a:avLst/>
              <a:gdLst>
                <a:gd name="T0" fmla="*/ 0 w 336"/>
                <a:gd name="T1" fmla="*/ 295275 h 192"/>
                <a:gd name="T2" fmla="*/ 0 w 336"/>
                <a:gd name="T3" fmla="*/ 147638 h 192"/>
                <a:gd name="T4" fmla="*/ 638175 w 336"/>
                <a:gd name="T5" fmla="*/ 147638 h 192"/>
                <a:gd name="T6" fmla="*/ 638175 w 33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92"/>
                <a:gd name="T14" fmla="*/ 336 w 33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92">
                  <a:moveTo>
                    <a:pt x="0" y="192"/>
                  </a:moveTo>
                  <a:lnTo>
                    <a:pt x="0" y="96"/>
                  </a:lnTo>
                  <a:lnTo>
                    <a:pt x="336" y="96"/>
                  </a:lnTo>
                  <a:lnTo>
                    <a:pt x="33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6226175" y="6005513"/>
              <a:ext cx="781050" cy="2905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직업재활계획관리 역량확보</a:t>
              </a: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8074025" y="3413125"/>
              <a:ext cx="781050" cy="2889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전략적 경영</a:t>
              </a: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8428038" y="5338763"/>
              <a:ext cx="782637" cy="4651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서비스단위 강화</a:t>
              </a:r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7291388" y="6007100"/>
              <a:ext cx="782637" cy="2905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서비스담당자</a:t>
              </a:r>
              <a:endParaRPr kumimoji="0" lang="en-US" altLang="ko-KR" sz="900" dirty="0">
                <a:latin typeface="안상수2006굵은" pitchFamily="18" charset="-127"/>
                <a:ea typeface="안상수2006굵은" pitchFamily="18" charset="-127"/>
              </a:endParaRPr>
            </a:p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 </a:t>
              </a:r>
              <a:r>
                <a:rPr kumimoji="0" lang="en-US" altLang="ko-KR" sz="900" dirty="0">
                  <a:latin typeface="안상수2006굵은" pitchFamily="18" charset="-127"/>
                  <a:ea typeface="안상수2006굵은" pitchFamily="18" charset="-127"/>
                </a:rPr>
                <a:t>Mind </a:t>
              </a: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개혁</a:t>
              </a: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6510338" y="5338763"/>
              <a:ext cx="781050" cy="2905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효과적인 클라이언트 관리관리</a:t>
              </a:r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V="1">
              <a:off x="3908425" y="4392613"/>
              <a:ext cx="0" cy="946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2886075" y="4375150"/>
              <a:ext cx="428625" cy="371475"/>
            </a:xfrm>
            <a:custGeom>
              <a:avLst/>
              <a:gdLst>
                <a:gd name="T0" fmla="*/ 428625 w 336"/>
                <a:gd name="T1" fmla="*/ 371475 h 240"/>
                <a:gd name="T2" fmla="*/ 428625 w 336"/>
                <a:gd name="T3" fmla="*/ 222885 h 240"/>
                <a:gd name="T4" fmla="*/ 0 w 336"/>
                <a:gd name="T5" fmla="*/ 222885 h 240"/>
                <a:gd name="T6" fmla="*/ 0 w 336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40"/>
                <a:gd name="T14" fmla="*/ 336 w 336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40">
                  <a:moveTo>
                    <a:pt x="336" y="240"/>
                  </a:moveTo>
                  <a:lnTo>
                    <a:pt x="336" y="144"/>
                  </a:lnTo>
                  <a:lnTo>
                    <a:pt x="0" y="14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V="1">
              <a:off x="3668713" y="4819650"/>
              <a:ext cx="2273300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V="1">
              <a:off x="6367463" y="3702050"/>
              <a:ext cx="0" cy="968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6581775" y="3708400"/>
              <a:ext cx="568325" cy="963613"/>
            </a:xfrm>
            <a:custGeom>
              <a:avLst/>
              <a:gdLst>
                <a:gd name="T0" fmla="*/ 568325 w 480"/>
                <a:gd name="T1" fmla="*/ 963613 h 624"/>
                <a:gd name="T2" fmla="*/ 568325 w 480"/>
                <a:gd name="T3" fmla="*/ 148248 h 624"/>
                <a:gd name="T4" fmla="*/ 0 w 480"/>
                <a:gd name="T5" fmla="*/ 148248 h 624"/>
                <a:gd name="T6" fmla="*/ 0 w 480"/>
                <a:gd name="T7" fmla="*/ 0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624"/>
                <a:gd name="T14" fmla="*/ 480 w 480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624">
                  <a:moveTo>
                    <a:pt x="480" y="624"/>
                  </a:moveTo>
                  <a:lnTo>
                    <a:pt x="480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8286750" y="1930400"/>
              <a:ext cx="781050" cy="2905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네트워크 구축</a:t>
              </a: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 flipH="1">
              <a:off x="8143875" y="1635125"/>
              <a:ext cx="568325" cy="295275"/>
            </a:xfrm>
            <a:custGeom>
              <a:avLst/>
              <a:gdLst>
                <a:gd name="T0" fmla="*/ 0 w 336"/>
                <a:gd name="T1" fmla="*/ 295275 h 192"/>
                <a:gd name="T2" fmla="*/ 0 w 336"/>
                <a:gd name="T3" fmla="*/ 147638 h 192"/>
                <a:gd name="T4" fmla="*/ 568325 w 336"/>
                <a:gd name="T5" fmla="*/ 147638 h 192"/>
                <a:gd name="T6" fmla="*/ 568325 w 33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92"/>
                <a:gd name="T14" fmla="*/ 336 w 33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92">
                  <a:moveTo>
                    <a:pt x="0" y="192"/>
                  </a:moveTo>
                  <a:lnTo>
                    <a:pt x="0" y="96"/>
                  </a:lnTo>
                  <a:lnTo>
                    <a:pt x="336" y="96"/>
                  </a:lnTo>
                  <a:lnTo>
                    <a:pt x="33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597275" y="1708150"/>
              <a:ext cx="1633538" cy="889000"/>
            </a:xfrm>
            <a:custGeom>
              <a:avLst/>
              <a:gdLst>
                <a:gd name="T0" fmla="*/ 1633538 w 1104"/>
                <a:gd name="T1" fmla="*/ 889000 h 576"/>
                <a:gd name="T2" fmla="*/ 1633538 w 1104"/>
                <a:gd name="T3" fmla="*/ 0 h 576"/>
                <a:gd name="T4" fmla="*/ 0 w 1104"/>
                <a:gd name="T5" fmla="*/ 0 h 576"/>
                <a:gd name="T6" fmla="*/ 0 60000 65536"/>
                <a:gd name="T7" fmla="*/ 0 60000 65536"/>
                <a:gd name="T8" fmla="*/ 0 60000 65536"/>
                <a:gd name="T9" fmla="*/ 0 w 1104"/>
                <a:gd name="T10" fmla="*/ 0 h 576"/>
                <a:gd name="T11" fmla="*/ 1104 w 1104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576">
                  <a:moveTo>
                    <a:pt x="1104" y="576"/>
                  </a:moveTo>
                  <a:lnTo>
                    <a:pt x="110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6937375" y="4968875"/>
              <a:ext cx="354013" cy="369888"/>
            </a:xfrm>
            <a:custGeom>
              <a:avLst/>
              <a:gdLst>
                <a:gd name="T0" fmla="*/ 0 w 240"/>
                <a:gd name="T1" fmla="*/ 369888 h 240"/>
                <a:gd name="T2" fmla="*/ 0 w 240"/>
                <a:gd name="T3" fmla="*/ 221933 h 240"/>
                <a:gd name="T4" fmla="*/ 354013 w 240"/>
                <a:gd name="T5" fmla="*/ 221933 h 240"/>
                <a:gd name="T6" fmla="*/ 354013 w 240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40"/>
                <a:gd name="T14" fmla="*/ 240 w 240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40">
                  <a:moveTo>
                    <a:pt x="0" y="240"/>
                  </a:moveTo>
                  <a:lnTo>
                    <a:pt x="0" y="144"/>
                  </a:lnTo>
                  <a:lnTo>
                    <a:pt x="240" y="144"/>
                  </a:lnTo>
                  <a:lnTo>
                    <a:pt x="24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7434263" y="1635125"/>
              <a:ext cx="355600" cy="3036888"/>
            </a:xfrm>
            <a:custGeom>
              <a:avLst/>
              <a:gdLst>
                <a:gd name="T0" fmla="*/ 0 w 144"/>
                <a:gd name="T1" fmla="*/ 3036888 h 1968"/>
                <a:gd name="T2" fmla="*/ 0 w 144"/>
                <a:gd name="T3" fmla="*/ 2222113 h 1968"/>
                <a:gd name="T4" fmla="*/ 355600 w 144"/>
                <a:gd name="T5" fmla="*/ 2222113 h 1968"/>
                <a:gd name="T6" fmla="*/ 355600 w 144"/>
                <a:gd name="T7" fmla="*/ 0 h 19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968"/>
                <a:gd name="T14" fmla="*/ 144 w 144"/>
                <a:gd name="T15" fmla="*/ 1968 h 19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968">
                  <a:moveTo>
                    <a:pt x="0" y="1968"/>
                  </a:moveTo>
                  <a:lnTo>
                    <a:pt x="0" y="1440"/>
                  </a:lnTo>
                  <a:lnTo>
                    <a:pt x="144" y="1440"/>
                  </a:lnTo>
                  <a:lnTo>
                    <a:pt x="14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8004175" y="1635125"/>
              <a:ext cx="423863" cy="1778000"/>
            </a:xfrm>
            <a:custGeom>
              <a:avLst/>
              <a:gdLst>
                <a:gd name="T0" fmla="*/ 423863 w 480"/>
                <a:gd name="T1" fmla="*/ 1778000 h 1152"/>
                <a:gd name="T2" fmla="*/ 423863 w 480"/>
                <a:gd name="T3" fmla="*/ 1111250 h 1152"/>
                <a:gd name="T4" fmla="*/ 0 w 480"/>
                <a:gd name="T5" fmla="*/ 1111250 h 1152"/>
                <a:gd name="T6" fmla="*/ 0 w 480"/>
                <a:gd name="T7" fmla="*/ 0 h 1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1152"/>
                <a:gd name="T14" fmla="*/ 480 w 480"/>
                <a:gd name="T15" fmla="*/ 1152 h 1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1152">
                  <a:moveTo>
                    <a:pt x="480" y="1152"/>
                  </a:moveTo>
                  <a:lnTo>
                    <a:pt x="480" y="720"/>
                  </a:lnTo>
                  <a:lnTo>
                    <a:pt x="0" y="72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>
              <a:off x="5729288" y="2746375"/>
              <a:ext cx="2841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6367463" y="2227263"/>
              <a:ext cx="354012" cy="369887"/>
            </a:xfrm>
            <a:custGeom>
              <a:avLst/>
              <a:gdLst>
                <a:gd name="T0" fmla="*/ 0 w 240"/>
                <a:gd name="T1" fmla="*/ 369887 h 240"/>
                <a:gd name="T2" fmla="*/ 0 w 240"/>
                <a:gd name="T3" fmla="*/ 221932 h 240"/>
                <a:gd name="T4" fmla="*/ 354012 w 240"/>
                <a:gd name="T5" fmla="*/ 221932 h 240"/>
                <a:gd name="T6" fmla="*/ 354012 w 240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40"/>
                <a:gd name="T14" fmla="*/ 240 w 240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40">
                  <a:moveTo>
                    <a:pt x="0" y="240"/>
                  </a:moveTo>
                  <a:lnTo>
                    <a:pt x="0" y="144"/>
                  </a:lnTo>
                  <a:lnTo>
                    <a:pt x="240" y="144"/>
                  </a:lnTo>
                  <a:lnTo>
                    <a:pt x="24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6510338" y="2227263"/>
              <a:ext cx="496887" cy="1185862"/>
            </a:xfrm>
            <a:custGeom>
              <a:avLst/>
              <a:gdLst>
                <a:gd name="T0" fmla="*/ 0 w 336"/>
                <a:gd name="T1" fmla="*/ 1185862 h 768"/>
                <a:gd name="T2" fmla="*/ 0 w 336"/>
                <a:gd name="T3" fmla="*/ 815280 h 768"/>
                <a:gd name="T4" fmla="*/ 496887 w 336"/>
                <a:gd name="T5" fmla="*/ 815280 h 768"/>
                <a:gd name="T6" fmla="*/ 496887 w 336"/>
                <a:gd name="T7" fmla="*/ 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768"/>
                <a:gd name="T14" fmla="*/ 336 w 3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768">
                  <a:moveTo>
                    <a:pt x="0" y="768"/>
                  </a:moveTo>
                  <a:lnTo>
                    <a:pt x="0" y="528"/>
                  </a:lnTo>
                  <a:lnTo>
                    <a:pt x="336" y="528"/>
                  </a:lnTo>
                  <a:lnTo>
                    <a:pt x="33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5160963" y="1635125"/>
              <a:ext cx="2557462" cy="2444750"/>
            </a:xfrm>
            <a:custGeom>
              <a:avLst/>
              <a:gdLst>
                <a:gd name="T0" fmla="*/ 0 w 1632"/>
                <a:gd name="T1" fmla="*/ 2444750 h 1584"/>
                <a:gd name="T2" fmla="*/ 0 w 1632"/>
                <a:gd name="T3" fmla="*/ 1629834 h 1584"/>
                <a:gd name="T4" fmla="*/ 2557462 w 1632"/>
                <a:gd name="T5" fmla="*/ 1629834 h 1584"/>
                <a:gd name="T6" fmla="*/ 2557462 w 1632"/>
                <a:gd name="T7" fmla="*/ 0 h 15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1584"/>
                <a:gd name="T14" fmla="*/ 1632 w 1632"/>
                <a:gd name="T15" fmla="*/ 1584 h 15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1584">
                  <a:moveTo>
                    <a:pt x="0" y="1584"/>
                  </a:moveTo>
                  <a:lnTo>
                    <a:pt x="0" y="1056"/>
                  </a:lnTo>
                  <a:lnTo>
                    <a:pt x="1632" y="1056"/>
                  </a:lnTo>
                  <a:lnTo>
                    <a:pt x="163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8570913" y="4672013"/>
              <a:ext cx="781050" cy="2905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 err="1">
                  <a:latin typeface="안상수2006굵은" pitchFamily="18" charset="-127"/>
                  <a:ea typeface="안상수2006굵은" pitchFamily="18" charset="-127"/>
                </a:rPr>
                <a:t>사회적자본</a:t>
              </a:r>
              <a:endParaRPr kumimoji="0" lang="en-US" altLang="ko-KR" sz="900" dirty="0">
                <a:latin typeface="안상수2006굵은" pitchFamily="18" charset="-127"/>
                <a:ea typeface="안상수2006굵은" pitchFamily="18" charset="-127"/>
              </a:endParaRPr>
            </a:p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확충</a:t>
              </a:r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8074025" y="1635125"/>
              <a:ext cx="922338" cy="3027363"/>
            </a:xfrm>
            <a:custGeom>
              <a:avLst/>
              <a:gdLst>
                <a:gd name="T0" fmla="*/ 922338 w 624"/>
                <a:gd name="T1" fmla="*/ 3027363 h 1962"/>
                <a:gd name="T2" fmla="*/ 922338 w 624"/>
                <a:gd name="T3" fmla="*/ 888767 h 1962"/>
                <a:gd name="T4" fmla="*/ 0 w 624"/>
                <a:gd name="T5" fmla="*/ 888767 h 1962"/>
                <a:gd name="T6" fmla="*/ 0 w 624"/>
                <a:gd name="T7" fmla="*/ 0 h 19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1962"/>
                <a:gd name="T14" fmla="*/ 624 w 624"/>
                <a:gd name="T15" fmla="*/ 1962 h 19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1962">
                  <a:moveTo>
                    <a:pt x="624" y="1962"/>
                  </a:moveTo>
                  <a:lnTo>
                    <a:pt x="624" y="576"/>
                  </a:lnTo>
                  <a:lnTo>
                    <a:pt x="0" y="57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auto">
            <a:xfrm>
              <a:off x="4948238" y="2894013"/>
              <a:ext cx="282575" cy="1185862"/>
            </a:xfrm>
            <a:custGeom>
              <a:avLst/>
              <a:gdLst>
                <a:gd name="T0" fmla="*/ 0 w 192"/>
                <a:gd name="T1" fmla="*/ 1185862 h 768"/>
                <a:gd name="T2" fmla="*/ 0 w 192"/>
                <a:gd name="T3" fmla="*/ 148233 h 768"/>
                <a:gd name="T4" fmla="*/ 282575 w 192"/>
                <a:gd name="T5" fmla="*/ 148233 h 768"/>
                <a:gd name="T6" fmla="*/ 282575 w 192"/>
                <a:gd name="T7" fmla="*/ 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768"/>
                <a:gd name="T14" fmla="*/ 192 w 192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768">
                  <a:moveTo>
                    <a:pt x="0" y="768"/>
                  </a:moveTo>
                  <a:lnTo>
                    <a:pt x="0" y="96"/>
                  </a:lnTo>
                  <a:lnTo>
                    <a:pt x="192" y="96"/>
                  </a:lnTo>
                  <a:lnTo>
                    <a:pt x="19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auto">
            <a:xfrm>
              <a:off x="7931150" y="1635125"/>
              <a:ext cx="852488" cy="3703638"/>
            </a:xfrm>
            <a:custGeom>
              <a:avLst/>
              <a:gdLst>
                <a:gd name="T0" fmla="*/ 852488 w 576"/>
                <a:gd name="T1" fmla="*/ 3703638 h 2400"/>
                <a:gd name="T2" fmla="*/ 852488 w 576"/>
                <a:gd name="T3" fmla="*/ 3555493 h 2400"/>
                <a:gd name="T4" fmla="*/ 0 w 576"/>
                <a:gd name="T5" fmla="*/ 3555493 h 2400"/>
                <a:gd name="T6" fmla="*/ 0 w 576"/>
                <a:gd name="T7" fmla="*/ 0 h 2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2400"/>
                <a:gd name="T14" fmla="*/ 576 w 576"/>
                <a:gd name="T15" fmla="*/ 2400 h 2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2400">
                  <a:moveTo>
                    <a:pt x="576" y="2400"/>
                  </a:moveTo>
                  <a:lnTo>
                    <a:pt x="576" y="2304"/>
                  </a:lnTo>
                  <a:lnTo>
                    <a:pt x="0" y="230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2000" tIns="0" rIns="0" bIns="0" anchor="ctr"/>
            <a:lstStyle/>
            <a:p>
              <a:endParaRPr lang="ko-KR" altLang="en-US">
                <a:latin typeface="안상수2006굵은" pitchFamily="18" charset="-127"/>
                <a:ea typeface="안상수2006굵은" pitchFamily="18" charset="-127"/>
              </a:endParaRPr>
            </a:p>
          </p:txBody>
        </p:sp>
        <p:sp>
          <p:nvSpPr>
            <p:cNvPr id="54" name="Text Box 58"/>
            <p:cNvSpPr txBox="1">
              <a:spLocks noChangeArrowheads="1"/>
            </p:cNvSpPr>
            <p:nvPr/>
          </p:nvSpPr>
          <p:spPr bwMode="auto">
            <a:xfrm>
              <a:off x="3740150" y="1509713"/>
              <a:ext cx="521600" cy="323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15000"/>
                </a:lnSpc>
                <a:spcBef>
                  <a:spcPct val="30000"/>
                </a:spcBef>
                <a:buFontTx/>
                <a:buChar char="•"/>
              </a:pPr>
              <a:r>
                <a:rPr kumimoji="0" lang="en-US" altLang="ko-KR" sz="900" dirty="0">
                  <a:latin typeface="안상수2006굵은" pitchFamily="18" charset="-127"/>
                  <a:ea typeface="안상수2006굵은" pitchFamily="18" charset="-127"/>
                </a:rPr>
                <a:t> </a:t>
              </a: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고객만족지수 </a:t>
              </a:r>
            </a:p>
            <a:p>
              <a:pPr eaLnBrk="0" hangingPunct="0">
                <a:lnSpc>
                  <a:spcPct val="115000"/>
                </a:lnSpc>
                <a:spcBef>
                  <a:spcPct val="30000"/>
                </a:spcBef>
                <a:buFontTx/>
                <a:buChar char="•"/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 </a:t>
              </a:r>
              <a:r>
                <a:rPr kumimoji="0" lang="en-US" altLang="ko-KR" sz="900" dirty="0">
                  <a:latin typeface="안상수2006굵은" pitchFamily="18" charset="-127"/>
                  <a:ea typeface="안상수2006굵은" pitchFamily="18" charset="-127"/>
                </a:rPr>
                <a:t>Claim </a:t>
              </a: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수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4602163" y="4378325"/>
              <a:ext cx="737668" cy="1305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05000"/>
                </a:lnSpc>
                <a:spcBef>
                  <a:spcPct val="30000"/>
                </a:spcBef>
                <a:buFontTx/>
                <a:buChar char="•"/>
              </a:pPr>
              <a:r>
                <a:rPr kumimoji="0" lang="en-US" altLang="ko-KR" sz="900" dirty="0">
                  <a:latin typeface="안상수2006굵은" pitchFamily="18" charset="-127"/>
                  <a:ea typeface="안상수2006굵은" pitchFamily="18" charset="-127"/>
                </a:rPr>
                <a:t> </a:t>
              </a:r>
              <a:r>
                <a:rPr kumimoji="0" lang="ko-KR" altLang="ko-KR" sz="900" dirty="0">
                  <a:latin typeface="안상수2006굵은" pitchFamily="18" charset="-127"/>
                  <a:ea typeface="안상수2006굵은" pitchFamily="18" charset="-127"/>
                </a:rPr>
                <a:t>RF-ID </a:t>
              </a:r>
              <a:r>
                <a:rPr kumimoji="0" lang="ko-KR" altLang="ko-KR" sz="900" dirty="0" err="1">
                  <a:latin typeface="안상수2006굵은" pitchFamily="18" charset="-127"/>
                  <a:ea typeface="안상수2006굵은" pitchFamily="18" charset="-127"/>
                </a:rPr>
                <a:t>데이</a:t>
              </a:r>
              <a:r>
                <a:rPr kumimoji="0" lang="ko-KR" altLang="ko-KR" sz="900" dirty="0">
                  <a:latin typeface="안상수2006굵은" pitchFamily="18" charset="-127"/>
                  <a:ea typeface="안상수2006굵은" pitchFamily="18" charset="-127"/>
                </a:rPr>
                <a:t> 신뢰도</a:t>
              </a:r>
            </a:p>
          </p:txBody>
        </p:sp>
        <p:sp>
          <p:nvSpPr>
            <p:cNvPr id="56" name="Text Box 60"/>
            <p:cNvSpPr txBox="1">
              <a:spLocks noChangeArrowheads="1"/>
            </p:cNvSpPr>
            <p:nvPr/>
          </p:nvSpPr>
          <p:spPr bwMode="auto">
            <a:xfrm>
              <a:off x="763588" y="1598613"/>
              <a:ext cx="706437" cy="5720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kumimoji="0" lang="ko-KR" altLang="en-US" sz="2000" b="1" dirty="0">
                  <a:solidFill>
                    <a:schemeClr val="accent2"/>
                  </a:solidFill>
                  <a:latin typeface="안상수2006굵은" pitchFamily="18" charset="-127"/>
                  <a:ea typeface="안상수2006굵은" pitchFamily="18" charset="-127"/>
                </a:rPr>
                <a:t>고객 </a:t>
              </a:r>
              <a:endParaRPr kumimoji="0" lang="en-US" altLang="ko-KR" sz="2000" b="1" dirty="0">
                <a:solidFill>
                  <a:schemeClr val="accent2"/>
                </a:solidFill>
                <a:latin typeface="안상수2006굵은" pitchFamily="18" charset="-127"/>
                <a:ea typeface="안상수2006굵은" pitchFamily="18" charset="-127"/>
              </a:endParaRPr>
            </a:p>
            <a:p>
              <a:pPr algn="ctr" eaLnBrk="0" hangingPunct="0"/>
              <a:r>
                <a:rPr kumimoji="0" lang="ko-KR" altLang="en-US" sz="2000" b="1" dirty="0">
                  <a:solidFill>
                    <a:schemeClr val="accent2"/>
                  </a:solidFill>
                  <a:latin typeface="안상수2006굵은" pitchFamily="18" charset="-127"/>
                  <a:ea typeface="안상수2006굵은" pitchFamily="18" charset="-127"/>
                </a:rPr>
                <a:t>관점</a:t>
              </a:r>
            </a:p>
          </p:txBody>
        </p:sp>
        <p:sp>
          <p:nvSpPr>
            <p:cNvPr id="57" name="Text Box 61"/>
            <p:cNvSpPr txBox="1">
              <a:spLocks noChangeArrowheads="1"/>
            </p:cNvSpPr>
            <p:nvPr/>
          </p:nvSpPr>
          <p:spPr bwMode="auto">
            <a:xfrm>
              <a:off x="763588" y="2571750"/>
              <a:ext cx="706437" cy="5720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kumimoji="0" lang="ko-KR" altLang="en-US" sz="2000" b="1" dirty="0">
                  <a:solidFill>
                    <a:schemeClr val="accent2"/>
                  </a:solidFill>
                  <a:latin typeface="안상수2006굵은" pitchFamily="18" charset="-127"/>
                  <a:ea typeface="안상수2006굵은" pitchFamily="18" charset="-127"/>
                </a:rPr>
                <a:t>재무</a:t>
              </a:r>
              <a:endParaRPr kumimoji="0" lang="en-US" altLang="ko-KR" sz="2000" b="1" dirty="0">
                <a:solidFill>
                  <a:schemeClr val="accent2"/>
                </a:solidFill>
                <a:latin typeface="안상수2006굵은" pitchFamily="18" charset="-127"/>
                <a:ea typeface="안상수2006굵은" pitchFamily="18" charset="-127"/>
              </a:endParaRPr>
            </a:p>
            <a:p>
              <a:pPr algn="ctr" eaLnBrk="0" hangingPunct="0"/>
              <a:r>
                <a:rPr kumimoji="0" lang="ko-KR" altLang="en-US" sz="2000" b="1" dirty="0">
                  <a:solidFill>
                    <a:schemeClr val="accent2"/>
                  </a:solidFill>
                  <a:latin typeface="안상수2006굵은" pitchFamily="18" charset="-127"/>
                  <a:ea typeface="안상수2006굵은" pitchFamily="18" charset="-127"/>
                </a:rPr>
                <a:t>관점</a:t>
              </a:r>
            </a:p>
          </p:txBody>
        </p:sp>
        <p:sp>
          <p:nvSpPr>
            <p:cNvPr id="58" name="Text Box 62"/>
            <p:cNvSpPr txBox="1">
              <a:spLocks noChangeArrowheads="1"/>
            </p:cNvSpPr>
            <p:nvPr/>
          </p:nvSpPr>
          <p:spPr bwMode="auto">
            <a:xfrm>
              <a:off x="631825" y="5993130"/>
              <a:ext cx="942975" cy="5720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kumimoji="0" lang="ko-KR" altLang="en-US" sz="2000" b="1" dirty="0">
                  <a:solidFill>
                    <a:schemeClr val="accent2"/>
                  </a:solidFill>
                  <a:latin typeface="안상수2006굵은" pitchFamily="18" charset="-127"/>
                  <a:ea typeface="안상수2006굵은" pitchFamily="18" charset="-127"/>
                </a:rPr>
                <a:t>학습과 </a:t>
              </a:r>
              <a:endParaRPr kumimoji="0" lang="en-US" altLang="ko-KR" sz="2000" b="1" dirty="0">
                <a:solidFill>
                  <a:schemeClr val="accent2"/>
                </a:solidFill>
                <a:latin typeface="안상수2006굵은" pitchFamily="18" charset="-127"/>
                <a:ea typeface="안상수2006굵은" pitchFamily="18" charset="-127"/>
              </a:endParaRPr>
            </a:p>
            <a:p>
              <a:pPr algn="ctr" eaLnBrk="0" hangingPunct="0"/>
              <a:r>
                <a:rPr kumimoji="0" lang="ko-KR" altLang="en-US" sz="2000" b="1" dirty="0">
                  <a:solidFill>
                    <a:schemeClr val="accent2"/>
                  </a:solidFill>
                  <a:latin typeface="안상수2006굵은" pitchFamily="18" charset="-127"/>
                  <a:ea typeface="안상수2006굵은" pitchFamily="18" charset="-127"/>
                </a:rPr>
                <a:t>성장 관점</a:t>
              </a:r>
            </a:p>
          </p:txBody>
        </p:sp>
        <p:sp>
          <p:nvSpPr>
            <p:cNvPr id="59" name="Text Box 63"/>
            <p:cNvSpPr txBox="1">
              <a:spLocks noChangeArrowheads="1"/>
            </p:cNvSpPr>
            <p:nvPr/>
          </p:nvSpPr>
          <p:spPr bwMode="auto">
            <a:xfrm>
              <a:off x="668338" y="3979863"/>
              <a:ext cx="863601" cy="5720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kumimoji="0" lang="ko-KR" altLang="en-US" sz="2000" b="1" dirty="0">
                  <a:solidFill>
                    <a:schemeClr val="accent2"/>
                  </a:solidFill>
                  <a:latin typeface="안상수2006굵은" pitchFamily="18" charset="-127"/>
                  <a:ea typeface="안상수2006굵은" pitchFamily="18" charset="-127"/>
                </a:rPr>
                <a:t>프로세스</a:t>
              </a:r>
            </a:p>
            <a:p>
              <a:pPr algn="ctr" eaLnBrk="0" hangingPunct="0"/>
              <a:r>
                <a:rPr kumimoji="0" lang="ko-KR" altLang="en-US" sz="2000" b="1" dirty="0">
                  <a:solidFill>
                    <a:schemeClr val="accent2"/>
                  </a:solidFill>
                  <a:latin typeface="안상수2006굵은" pitchFamily="18" charset="-127"/>
                  <a:ea typeface="안상수2006굵은" pitchFamily="18" charset="-127"/>
                </a:rPr>
                <a:t>관점</a:t>
              </a:r>
            </a:p>
          </p:txBody>
        </p:sp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>
              <a:off x="6877050" y="4405313"/>
              <a:ext cx="993775" cy="5556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적시개입</a:t>
              </a:r>
            </a:p>
          </p:txBody>
        </p:sp>
        <p:sp>
          <p:nvSpPr>
            <p:cNvPr id="61" name="Rectangle 65"/>
            <p:cNvSpPr>
              <a:spLocks noChangeArrowheads="1"/>
            </p:cNvSpPr>
            <p:nvPr/>
          </p:nvSpPr>
          <p:spPr bwMode="auto">
            <a:xfrm>
              <a:off x="4592638" y="3979863"/>
              <a:ext cx="781050" cy="3889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/>
            <a:p>
              <a:pPr algn="ctr" eaLnBrk="0" hangingPunct="0">
                <a:lnSpc>
                  <a:spcPct val="105000"/>
                </a:lnSpc>
                <a:spcBef>
                  <a:spcPct val="30000"/>
                </a:spcBef>
              </a:pPr>
              <a:r>
                <a:rPr kumimoji="0" lang="ko-KR" altLang="en-US" sz="900" dirty="0">
                  <a:latin typeface="안상수2006굵은" pitchFamily="18" charset="-127"/>
                  <a:ea typeface="안상수2006굵은" pitchFamily="18" charset="-127"/>
                </a:rPr>
                <a:t>직업재활과정의 신뢰도 확보</a:t>
              </a:r>
            </a:p>
          </p:txBody>
        </p:sp>
      </p:grpSp>
      <p:sp>
        <p:nvSpPr>
          <p:cNvPr id="64" name="WordArt 2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248472" cy="576362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</a:t>
            </a: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Strategy map-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직업재활관점에서</a:t>
            </a:r>
          </a:p>
        </p:txBody>
      </p:sp>
    </p:spTree>
    <p:extLst>
      <p:ext uri="{BB962C8B-B14F-4D97-AF65-F5344CB8AC3E}">
        <p14:creationId xmlns:p14="http://schemas.microsoft.com/office/powerpoint/2010/main" val="13267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2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성과평가의 사례</a:t>
            </a:r>
            <a:r>
              <a:rPr lang="en-US" altLang="ko-KR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(</a:t>
            </a: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장애인복지관</a:t>
            </a:r>
            <a:r>
              <a:rPr lang="en-US" altLang="ko-KR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)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95707"/>
              </p:ext>
            </p:extLst>
          </p:nvPr>
        </p:nvGraphicFramePr>
        <p:xfrm>
          <a:off x="467544" y="980728"/>
          <a:ext cx="8208911" cy="5351075"/>
        </p:xfrm>
        <a:graphic>
          <a:graphicData uri="http://schemas.openxmlformats.org/drawingml/2006/table">
            <a:tbl>
              <a:tblPr/>
              <a:tblGrid>
                <a:gridCol w="1262909"/>
                <a:gridCol w="2131160"/>
                <a:gridCol w="2525819"/>
                <a:gridCol w="228902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i="1" dirty="0">
                          <a:solidFill>
                            <a:schemeClr val="tx1"/>
                          </a:solidFill>
                          <a:latin typeface="바탕"/>
                        </a:rPr>
                        <a:t>관점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i="1" dirty="0">
                          <a:solidFill>
                            <a:schemeClr val="tx1"/>
                          </a:solidFill>
                          <a:latin typeface="바탕"/>
                        </a:rPr>
                        <a:t>전략목표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i="1" dirty="0">
                          <a:solidFill>
                            <a:schemeClr val="tx1"/>
                          </a:solidFill>
                          <a:latin typeface="바탕"/>
                        </a:rPr>
                        <a:t>핵심 성공요인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i="1" dirty="0">
                          <a:solidFill>
                            <a:schemeClr val="tx1"/>
                          </a:solidFill>
                          <a:latin typeface="바탕"/>
                        </a:rPr>
                        <a:t>핵심 성과지표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i="1">
                          <a:solidFill>
                            <a:schemeClr val="tx1"/>
                          </a:solidFill>
                          <a:latin typeface="바탕"/>
                        </a:rPr>
                        <a:t>고객</a:t>
                      </a:r>
                      <a:endParaRPr lang="ko-KR" altLang="en-US" sz="900" b="1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이용자 권리 확대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고객 참여 및 선택권 보장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고객의견반영 프로그램 수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고객 참여 제도 개선 건수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4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고객만족 극대화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고객만족도 향상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고객 건의사항 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바탕"/>
                        </a:rPr>
                        <a:t>80%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이상 반영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바탕"/>
                          <a:ea typeface="바탕"/>
                        </a:rPr>
                        <a:t>CS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  <a:ea typeface="바탕"/>
                        </a:rPr>
                        <a:t>프로그램 개발 건수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재활프로그램 제공 확대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연초 목표 대비 달성률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목표대비 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바탕"/>
                        </a:rPr>
                        <a:t>달성율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물리적 환경 개선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이용자편의 중심 환경 개선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바탕"/>
                        </a:rPr>
                        <a:t>물리적환경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 개선 건수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i="1">
                          <a:solidFill>
                            <a:schemeClr val="tx1"/>
                          </a:solidFill>
                          <a:latin typeface="바탕"/>
                        </a:rPr>
                        <a:t>프로세스</a:t>
                      </a:r>
                      <a:endParaRPr lang="ko-KR" altLang="en-US" sz="900" b="1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복지관 경영 개선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각종 계획 및 제도의 정비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경영개선 제도 정비 건수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경영개선 반영 프로그램 수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업무메뉴얼 강화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업무의 표준화 및 숙달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바탕"/>
                        </a:rPr>
                        <a:t>업무메뉴얼화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 건수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재활서비스 이용자 확대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홍보사업 활성화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홍보사업 실적 증가율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언론사보도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바탕"/>
                        </a:rPr>
                        <a:t>/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게재건수 증가율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지역사회연계 상화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연계프로그램 증대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연계프로그램 증가율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i="1">
                          <a:solidFill>
                            <a:schemeClr val="tx1"/>
                          </a:solidFill>
                          <a:latin typeface="바탕"/>
                        </a:rPr>
                        <a:t>재무</a:t>
                      </a:r>
                      <a:endParaRPr lang="ko-KR" altLang="en-US" sz="900" b="1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복지관예산 확보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외부자원 확보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바탕"/>
                        </a:rPr>
                        <a:t>프로포절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 제출 건수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바탕"/>
                        </a:rPr>
                        <a:t>프로포절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 당선 건수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외부자원 확보 금액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수익률 개선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목표 대비 수입률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사업계획 상 수익 달성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i="1">
                          <a:solidFill>
                            <a:schemeClr val="tx1"/>
                          </a:solidFill>
                          <a:latin typeface="바탕"/>
                        </a:rPr>
                        <a:t>학습</a:t>
                      </a:r>
                      <a:r>
                        <a:rPr lang="en-US" altLang="ko-KR" sz="1000" b="1" i="1">
                          <a:solidFill>
                            <a:schemeClr val="tx1"/>
                          </a:solidFill>
                          <a:latin typeface="바탕"/>
                        </a:rPr>
                        <a:t>/</a:t>
                      </a:r>
                      <a:r>
                        <a:rPr lang="ko-KR" altLang="en-US" sz="1000" b="1" i="1">
                          <a:solidFill>
                            <a:schemeClr val="tx1"/>
                          </a:solidFill>
                          <a:latin typeface="바탕"/>
                        </a:rPr>
                        <a:t>성장</a:t>
                      </a:r>
                      <a:endParaRPr lang="ko-KR" altLang="en-US" sz="900" b="1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참여의식의 강화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자발적인 참여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위원회 활동 회수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바탕"/>
                        </a:rPr>
                        <a:t>관차원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 프로그램 참여 회수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교육훈련 강화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직원 역량 개발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바탕"/>
                          <a:ea typeface="바탕"/>
                        </a:rPr>
                        <a:t>1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  <a:ea typeface="바탕"/>
                        </a:rPr>
                        <a:t>인 교육시간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>
                        <a:solidFill>
                          <a:schemeClr val="tx1"/>
                        </a:solidFill>
                        <a:latin typeface="바탕"/>
                      </a:endParaRPr>
                    </a:p>
                  </a:txBody>
                  <a:tcPr marL="35451" marR="35451" marT="9801" marB="9801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재활서비스아이디어</a:t>
                      </a:r>
                      <a:r>
                        <a:rPr lang="en-US" altLang="ko-KR" sz="900" b="1">
                          <a:solidFill>
                            <a:schemeClr val="tx1"/>
                          </a:solidFill>
                          <a:latin typeface="바탕"/>
                        </a:rPr>
                        <a:t>POOL</a:t>
                      </a: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도입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바탕"/>
                        </a:rPr>
                        <a:t>재활서비스 및 프로그램 개발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아이디어 제공 건수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바탕"/>
                        </a:rPr>
                        <a:t>아이디어 변경 건수</a:t>
                      </a:r>
                    </a:p>
                  </a:txBody>
                  <a:tcPr marL="35451" marR="35451" marT="9801" marB="9801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2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2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성과평가의 사례</a:t>
            </a:r>
            <a:r>
              <a:rPr lang="en-US" altLang="ko-KR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(</a:t>
            </a: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장애인복지관</a:t>
            </a:r>
            <a:r>
              <a:rPr lang="en-US" altLang="ko-KR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)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24560"/>
              </p:ext>
            </p:extLst>
          </p:nvPr>
        </p:nvGraphicFramePr>
        <p:xfrm>
          <a:off x="539552" y="731486"/>
          <a:ext cx="8280920" cy="6123292"/>
        </p:xfrm>
        <a:graphic>
          <a:graphicData uri="http://schemas.openxmlformats.org/drawingml/2006/table">
            <a:tbl>
              <a:tblPr/>
              <a:tblGrid>
                <a:gridCol w="718798"/>
                <a:gridCol w="2475861"/>
                <a:gridCol w="1916796"/>
                <a:gridCol w="3169465"/>
              </a:tblGrid>
              <a:tr h="15591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전략기획팀</a:t>
                      </a: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1538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1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i="1" dirty="0">
                          <a:solidFill>
                            <a:srgbClr val="000000"/>
                          </a:solidFill>
                          <a:latin typeface="바탕"/>
                        </a:rPr>
                        <a:t>관점</a:t>
                      </a: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i="1">
                          <a:solidFill>
                            <a:srgbClr val="000000"/>
                          </a:solidFill>
                          <a:latin typeface="바탕"/>
                        </a:rPr>
                        <a:t>전략목표</a:t>
                      </a:r>
                      <a:endParaRPr lang="ko-KR" altLang="en-US" sz="105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i="1" dirty="0">
                          <a:solidFill>
                            <a:srgbClr val="000000"/>
                          </a:solidFill>
                          <a:latin typeface="바탕"/>
                        </a:rPr>
                        <a:t>핵심 성공요인</a:t>
                      </a: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i="1" dirty="0">
                          <a:solidFill>
                            <a:srgbClr val="000000"/>
                          </a:solidFill>
                          <a:latin typeface="바탕"/>
                        </a:rPr>
                        <a:t>핵심 성과지표</a:t>
                      </a: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>
                          <a:solidFill>
                            <a:srgbClr val="000000"/>
                          </a:solidFill>
                          <a:latin typeface="바탕"/>
                        </a:rPr>
                        <a:t>이용자 권리 확대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고객 참여 및 선택권 보장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고객의견반영 프로그램 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고객 참여 제도 개선 건수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고객만족 극대화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고객만족도 향상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고객건의사항 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80%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이상 반영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CS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프로그램 개발 건수</a:t>
                      </a: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재활프로그램 제공 확대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연초 목표 대비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달성률</a:t>
                      </a: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목표대비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달성율</a:t>
                      </a: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i="1">
                          <a:solidFill>
                            <a:srgbClr val="000000"/>
                          </a:solidFill>
                          <a:latin typeface="바탕"/>
                        </a:rPr>
                        <a:t>프로세스</a:t>
                      </a: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복지관 경영 개선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각종 계획 및 제도의 정비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경영개선 제도 정비 건수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경영개선 반영 프로그램 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업무메뉴얼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 강화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업무의 표준화 및 숙달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업무메뉴얼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 건수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재활서비스 이용자 확대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홍보사업 활성화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홍보사업 실적 증가율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언론사보도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/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게재건수 증가율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i="1">
                          <a:solidFill>
                            <a:srgbClr val="000000"/>
                          </a:solidFill>
                          <a:latin typeface="바탕"/>
                        </a:rPr>
                        <a:t>재무</a:t>
                      </a: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복지관 예산 확보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외부자원 확보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프로포절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 제출 건수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프로포절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 당선 건수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외부자원 확보 금액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사회공헌기업 확보 건수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수익률 개선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목표 대비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수입률</a:t>
                      </a: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사업계획 상 수익 달성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i="1">
                          <a:solidFill>
                            <a:srgbClr val="000000"/>
                          </a:solidFill>
                          <a:latin typeface="바탕"/>
                        </a:rPr>
                        <a:t>학습</a:t>
                      </a:r>
                      <a:r>
                        <a:rPr lang="en-US" altLang="ko-KR" sz="900" b="1" i="1">
                          <a:solidFill>
                            <a:srgbClr val="000000"/>
                          </a:solidFill>
                          <a:latin typeface="바탕"/>
                        </a:rPr>
                        <a:t>/</a:t>
                      </a:r>
                      <a:r>
                        <a:rPr lang="ko-KR" altLang="en-US" sz="900" b="1" i="1">
                          <a:solidFill>
                            <a:srgbClr val="000000"/>
                          </a:solidFill>
                          <a:latin typeface="바탕"/>
                        </a:rPr>
                        <a:t>성장</a:t>
                      </a: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참여의식의 강화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자발적인 참여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위원회 활동 회수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관차원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 프로그램 참여 회수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교육훈련 강화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직원 역량 개발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인 교육시간</a:t>
                      </a: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3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재활서비스아이디어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POOL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도입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재활서비스 및 프로그램 개발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아이디어 제공 건수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바탕"/>
                        </a:rPr>
                        <a:t>아이디어 반영 건수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6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2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4176713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성과평가의 사례</a:t>
            </a:r>
            <a:r>
              <a:rPr lang="en-US" altLang="ko-KR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(</a:t>
            </a: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장애인복지관</a:t>
            </a:r>
            <a:r>
              <a:rPr lang="en-US" altLang="ko-KR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)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67544" y="764703"/>
          <a:ext cx="8280920" cy="5328592"/>
        </p:xfrm>
        <a:graphic>
          <a:graphicData uri="http://schemas.openxmlformats.org/drawingml/2006/table">
            <a:tbl>
              <a:tblPr/>
              <a:tblGrid>
                <a:gridCol w="2070230"/>
                <a:gridCol w="2070230"/>
                <a:gridCol w="2070230"/>
                <a:gridCol w="2070230"/>
              </a:tblGrid>
              <a:tr h="30756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바탕"/>
                        </a:rPr>
                        <a:t>전략기획팀장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2755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2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i="1" dirty="0">
                          <a:solidFill>
                            <a:srgbClr val="000000"/>
                          </a:solidFill>
                          <a:latin typeface="바탕"/>
                        </a:rPr>
                        <a:t>관점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i="1" dirty="0">
                          <a:solidFill>
                            <a:srgbClr val="000000"/>
                          </a:solidFill>
                          <a:latin typeface="바탕"/>
                        </a:rPr>
                        <a:t>전략목표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i="1" dirty="0">
                          <a:solidFill>
                            <a:srgbClr val="000000"/>
                          </a:solidFill>
                          <a:latin typeface="바탕"/>
                        </a:rPr>
                        <a:t>핵심 성공요인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i="1">
                          <a:solidFill>
                            <a:srgbClr val="000000"/>
                          </a:solidFill>
                          <a:latin typeface="바탕"/>
                        </a:rPr>
                        <a:t>핵심 성과지표</a:t>
                      </a:r>
                      <a:endParaRPr lang="ko-KR" altLang="en-US" sz="11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i="1" dirty="0">
                          <a:solidFill>
                            <a:srgbClr val="000000"/>
                          </a:solidFill>
                          <a:latin typeface="바탕"/>
                        </a:rPr>
                        <a:t>고객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이용자 권리 확대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고객 참여 및 선택권 보장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고객의견반영 프로그램 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고객 참여 제도 개선 건수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고객만족 극대화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고객만족도 향상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CS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프로그램 개발 연수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재활프로그램 제공 확대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연초 목표 대비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달성률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목표대비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달성율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i="1" dirty="0">
                          <a:solidFill>
                            <a:srgbClr val="000000"/>
                          </a:solidFill>
                          <a:latin typeface="바탕"/>
                        </a:rPr>
                        <a:t>프로세스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복지관 경영 개선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각종 계획 및 제도의 정비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경영개선 제도 정비 건수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경영개선 반영 프로그램 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i="1" dirty="0">
                          <a:solidFill>
                            <a:srgbClr val="000000"/>
                          </a:solidFill>
                          <a:latin typeface="바탕"/>
                        </a:rPr>
                        <a:t>재무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복지관예산 확복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외부자원 확보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프로포절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 제출 건수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프로포절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 당선 건수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외부자원 확보 금액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i="1" dirty="0">
                          <a:solidFill>
                            <a:srgbClr val="000000"/>
                          </a:solidFill>
                          <a:latin typeface="바탕"/>
                        </a:rPr>
                        <a:t>학습</a:t>
                      </a:r>
                      <a:r>
                        <a:rPr lang="en-US" altLang="ko-KR" sz="1100" b="1" i="1" dirty="0">
                          <a:solidFill>
                            <a:srgbClr val="000000"/>
                          </a:solidFill>
                          <a:latin typeface="바탕"/>
                        </a:rPr>
                        <a:t>/</a:t>
                      </a:r>
                      <a:r>
                        <a:rPr lang="ko-KR" altLang="en-US" sz="1100" b="1" i="1" dirty="0">
                          <a:solidFill>
                            <a:srgbClr val="000000"/>
                          </a:solidFill>
                          <a:latin typeface="바탕"/>
                        </a:rPr>
                        <a:t>성장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참여의식의 강화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자발적인 참여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위원회 활동 회수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관차원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 프로그램 참여 회수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교육훈련 강화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직원 역량 개발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인 교육시간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485" marR="17485" marT="4834" marB="4834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재활서비스아이디어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POOL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도입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재활서비스 및 프로그램 개발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아이디어 제공 건수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아이디어 반영 건수</a:t>
                      </a:r>
                    </a:p>
                  </a:txBody>
                  <a:tcPr marL="17485" marR="17485" marT="4834" marB="4834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3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2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5544616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성과평가의 사례</a:t>
            </a:r>
            <a:r>
              <a:rPr lang="en-US" altLang="ko-KR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(</a:t>
            </a: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장애인복지관</a:t>
            </a:r>
            <a:r>
              <a:rPr lang="en-US" altLang="ko-KR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)</a:t>
            </a: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지표정의서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95539" y="908719"/>
          <a:ext cx="8280919" cy="5208644"/>
        </p:xfrm>
        <a:graphic>
          <a:graphicData uri="http://schemas.openxmlformats.org/drawingml/2006/table">
            <a:tbl>
              <a:tblPr/>
              <a:tblGrid>
                <a:gridCol w="1008109"/>
                <a:gridCol w="1008112"/>
                <a:gridCol w="288032"/>
                <a:gridCol w="648072"/>
                <a:gridCol w="288032"/>
                <a:gridCol w="225825"/>
                <a:gridCol w="639534"/>
                <a:gridCol w="430785"/>
                <a:gridCol w="208749"/>
                <a:gridCol w="639534"/>
                <a:gridCol w="87821"/>
                <a:gridCol w="231946"/>
                <a:gridCol w="319767"/>
                <a:gridCol w="600415"/>
                <a:gridCol w="144016"/>
                <a:gridCol w="642949"/>
                <a:gridCol w="869221"/>
              </a:tblGrid>
              <a:tr h="224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latin typeface="바탕"/>
                        </a:rPr>
                        <a:t>관점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관점 </a:t>
                      </a: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고객</a:t>
                      </a: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프로세스</a:t>
                      </a: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재무</a:t>
                      </a: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학습 및 성장 관점 중 </a:t>
                      </a:r>
                      <a:r>
                        <a:rPr lang="ko-KR" altLang="en-US" sz="7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택</a:t>
                      </a: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1)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CSF[</a:t>
                      </a:r>
                      <a:r>
                        <a:rPr lang="ko-KR" altLang="en-US" sz="900" b="1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전략목표</a:t>
                      </a:r>
                      <a:r>
                        <a:rPr lang="en-US" altLang="ko-KR" sz="900" b="1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]</a:t>
                      </a:r>
                      <a:endParaRPr lang="ko-KR" altLang="en-US" sz="9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이용자 권리 확대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0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rgbClr val="000000"/>
                          </a:solidFill>
                          <a:latin typeface="바탕"/>
                        </a:rPr>
                        <a:t>전략적정의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복지관 이용자의 참여 및 선택권 보장을 위하여 적극적 참여 프로그램 수행하고</a:t>
                      </a: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고객이 참여할 수 있도록 제도를 확대한다</a:t>
                      </a: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.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4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rgbClr val="000000"/>
                          </a:solidFill>
                          <a:latin typeface="바탕"/>
                        </a:rPr>
                        <a:t>성과지표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1. 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고객의견 반영 프로그램 건수</a:t>
                      </a: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2. 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고객 참여 제도 개선 건수</a:t>
                      </a: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rgbClr val="000000"/>
                          </a:solidFill>
                          <a:latin typeface="바탕"/>
                        </a:rPr>
                        <a:t>목표치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구분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목표치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분기</a:t>
                      </a: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분기</a:t>
                      </a: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분기</a:t>
                      </a: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분기</a:t>
                      </a: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1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</a:rPr>
                        <a:t>지표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</a:rPr>
                        <a:t>1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</a:rPr>
                        <a:t>지표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</a:rPr>
                        <a:t>2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6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rgbClr val="000000"/>
                          </a:solidFill>
                          <a:latin typeface="바탕"/>
                        </a:rPr>
                        <a:t>산출식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1. 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고객의견 반영 프로그램 건수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 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고객의견을 반영하기 위하여 부서별 실시한 프로그램을 의미하며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, 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만족도조사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, 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간담회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, 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욕구조사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, </a:t>
                      </a:r>
                      <a:r>
                        <a:rPr lang="ko-KR" altLang="en-US" sz="800" b="1" dirty="0" err="1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고객소리함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 관리 및 이와 유사한 프로그램 등을 의미하며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, 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의견을 반영한 구체적 증빙자료가 있을 시에만 프로그램으로 인정한다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.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 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분기별 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회 이상 실시 여부를 목표로 한다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.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2. 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고객 참여 제도 개선 건수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 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이용자들을 위한 규정 및 제도 개선 등 이용자들이 복지관 운영에 참여할 수 있도록 제도를 개선하고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, 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수행한 건수를 의미한다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.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 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제도 검토는 연 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회 수행하며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, 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이는 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0.5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건 실적으로 산출한다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.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824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목표치설정</a:t>
                      </a:r>
                      <a:endParaRPr lang="ko-KR" altLang="en-US" sz="9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02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구분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2009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년</a:t>
                      </a: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2010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년</a:t>
                      </a: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2011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년</a:t>
                      </a: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2012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년</a:t>
                      </a: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목표 증가율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목표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>
                          <a:solidFill>
                            <a:srgbClr val="000000"/>
                          </a:solidFill>
                          <a:latin typeface="바탕"/>
                        </a:rPr>
                        <a:t>실적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5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rgbClr val="000000"/>
                          </a:solidFill>
                          <a:latin typeface="바탕"/>
                        </a:rPr>
                        <a:t>측정주기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년 </a:t>
                      </a: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년</a:t>
                      </a: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반기</a:t>
                      </a: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분기</a:t>
                      </a: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등</a:t>
                      </a: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>
                          <a:solidFill>
                            <a:srgbClr val="000000"/>
                          </a:solidFill>
                          <a:latin typeface="바탕"/>
                        </a:rPr>
                        <a:t>지표유형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정성지표</a:t>
                      </a:r>
                      <a:r>
                        <a:rPr lang="en-US" altLang="ko-KR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정량지표 등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9666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실행과제명</a:t>
                      </a:r>
                      <a:endParaRPr lang="ko-KR" altLang="en-US" sz="9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담당자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dirty="0">
                          <a:solidFill>
                            <a:srgbClr val="000000"/>
                          </a:solidFill>
                          <a:latin typeface="바탕"/>
                        </a:rPr>
                        <a:t>분기별 공정표</a:t>
                      </a: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85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11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년 실적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12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년 목표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분기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분기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분기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분기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96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96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96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 marL="24101" marR="24101" marT="6663" marB="66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5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23864" y="260353"/>
            <a:ext cx="4176713" cy="64770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조직이 성공하려면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1560" y="1988840"/>
            <a:ext cx="8208912" cy="407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79" tIns="45590" rIns="91179" bIns="45590">
            <a:spAutoFit/>
          </a:bodyPr>
          <a:lstStyle/>
          <a:p>
            <a:pPr eaLnBrk="0" latinLnBrk="0" hangingPunct="0">
              <a:lnSpc>
                <a:spcPct val="90000"/>
              </a:lnSpc>
            </a:pPr>
            <a:endParaRPr lang="ko-KR" altLang="en-US" sz="260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lnSpc>
                <a:spcPct val="90000"/>
              </a:lnSpc>
            </a:pPr>
            <a:r>
              <a:rPr lang="ko-KR" altLang="en-US" sz="2400" b="1" dirty="0">
                <a:solidFill>
                  <a:srgbClr val="00FF00"/>
                </a:solidFill>
                <a:latin typeface="Times New Roman"/>
                <a:ea typeface="HY헤드라인M" pitchFamily="18" charset="-127"/>
              </a:rPr>
              <a:t>“</a:t>
            </a:r>
            <a:r>
              <a:rPr lang="ko-KR" altLang="en-US" sz="2400" b="1" dirty="0" err="1">
                <a:solidFill>
                  <a:srgbClr val="00FF00"/>
                </a:solidFill>
                <a:latin typeface="HY헤드라인M" pitchFamily="18" charset="-127"/>
                <a:ea typeface="HY헤드라인M" pitchFamily="18" charset="-127"/>
              </a:rPr>
              <a:t>쓸모없는</a:t>
            </a:r>
            <a:r>
              <a:rPr lang="ko-KR" altLang="en-US" sz="2400" b="1" dirty="0">
                <a:solidFill>
                  <a:srgbClr val="00FF00"/>
                </a:solidFill>
                <a:latin typeface="HY헤드라인M" pitchFamily="18" charset="-127"/>
                <a:ea typeface="HY헤드라인M" pitchFamily="18" charset="-127"/>
              </a:rPr>
              <a:t> 녀석 같으니라 구</a:t>
            </a:r>
            <a:r>
              <a:rPr lang="ko-KR" altLang="en-US" sz="2400" b="1" dirty="0">
                <a:solidFill>
                  <a:srgbClr val="00FF00"/>
                </a:solidFill>
                <a:latin typeface="Times New Roman"/>
                <a:ea typeface="HY헤드라인M" pitchFamily="18" charset="-127"/>
              </a:rPr>
              <a:t>”</a:t>
            </a:r>
            <a:endParaRPr lang="ko-KR" altLang="en-US" sz="2400" b="1" dirty="0">
              <a:solidFill>
                <a:srgbClr val="00FF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lnSpc>
                <a:spcPct val="70000"/>
              </a:lnSpc>
            </a:pPr>
            <a:endParaRPr lang="ko-KR" altLang="en-US" sz="2400" b="1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lnSpc>
                <a:spcPct val="90000"/>
              </a:lnSpc>
            </a:pPr>
            <a:r>
              <a:rPr lang="ko-KR" altLang="en-US" sz="2400" b="1" dirty="0">
                <a:solidFill>
                  <a:srgbClr val="FFFFFF"/>
                </a:solidFill>
                <a:latin typeface="Times New Roman"/>
                <a:ea typeface="HY헤드라인M" pitchFamily="18" charset="-127"/>
              </a:rPr>
              <a:t>“</a:t>
            </a:r>
            <a:r>
              <a:rPr lang="ko-KR" altLang="en-US" sz="24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넌 정말 구제 불능이야</a:t>
            </a:r>
            <a:r>
              <a:rPr lang="ko-KR" altLang="en-US" sz="2400" b="1" dirty="0">
                <a:solidFill>
                  <a:srgbClr val="FF0000"/>
                </a:solidFill>
                <a:latin typeface="Times New Roman"/>
                <a:ea typeface="HY헤드라인M" pitchFamily="18" charset="-127"/>
              </a:rPr>
              <a:t>”</a:t>
            </a:r>
            <a:endParaRPr lang="ko-KR" altLang="en-US" sz="24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lnSpc>
                <a:spcPct val="70000"/>
              </a:lnSpc>
            </a:pPr>
            <a:endParaRPr lang="ko-KR" altLang="en-US" sz="24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lnSpc>
                <a:spcPct val="70000"/>
              </a:lnSpc>
            </a:pPr>
            <a:endParaRPr lang="ko-KR" altLang="en-US" sz="24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lnSpc>
                <a:spcPct val="90000"/>
              </a:lnSpc>
            </a:pPr>
            <a:r>
              <a:rPr lang="ko-KR" altLang="en-US" sz="2400" b="1" dirty="0">
                <a:solidFill>
                  <a:srgbClr val="FF0000"/>
                </a:solidFill>
                <a:latin typeface="Times New Roman"/>
                <a:ea typeface="HY헤드라인M" pitchFamily="18" charset="-127"/>
              </a:rPr>
              <a:t>“</a:t>
            </a:r>
            <a:r>
              <a:rPr lang="ko-KR" altLang="en-US" sz="24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넌 맨 날 왜 그 모양이니?</a:t>
            </a:r>
            <a:r>
              <a:rPr lang="ko-KR" altLang="en-US" sz="2400" b="1" dirty="0">
                <a:solidFill>
                  <a:srgbClr val="FF0000"/>
                </a:solidFill>
                <a:latin typeface="Times New Roman"/>
                <a:ea typeface="HY헤드라인M" pitchFamily="18" charset="-127"/>
              </a:rPr>
              <a:t>”</a:t>
            </a:r>
            <a:endParaRPr lang="ko-KR" altLang="en-US" sz="24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lnSpc>
                <a:spcPct val="70000"/>
              </a:lnSpc>
            </a:pPr>
            <a:endParaRPr lang="ko-KR" altLang="en-US" sz="24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lnSpc>
                <a:spcPct val="90000"/>
              </a:lnSpc>
            </a:pPr>
            <a:r>
              <a:rPr lang="ko-KR" altLang="en-US" sz="2400" b="1" dirty="0">
                <a:solidFill>
                  <a:srgbClr val="FF0000"/>
                </a:solidFill>
                <a:latin typeface="Times New Roman"/>
                <a:ea typeface="HY헤드라인M" pitchFamily="18" charset="-127"/>
              </a:rPr>
              <a:t>“</a:t>
            </a:r>
            <a:r>
              <a:rPr lang="ko-KR" altLang="en-US" sz="24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쓸데없는 짓 하지 말고 </a:t>
            </a:r>
            <a:r>
              <a:rPr lang="ko-KR" altLang="en-US" sz="24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일이나 </a:t>
            </a:r>
            <a:r>
              <a:rPr lang="ko-KR" altLang="en-US" sz="24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해</a:t>
            </a:r>
            <a:r>
              <a:rPr lang="ko-KR" altLang="en-US" sz="24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ko-KR" altLang="en-US" sz="2400" b="1" dirty="0" smtClean="0">
                <a:solidFill>
                  <a:srgbClr val="FF0000"/>
                </a:solidFill>
                <a:latin typeface="Times New Roman"/>
                <a:ea typeface="HY헤드라인M" pitchFamily="18" charset="-127"/>
              </a:rPr>
              <a:t>”</a:t>
            </a:r>
            <a:endParaRPr lang="ko-KR" altLang="en-US" sz="24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lnSpc>
                <a:spcPct val="90000"/>
              </a:lnSpc>
            </a:pPr>
            <a:r>
              <a:rPr lang="ko-KR" altLang="en-US" sz="2400" b="1" dirty="0">
                <a:solidFill>
                  <a:srgbClr val="FF0000"/>
                </a:solidFill>
                <a:latin typeface="Times New Roman"/>
                <a:ea typeface="HY헤드라인M" pitchFamily="18" charset="-127"/>
              </a:rPr>
              <a:t>“</a:t>
            </a:r>
            <a:r>
              <a:rPr lang="ko-KR" altLang="en-US" sz="24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다 너 잘 되라고 하는 건데,</a:t>
            </a:r>
          </a:p>
          <a:p>
            <a:pPr eaLnBrk="0" latinLnBrk="0" hangingPunct="0">
              <a:lnSpc>
                <a:spcPct val="90000"/>
              </a:lnSpc>
            </a:pPr>
            <a:r>
              <a:rPr lang="ko-KR" altLang="en-US" sz="24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ko-KR" altLang="en-US" sz="24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그렇게 몰라 주니?</a:t>
            </a:r>
            <a:r>
              <a:rPr lang="ko-KR" altLang="en-US" sz="2400" b="1" dirty="0">
                <a:solidFill>
                  <a:srgbClr val="FF0000"/>
                </a:solidFill>
                <a:latin typeface="Times New Roman"/>
                <a:ea typeface="HY헤드라인M" pitchFamily="18" charset="-127"/>
              </a:rPr>
              <a:t>”</a:t>
            </a:r>
            <a:endParaRPr lang="ko-KR" altLang="en-US" sz="24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lnSpc>
                <a:spcPct val="70000"/>
              </a:lnSpc>
            </a:pPr>
            <a:endParaRPr lang="ko-KR" altLang="en-US" sz="24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0" latinLnBrk="0" hangingPunct="0">
              <a:lnSpc>
                <a:spcPct val="90000"/>
              </a:lnSpc>
            </a:pPr>
            <a:r>
              <a:rPr lang="ko-KR" altLang="en-US" sz="2400" b="1" dirty="0">
                <a:solidFill>
                  <a:srgbClr val="FF0000"/>
                </a:solidFill>
                <a:latin typeface="Times New Roman"/>
                <a:ea typeface="HY헤드라인M" pitchFamily="18" charset="-127"/>
              </a:rPr>
              <a:t>“</a:t>
            </a:r>
            <a:r>
              <a:rPr lang="ko-KR" altLang="en-US" sz="24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왜 맨 날 그런 친구들이랑 </a:t>
            </a:r>
            <a:r>
              <a:rPr lang="ko-KR" altLang="en-US" sz="24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어울리니</a:t>
            </a:r>
            <a:r>
              <a:rPr lang="en-US" altLang="ko-KR" sz="24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”</a:t>
            </a:r>
            <a:r>
              <a:rPr lang="ko-KR" altLang="en-US" sz="2400" b="1" dirty="0" smtClean="0">
                <a:solidFill>
                  <a:srgbClr val="FFFFFF"/>
                </a:solidFill>
                <a:latin typeface="Times New Roman"/>
                <a:ea typeface="HY헤드라인M" pitchFamily="18" charset="-127"/>
              </a:rPr>
              <a:t>”</a:t>
            </a:r>
            <a:endParaRPr lang="ko-KR" altLang="en-US" sz="2400" b="1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03648" y="1090296"/>
            <a:ext cx="5783262" cy="9382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9" tIns="45590" rIns="91179" bIns="45590" anchor="ctr"/>
          <a:lstStyle/>
          <a:p>
            <a:pPr algn="ctr" eaLnBrk="0" latinLnBrk="0" hangingPunct="0"/>
            <a:r>
              <a:rPr kumimoji="0" lang="ko-KR" altLang="en-US" sz="3600" b="1" dirty="0">
                <a:latin typeface="HY헤드라인M" pitchFamily="18" charset="-127"/>
                <a:ea typeface="HY헤드라인M" pitchFamily="18" charset="-127"/>
              </a:rPr>
              <a:t>제발 이 말만은 하지 맙시다</a:t>
            </a:r>
          </a:p>
        </p:txBody>
      </p:sp>
    </p:spTree>
    <p:extLst>
      <p:ext uri="{BB962C8B-B14F-4D97-AF65-F5344CB8AC3E}">
        <p14:creationId xmlns:p14="http://schemas.microsoft.com/office/powerpoint/2010/main" val="40090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2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5544616" cy="504354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BSC </a:t>
            </a:r>
            <a:r>
              <a:rPr lang="ko-KR" alt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성과평가의 사례</a:t>
            </a:r>
            <a:r>
              <a:rPr lang="en-US" altLang="ko-KR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(</a:t>
            </a: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장애인복지관</a:t>
            </a:r>
            <a:r>
              <a:rPr lang="en-US" altLang="ko-KR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)</a:t>
            </a:r>
            <a:r>
              <a:rPr lang="ko-KR" altLang="en-US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의 정성평가요구서</a:t>
            </a:r>
            <a:endParaRPr lang="ko-KR" alt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Y헤드라인M"/>
              <a:ea typeface="HY헤드라인M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76210"/>
              </p:ext>
            </p:extLst>
          </p:nvPr>
        </p:nvGraphicFramePr>
        <p:xfrm>
          <a:off x="611559" y="980728"/>
          <a:ext cx="7920882" cy="291846"/>
        </p:xfrm>
        <a:graphic>
          <a:graphicData uri="http://schemas.openxmlformats.org/drawingml/2006/table">
            <a:tbl>
              <a:tblPr/>
              <a:tblGrid>
                <a:gridCol w="1127060"/>
                <a:gridCol w="1271076"/>
                <a:gridCol w="219221"/>
                <a:gridCol w="1271076"/>
                <a:gridCol w="1271076"/>
                <a:gridCol w="219221"/>
                <a:gridCol w="1271076"/>
                <a:gridCol w="1271076"/>
              </a:tblGrid>
              <a:tr h="106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휴먼둥근헤드라인"/>
                        </a:rPr>
                        <a:t>부서명</a:t>
                      </a: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휴먼둥근헤드라인"/>
                        </a:rPr>
                        <a:t>성과지표</a:t>
                      </a: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휴먼둥근헤드라인"/>
                        </a:rPr>
                        <a:t>실행과제</a:t>
                      </a: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20236"/>
              </p:ext>
            </p:extLst>
          </p:nvPr>
        </p:nvGraphicFramePr>
        <p:xfrm>
          <a:off x="617064" y="1414810"/>
          <a:ext cx="7920879" cy="3238326"/>
        </p:xfrm>
        <a:graphic>
          <a:graphicData uri="http://schemas.openxmlformats.org/drawingml/2006/table">
            <a:tbl>
              <a:tblPr/>
              <a:tblGrid>
                <a:gridCol w="1584176"/>
                <a:gridCol w="3953726"/>
                <a:gridCol w="795215"/>
                <a:gridCol w="1587762"/>
              </a:tblGrid>
              <a:tr h="253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/>
                          <a:ea typeface="휴먼둥근헤드라인"/>
                        </a:rPr>
                        <a:t>CSF[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/>
                          <a:ea typeface="휴먼둥근헤드라인"/>
                        </a:rPr>
                        <a:t>핵심성공요인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/>
                          <a:ea typeface="휴먼둥근헤드라인"/>
                        </a:rPr>
                        <a:t>]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바탕"/>
                      </a:endParaRPr>
                    </a:p>
                  </a:txBody>
                  <a:tcPr marL="56763" marR="56763" marT="15693" marB="15693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56763" marR="56763" marT="15693" marB="1569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>
                          <a:solidFill>
                            <a:srgbClr val="000000"/>
                          </a:solidFill>
                          <a:latin typeface="휴먼둥근헤드라인"/>
                        </a:rPr>
                        <a:t>목표값</a:t>
                      </a:r>
                      <a:endParaRPr lang="ko-KR" altLang="en-US" sz="105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6763" marR="56763" marT="15693" marB="1569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휴먼둥근헤드라인"/>
                        </a:rPr>
                        <a:t>목표달성여부</a:t>
                      </a:r>
                      <a:endParaRPr lang="ko-KR" alt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6763" marR="56763" marT="15693" marB="1569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/>
                        </a:rPr>
                        <a:t>성과지표명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바탕"/>
                      </a:endParaRPr>
                    </a:p>
                  </a:txBody>
                  <a:tcPr marL="56763" marR="56763" marT="15693" marB="15693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56763" marR="56763" marT="15693" marB="1569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6763" marR="56763" marT="15693" marB="1569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휴먼둥근헤드라인"/>
                          <a:ea typeface="휴먼둥근헤드라인"/>
                        </a:rPr>
                        <a:t>O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휴먼둥근헤드라인"/>
                          <a:ea typeface="휴먼둥근헤드라인"/>
                        </a:rPr>
                        <a:t>또는 </a:t>
                      </a: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휴먼둥근헤드라인"/>
                          <a:ea typeface="휴먼둥근헤드라인"/>
                        </a:rPr>
                        <a:t>X</a:t>
                      </a:r>
                      <a:endParaRPr 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6763" marR="56763" marT="15693" marB="1569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/>
                        </a:rPr>
                        <a:t>실행과제명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바탕"/>
                      </a:endParaRPr>
                    </a:p>
                  </a:txBody>
                  <a:tcPr marL="56763" marR="56763" marT="15693" marB="15693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56763" marR="56763" marT="15693" marB="1569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6763" marR="56763" marT="15693" marB="1569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휴먼둥근헤드라인"/>
                          <a:ea typeface="휴먼둥근헤드라인"/>
                        </a:rPr>
                        <a:t>O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휴먼둥근헤드라인"/>
                          <a:ea typeface="휴먼둥근헤드라인"/>
                        </a:rPr>
                        <a:t>또는 </a:t>
                      </a: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휴먼둥근헤드라인"/>
                          <a:ea typeface="휴먼둥근헤드라인"/>
                        </a:rPr>
                        <a:t>X</a:t>
                      </a:r>
                      <a:endParaRPr lang="en-US" sz="105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6763" marR="56763" marT="15693" marB="1569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6763" marR="56763" marT="15693" marB="15693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340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휴먼둥근헤드라인"/>
                        </a:rPr>
                        <a:t>달성 또는 </a:t>
                      </a:r>
                      <a:r>
                        <a:rPr lang="ko-KR" altLang="en-US" sz="1000" b="1" dirty="0" err="1">
                          <a:solidFill>
                            <a:srgbClr val="000000"/>
                          </a:solidFill>
                          <a:latin typeface="휴먼둥근헤드라인"/>
                        </a:rPr>
                        <a:t>미달성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휴먼둥근헤드라인"/>
                        </a:rPr>
                        <a:t> 사유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휴먼둥근헤드라인"/>
                        </a:rPr>
                        <a:t>[</a:t>
                      </a:r>
                      <a:r>
                        <a:rPr lang="ko-KR" altLang="en-US" sz="1000" b="1" dirty="0" err="1">
                          <a:solidFill>
                            <a:srgbClr val="000000"/>
                          </a:solidFill>
                          <a:latin typeface="휴먼둥근헤드라인"/>
                        </a:rPr>
                        <a:t>개조식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휴먼둥근헤드라인"/>
                        </a:rPr>
                        <a:t> 작성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휴먼둥근헤드라인"/>
                        </a:rPr>
                        <a:t>]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6763" marR="56763" marT="15693" marB="15693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6430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6763" marR="56763" marT="15693" marB="15693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324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휴먼둥근헤드라인"/>
                          <a:ea typeface="휴먼둥근헤드라인"/>
                        </a:rPr>
                        <a:t>&lt;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휴먼둥근헤드라인"/>
                          <a:ea typeface="휴먼둥근헤드라인"/>
                        </a:rPr>
                        <a:t>정성평가 결과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휴먼둥근헤드라인"/>
                          <a:ea typeface="휴먼둥근헤드라인"/>
                        </a:rPr>
                        <a:t>&gt;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6763" marR="56763" marT="15693" marB="15693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8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휴먼둥근헤드라인"/>
                        </a:rPr>
                        <a:t>평가자 평가의견</a:t>
                      </a:r>
                      <a:endParaRPr lang="ko-KR" altLang="en-US" sz="10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6763" marR="56763" marT="15693" marB="15693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2000" b="1" dirty="0"/>
                    </a:p>
                  </a:txBody>
                  <a:tcPr marL="56763" marR="56763" marT="15693" marB="1569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3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휴먼둥근헤드라인"/>
                        </a:rPr>
                        <a:t>평가자 평가점수</a:t>
                      </a:r>
                      <a:endParaRPr lang="ko-KR" altLang="en-US" sz="10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6763" marR="56763" marT="15693" marB="15693" anchor="ctr">
                    <a:lnL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39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2000" b="1" dirty="0"/>
                    </a:p>
                  </a:txBody>
                  <a:tcPr marL="56763" marR="56763" marT="15693" marB="1569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940151" y="5157192"/>
            <a:ext cx="259779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붙임 항목별 세부 평가결과 </a:t>
            </a:r>
            <a:r>
              <a:rPr kumimoji="1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1</a:t>
            </a:r>
            <a:r>
              <a:rPr kumimoji="1" lang="ko-KR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부</a:t>
            </a:r>
            <a:r>
              <a:rPr kumimoji="1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.</a:t>
            </a:r>
            <a:endParaRPr kumimoji="1" lang="ko-KR" altLang="ko-K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</a:rPr>
              <a:t>년 월 일</a:t>
            </a:r>
            <a:endParaRPr kumimoji="1" lang="ko-KR" alt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</a:rPr>
              <a:t>평가자 소 속 </a:t>
            </a:r>
            <a:r>
              <a:rPr kumimoji="1" lang="en-US" altLang="ko-KR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</a:rPr>
              <a:t>: </a:t>
            </a:r>
            <a:r>
              <a:rPr kumimoji="1" lang="ko-KR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</a:rPr>
              <a:t>성 명 </a:t>
            </a:r>
            <a:r>
              <a:rPr kumimoji="1" lang="en-US" altLang="ko-KR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</a:rPr>
              <a:t>: (</a:t>
            </a:r>
            <a:r>
              <a:rPr kumimoji="1" lang="ko-KR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</a:rPr>
              <a:t>인</a:t>
            </a:r>
            <a:r>
              <a:rPr kumimoji="1" lang="en-US" altLang="ko-KR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</a:rPr>
              <a:t>)</a:t>
            </a:r>
            <a:endParaRPr kumimoji="1" lang="en-US" altLang="ko-K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</a:rPr>
              <a:t> </a:t>
            </a:r>
            <a:r>
              <a:rPr kumimoji="1" lang="en-US" altLang="ko-KR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en-US" altLang="ko-K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10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79512" y="116632"/>
            <a:ext cx="5472608" cy="714950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kumimoji="0" lang="ko-KR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 성과평가와 관리의 문제점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539063" y="1268760"/>
            <a:ext cx="5617120" cy="5112568"/>
          </a:xfrm>
          <a:prstGeom prst="rightArrowCallout">
            <a:avLst>
              <a:gd name="adj1" fmla="val 39111"/>
              <a:gd name="adj2" fmla="val 30282"/>
              <a:gd name="adj3" fmla="val 18806"/>
              <a:gd name="adj4" fmla="val 75690"/>
            </a:avLst>
          </a:prstGeom>
          <a:gradFill rotWithShape="1">
            <a:gsLst>
              <a:gs pos="0">
                <a:srgbClr val="66CB0B"/>
              </a:gs>
              <a:gs pos="100000">
                <a:srgbClr val="007800"/>
              </a:gs>
            </a:gsLst>
            <a:lin ang="5400000" scaled="1"/>
          </a:gra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dist="45791" dir="3378596" algn="ctr" rotWithShape="0">
              <a:srgbClr val="000000">
                <a:alpha val="50000"/>
              </a:srgbClr>
            </a:outerShdw>
          </a:effectLst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39552" y="1268760"/>
            <a:ext cx="4248472" cy="216024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341024" tIns="190254" rIns="91179" bIns="45590" anchor="ctr"/>
          <a:lstStyle/>
          <a:p>
            <a:endParaRPr lang="ko-KR" altLang="en-US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60612" y="1394940"/>
            <a:ext cx="3911388" cy="768696"/>
          </a:xfrm>
          <a:prstGeom prst="roundRect">
            <a:avLst>
              <a:gd name="adj" fmla="val 5310"/>
            </a:avLst>
          </a:prstGeom>
          <a:gradFill rotWithShape="1">
            <a:gsLst>
              <a:gs pos="0">
                <a:srgbClr val="F9FDFF">
                  <a:alpha val="80000"/>
                </a:srgbClr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60612" y="2315667"/>
            <a:ext cx="3911388" cy="768696"/>
          </a:xfrm>
          <a:prstGeom prst="roundRect">
            <a:avLst>
              <a:gd name="adj" fmla="val 5310"/>
            </a:avLst>
          </a:prstGeom>
          <a:gradFill rotWithShape="1">
            <a:gsLst>
              <a:gs pos="0">
                <a:srgbClr val="F9FDFF">
                  <a:alpha val="80000"/>
                </a:srgbClr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60624" y="4244482"/>
            <a:ext cx="3909368" cy="768698"/>
          </a:xfrm>
          <a:prstGeom prst="roundRect">
            <a:avLst>
              <a:gd name="adj" fmla="val 5310"/>
            </a:avLst>
          </a:prstGeom>
          <a:gradFill rotWithShape="1">
            <a:gsLst>
              <a:gs pos="0">
                <a:srgbClr val="F9FDFF">
                  <a:alpha val="80000"/>
                </a:srgbClr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660612" y="3268170"/>
            <a:ext cx="3911388" cy="768696"/>
          </a:xfrm>
          <a:prstGeom prst="roundRect">
            <a:avLst>
              <a:gd name="adj" fmla="val 5310"/>
            </a:avLst>
          </a:prstGeom>
          <a:gradFill rotWithShape="1">
            <a:gsLst>
              <a:gs pos="0">
                <a:srgbClr val="F9FDFF">
                  <a:alpha val="80000"/>
                </a:srgbClr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300219" y="2564907"/>
            <a:ext cx="2278459" cy="2296344"/>
          </a:xfrm>
          <a:prstGeom prst="ellipse">
            <a:avLst/>
          </a:prstGeom>
          <a:gradFill rotWithShape="1">
            <a:gsLst>
              <a:gs pos="0">
                <a:srgbClr val="33364B">
                  <a:gamma/>
                  <a:tint val="72941"/>
                  <a:invGamma/>
                </a:srgbClr>
              </a:gs>
              <a:gs pos="100000">
                <a:srgbClr val="33364B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8100" dir="5400000" algn="ctr" rotWithShape="0">
              <a:schemeClr val="tx1">
                <a:alpha val="50000"/>
              </a:schemeClr>
            </a:outerShdw>
          </a:effectLst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6444211" y="2708923"/>
            <a:ext cx="1964189" cy="1984021"/>
          </a:xfrm>
          <a:prstGeom prst="ellipse">
            <a:avLst/>
          </a:prstGeom>
          <a:noFill/>
          <a:ln w="25400" cap="rnd" algn="ctr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732240" y="3429011"/>
            <a:ext cx="1512168" cy="55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 lIns="91179" tIns="45590" rIns="91179" bIns="45590">
            <a:spAutoFit/>
          </a:bodyPr>
          <a:lstStyle/>
          <a:p>
            <a:r>
              <a:rPr lang="ko-KR" altLang="en-US" sz="3000" b="1" dirty="0">
                <a:solidFill>
                  <a:schemeClr val="bg1"/>
                </a:solidFill>
                <a:latin typeface="Arial Black" pitchFamily="34" charset="0"/>
              </a:rPr>
              <a:t>문제점</a:t>
            </a:r>
            <a:endParaRPr lang="en-US" altLang="ko-KR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11584" y="1412795"/>
            <a:ext cx="4184593" cy="70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79" tIns="45590" rIns="91179" bIns="45590">
            <a:spAutoFit/>
          </a:bodyPr>
          <a:lstStyle/>
          <a:p>
            <a:pPr marL="272269" indent="-272269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1. 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단기성과는 미래를 보장하지 않는다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.</a:t>
            </a:r>
            <a:b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</a:b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 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안상수2006굵은" pitchFamily="18" charset="-127"/>
                <a:ea typeface="안상수2006굵은" pitchFamily="18" charset="-127"/>
                <a:sym typeface="Wingdings" pitchFamily="2" charset="2"/>
              </a:rPr>
              <a:t>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안상수2006굵은" pitchFamily="18" charset="-127"/>
                <a:ea typeface="안상수2006굵은" pitchFamily="18" charset="-127"/>
                <a:sym typeface="Wingdings" pitchFamily="2" charset="2"/>
              </a:rPr>
              <a:t>미래에 대한 비전은 있으나 기대할 수 없다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안상수2006굵은" pitchFamily="18" charset="-127"/>
                <a:ea typeface="안상수2006굵은" pitchFamily="18" charset="-127"/>
                <a:sym typeface="Wingdings" pitchFamily="2" charset="2"/>
              </a:rPr>
              <a:t>. 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  <a:latin typeface="안상수2006굵은" pitchFamily="18" charset="-127"/>
              <a:ea typeface="안상수2006굵은" pitchFamily="18" charset="-127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83568" y="2348904"/>
            <a:ext cx="3888432" cy="105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179" tIns="45590" rIns="91179" bIns="45590">
            <a:spAutoFit/>
          </a:bodyPr>
          <a:lstStyle/>
          <a:p>
            <a:r>
              <a:rPr lang="en-US" altLang="ko-KR" sz="2000" b="1" dirty="0">
                <a:latin typeface="안상수2006굵은" pitchFamily="18" charset="-127"/>
                <a:ea typeface="안상수2006굵은" pitchFamily="18" charset="-127"/>
              </a:rPr>
              <a:t>2. </a:t>
            </a:r>
            <a:r>
              <a:rPr lang="ko-KR" altLang="en-US" sz="2000" b="1" dirty="0">
                <a:latin typeface="안상수2006굵은" pitchFamily="18" charset="-127"/>
                <a:ea typeface="안상수2006굵은" pitchFamily="18" charset="-127"/>
              </a:rPr>
              <a:t>성과가 좋은 그룹은 지속적으로 노동의 강도를          </a:t>
            </a:r>
            <a:endParaRPr lang="en-US" altLang="ko-KR" sz="2000" b="1" dirty="0">
              <a:latin typeface="안상수2006굵은" pitchFamily="18" charset="-127"/>
              <a:ea typeface="안상수2006굵은" pitchFamily="18" charset="-127"/>
            </a:endParaRPr>
          </a:p>
          <a:p>
            <a:r>
              <a:rPr lang="en-US" altLang="ko-KR" sz="2000" b="1" dirty="0">
                <a:latin typeface="안상수2006굵은" pitchFamily="18" charset="-127"/>
                <a:ea typeface="안상수2006굵은" pitchFamily="18" charset="-127"/>
              </a:rPr>
              <a:t>   </a:t>
            </a:r>
            <a:r>
              <a:rPr lang="ko-KR" altLang="en-US" sz="2000" b="1" dirty="0">
                <a:latin typeface="안상수2006굵은" pitchFamily="18" charset="-127"/>
                <a:ea typeface="안상수2006굵은" pitchFamily="18" charset="-127"/>
              </a:rPr>
              <a:t>높여야만 하는 부담이 있다</a:t>
            </a:r>
            <a:r>
              <a:rPr lang="en-US" altLang="ko-KR" sz="2000" b="1" dirty="0">
                <a:latin typeface="안상수2006굵은" pitchFamily="18" charset="-127"/>
                <a:ea typeface="안상수2006굵은" pitchFamily="18" charset="-127"/>
              </a:rPr>
              <a:t>.</a:t>
            </a:r>
          </a:p>
          <a:p>
            <a:endParaRPr lang="en-US" altLang="ko-KR" sz="2000" b="1" dirty="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83568" y="3429008"/>
            <a:ext cx="3816424" cy="41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179" tIns="45590" rIns="91179" bIns="45590">
            <a:spAutoFit/>
          </a:bodyPr>
          <a:lstStyle/>
          <a:p>
            <a:pPr marL="362496" indent="-362496"/>
            <a:r>
              <a:rPr lang="en-US" altLang="ko-KR" sz="2000" dirty="0">
                <a:latin typeface="안상수2006굵은" pitchFamily="18" charset="-127"/>
                <a:ea typeface="안상수2006굵은" pitchFamily="18" charset="-127"/>
              </a:rPr>
              <a:t>3</a:t>
            </a:r>
            <a:r>
              <a:rPr lang="en-US" altLang="ko-KR" sz="2000" b="1" dirty="0">
                <a:latin typeface="안상수2006굵은" pitchFamily="18" charset="-127"/>
                <a:ea typeface="안상수2006굵은" pitchFamily="18" charset="-127"/>
              </a:rPr>
              <a:t>. </a:t>
            </a:r>
            <a:r>
              <a:rPr lang="ko-KR" altLang="en-US" sz="2000" b="1" dirty="0">
                <a:latin typeface="안상수2006굵은" pitchFamily="18" charset="-127"/>
                <a:ea typeface="안상수2006굵은" pitchFamily="18" charset="-127"/>
              </a:rPr>
              <a:t>중간 그룹은 불안감과 소속감을 잃어버릴 수 있다</a:t>
            </a:r>
            <a:r>
              <a:rPr lang="en-US" altLang="ko-KR" sz="2000" b="1" dirty="0">
                <a:latin typeface="안상수2006굵은" pitchFamily="18" charset="-127"/>
                <a:ea typeface="안상수2006굵은" pitchFamily="18" charset="-127"/>
              </a:rPr>
              <a:t>.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83595" y="4343663"/>
            <a:ext cx="3816423" cy="73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179" tIns="45590" rIns="91179" bIns="45590">
            <a:spAutoFit/>
          </a:bodyPr>
          <a:lstStyle/>
          <a:p>
            <a:pPr marL="362496" indent="-362496"/>
            <a:r>
              <a:rPr lang="en-US" altLang="ko-KR" sz="2000" b="1" dirty="0">
                <a:latin typeface="안상수2006굵은" pitchFamily="18" charset="-127"/>
                <a:ea typeface="안상수2006굵은" pitchFamily="18" charset="-127"/>
              </a:rPr>
              <a:t>4. </a:t>
            </a:r>
            <a:r>
              <a:rPr lang="ko-KR" altLang="en-US" sz="2000" b="1" dirty="0">
                <a:latin typeface="안상수2006굵은" pitchFamily="18" charset="-127"/>
                <a:ea typeface="안상수2006굵은" pitchFamily="18" charset="-127"/>
              </a:rPr>
              <a:t>직원상호간 유대감이 파괴되고 </a:t>
            </a:r>
            <a:r>
              <a:rPr lang="ko-KR" altLang="en-US" sz="2000" b="1" dirty="0" err="1">
                <a:latin typeface="안상수2006굵은" pitchFamily="18" charset="-127"/>
                <a:ea typeface="안상수2006굵은" pitchFamily="18" charset="-127"/>
              </a:rPr>
              <a:t>피평가자는</a:t>
            </a:r>
            <a:r>
              <a:rPr lang="ko-KR" altLang="en-US" sz="2000" b="1" dirty="0">
                <a:latin typeface="안상수2006굵은" pitchFamily="18" charset="-127"/>
                <a:ea typeface="안상수2006굵은" pitchFamily="18" charset="-127"/>
              </a:rPr>
              <a:t>   </a:t>
            </a:r>
            <a:r>
              <a:rPr lang="ko-KR" altLang="en-US" sz="2000" b="1" dirty="0" err="1">
                <a:latin typeface="안상수2006굵은" pitchFamily="18" charset="-127"/>
                <a:ea typeface="안상수2006굵은" pitchFamily="18" charset="-127"/>
              </a:rPr>
              <a:t>평가자에게</a:t>
            </a:r>
            <a:r>
              <a:rPr lang="ko-KR" altLang="en-US" sz="2000" b="1" dirty="0">
                <a:latin typeface="안상수2006굵은" pitchFamily="18" charset="-127"/>
                <a:ea typeface="안상수2006굵은" pitchFamily="18" charset="-127"/>
              </a:rPr>
              <a:t> 종속되어진다</a:t>
            </a:r>
            <a:r>
              <a:rPr lang="en-US" altLang="ko-KR" sz="2000" b="1" dirty="0">
                <a:latin typeface="안상수2006굵은" pitchFamily="18" charset="-127"/>
                <a:ea typeface="안상수2006굵은" pitchFamily="18" charset="-127"/>
              </a:rPr>
              <a:t>.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683568" y="5301226"/>
            <a:ext cx="3909368" cy="768698"/>
          </a:xfrm>
          <a:prstGeom prst="roundRect">
            <a:avLst>
              <a:gd name="adj" fmla="val 5310"/>
            </a:avLst>
          </a:prstGeom>
          <a:gradFill rotWithShape="1">
            <a:gsLst>
              <a:gs pos="0">
                <a:srgbClr val="F9FDFF">
                  <a:alpha val="80000"/>
                </a:srgbClr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lIns="91179" tIns="45590" rIns="91179" bIns="45590" anchor="ctr"/>
          <a:lstStyle/>
          <a:p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755578" y="5373230"/>
            <a:ext cx="3744416" cy="923067"/>
          </a:xfrm>
          <a:prstGeom prst="rect">
            <a:avLst/>
          </a:prstGeom>
          <a:noFill/>
        </p:spPr>
        <p:txBody>
          <a:bodyPr wrap="square" lIns="91179" tIns="45590" rIns="91179" bIns="45590" rtlCol="0">
            <a:spAutoFit/>
          </a:bodyPr>
          <a:lstStyle/>
          <a:p>
            <a:r>
              <a:rPr lang="en-US" altLang="ko-KR" b="1" dirty="0" smtClean="0">
                <a:latin typeface="안상수2006굵은" pitchFamily="18" charset="-127"/>
                <a:ea typeface="안상수2006굵은" pitchFamily="18" charset="-127"/>
              </a:rPr>
              <a:t>5. Problem Child</a:t>
            </a:r>
            <a:r>
              <a:rPr lang="ko-KR" altLang="en-US" b="1" dirty="0" smtClean="0">
                <a:latin typeface="안상수2006굵은" pitchFamily="18" charset="-127"/>
                <a:ea typeface="안상수2006굵은" pitchFamily="18" charset="-127"/>
              </a:rPr>
              <a:t>는 없어지지 않는다</a:t>
            </a:r>
            <a:r>
              <a:rPr lang="en-US" altLang="ko-KR" b="1" dirty="0" smtClean="0">
                <a:latin typeface="안상수2006굵은" pitchFamily="18" charset="-127"/>
                <a:ea typeface="안상수2006굵은" pitchFamily="18" charset="-127"/>
              </a:rPr>
              <a:t>.</a:t>
            </a:r>
            <a:br>
              <a:rPr lang="en-US" altLang="ko-KR" b="1" dirty="0" smtClean="0">
                <a:latin typeface="안상수2006굵은" pitchFamily="18" charset="-127"/>
                <a:ea typeface="안상수2006굵은" pitchFamily="18" charset="-127"/>
              </a:rPr>
            </a:br>
            <a:r>
              <a:rPr lang="en-US" altLang="ko-KR" b="1" dirty="0" smtClean="0">
                <a:latin typeface="안상수2006굵은" pitchFamily="18" charset="-127"/>
                <a:ea typeface="안상수2006굵은" pitchFamily="18" charset="-127"/>
              </a:rPr>
              <a:t>   </a:t>
            </a:r>
            <a:r>
              <a:rPr lang="ko-KR" altLang="en-US" b="1" dirty="0" smtClean="0">
                <a:latin typeface="안상수2006굵은" pitchFamily="18" charset="-127"/>
                <a:ea typeface="안상수2006굵은" pitchFamily="18" charset="-127"/>
              </a:rPr>
              <a:t>또한 이탈자와 탈락자를 지속적으로 발생시킨다</a:t>
            </a:r>
            <a:r>
              <a:rPr lang="en-US" altLang="ko-KR" sz="1600" dirty="0">
                <a:latin typeface="안상수2006굵은" pitchFamily="18" charset="-127"/>
                <a:ea typeface="안상수2006굵은" pitchFamily="18" charset="-127"/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55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-3316672"/>
            <a:ext cx="9144000" cy="3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9" tIns="45590" rIns="91179" bIns="45590" anchor="ctr">
            <a:spAutoFit/>
          </a:bodyPr>
          <a:lstStyle/>
          <a:p>
            <a:pPr algn="ctr"/>
            <a:endParaRPr kumimoji="0" lang="ko-KR" altLang="en-US" b="0">
              <a:solidFill>
                <a:srgbClr val="005E5C"/>
              </a:solidFill>
              <a:latin typeface="Times New Roman" pitchFamily="18" charset="0"/>
            </a:endParaRP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25" y="9759461"/>
            <a:ext cx="184203" cy="46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45590" rIns="91179" bIns="45590" anchor="ctr">
            <a:spAutoFit/>
          </a:bodyPr>
          <a:lstStyle/>
          <a:p>
            <a:pPr eaLnBrk="1" latinLnBrk="1" hangingPunct="1"/>
            <a:endParaRPr lang="ko-KR" altLang="ko-KR" sz="2400">
              <a:solidFill>
                <a:srgbClr val="005E5C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0" y="-1265622"/>
            <a:ext cx="9144000" cy="3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9" tIns="45590" rIns="91179" bIns="45590" anchor="ctr">
            <a:spAutoFit/>
          </a:bodyPr>
          <a:lstStyle/>
          <a:p>
            <a:pPr algn="ctr"/>
            <a:endParaRPr kumimoji="0" lang="ko-KR" altLang="en-US" b="0">
              <a:solidFill>
                <a:srgbClr val="005E5C"/>
              </a:solidFill>
              <a:latin typeface="Times New Roman" pitchFamily="18" charset="0"/>
            </a:endParaRPr>
          </a:p>
        </p:txBody>
      </p:sp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25" y="7706823"/>
            <a:ext cx="184203" cy="46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45590" rIns="91179" bIns="45590" anchor="ctr">
            <a:spAutoFit/>
          </a:bodyPr>
          <a:lstStyle/>
          <a:p>
            <a:pPr eaLnBrk="1" latinLnBrk="1" hangingPunct="1"/>
            <a:endParaRPr lang="ko-KR" altLang="ko-KR" sz="2400">
              <a:solidFill>
                <a:srgbClr val="005E5C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5063" name="Rectangle 11"/>
          <p:cNvSpPr>
            <a:spLocks noChangeArrowheads="1"/>
          </p:cNvSpPr>
          <p:nvPr/>
        </p:nvSpPr>
        <p:spPr bwMode="auto">
          <a:xfrm>
            <a:off x="0" y="-1265622"/>
            <a:ext cx="9144000" cy="3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9" tIns="45590" rIns="91179" bIns="45590" anchor="ctr">
            <a:spAutoFit/>
          </a:bodyPr>
          <a:lstStyle/>
          <a:p>
            <a:pPr algn="ctr"/>
            <a:endParaRPr kumimoji="0" lang="ko-KR" altLang="en-US" b="0">
              <a:solidFill>
                <a:srgbClr val="005E5C"/>
              </a:solidFill>
              <a:latin typeface="Times New Roman" pitchFamily="18" charset="0"/>
            </a:endParaRPr>
          </a:p>
        </p:txBody>
      </p:sp>
      <p:sp>
        <p:nvSpPr>
          <p:cNvPr id="45064" name="Rectangle 13"/>
          <p:cNvSpPr>
            <a:spLocks noChangeArrowheads="1"/>
          </p:cNvSpPr>
          <p:nvPr/>
        </p:nvSpPr>
        <p:spPr bwMode="auto">
          <a:xfrm>
            <a:off x="25" y="7706823"/>
            <a:ext cx="184203" cy="46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9" tIns="45590" rIns="91179" bIns="45590" anchor="ctr">
            <a:spAutoFit/>
          </a:bodyPr>
          <a:lstStyle/>
          <a:p>
            <a:pPr eaLnBrk="1" latinLnBrk="1" hangingPunct="1"/>
            <a:endParaRPr lang="ko-KR" altLang="ko-KR" sz="2400">
              <a:solidFill>
                <a:srgbClr val="005E5C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5065" name="Rectangle 14"/>
          <p:cNvSpPr>
            <a:spLocks noChangeArrowheads="1"/>
          </p:cNvSpPr>
          <p:nvPr/>
        </p:nvSpPr>
        <p:spPr bwMode="auto">
          <a:xfrm>
            <a:off x="323850" y="-140084"/>
            <a:ext cx="9144000" cy="3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9" tIns="45590" rIns="91179" bIns="45590" anchor="ctr">
            <a:spAutoFit/>
          </a:bodyPr>
          <a:lstStyle/>
          <a:p>
            <a:pPr algn="ctr"/>
            <a:endParaRPr kumimoji="0" lang="ko-KR" altLang="en-US" b="0">
              <a:solidFill>
                <a:srgbClr val="005E5C"/>
              </a:solidFill>
              <a:latin typeface="Times New Roman" pitchFamily="18" charset="0"/>
            </a:endParaRPr>
          </a:p>
        </p:txBody>
      </p:sp>
      <p:sp>
        <p:nvSpPr>
          <p:cNvPr id="45067" name="Rectangle 17"/>
          <p:cNvSpPr>
            <a:spLocks noChangeArrowheads="1"/>
          </p:cNvSpPr>
          <p:nvPr/>
        </p:nvSpPr>
        <p:spPr bwMode="auto">
          <a:xfrm>
            <a:off x="1547813" y="1515680"/>
            <a:ext cx="9144000" cy="3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9" tIns="45590" rIns="91179" bIns="45590" anchor="ctr">
            <a:spAutoFit/>
          </a:bodyPr>
          <a:lstStyle/>
          <a:p>
            <a:pPr algn="ctr"/>
            <a:endParaRPr kumimoji="0" lang="ko-KR" altLang="en-US" b="0">
              <a:solidFill>
                <a:srgbClr val="005E5C"/>
              </a:solidFill>
              <a:latin typeface="Times New Roman" pitchFamily="18" charset="0"/>
            </a:endParaRPr>
          </a:p>
        </p:txBody>
      </p:sp>
      <p:sp>
        <p:nvSpPr>
          <p:cNvPr id="45068" name="Rectangle 19"/>
          <p:cNvSpPr>
            <a:spLocks noChangeArrowheads="1"/>
          </p:cNvSpPr>
          <p:nvPr/>
        </p:nvSpPr>
        <p:spPr bwMode="auto">
          <a:xfrm>
            <a:off x="0" y="506029"/>
            <a:ext cx="9144000" cy="3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9" tIns="45590" rIns="91179" bIns="45590" anchor="ctr">
            <a:spAutoFit/>
          </a:bodyPr>
          <a:lstStyle/>
          <a:p>
            <a:pPr algn="ctr"/>
            <a:endParaRPr kumimoji="0" lang="ko-KR" altLang="en-US" b="0">
              <a:solidFill>
                <a:srgbClr val="005E5C"/>
              </a:solidFill>
              <a:latin typeface="Times New Roman" pitchFamily="18" charset="0"/>
            </a:endParaRPr>
          </a:p>
        </p:txBody>
      </p:sp>
      <p:sp>
        <p:nvSpPr>
          <p:cNvPr id="45069" name="Line 20"/>
          <p:cNvSpPr>
            <a:spLocks noChangeShapeType="1"/>
          </p:cNvSpPr>
          <p:nvPr/>
        </p:nvSpPr>
        <p:spPr bwMode="auto">
          <a:xfrm>
            <a:off x="3441700" y="108743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 wrap="none" lIns="91179" tIns="45590" rIns="91179" bIns="45590" anchor="ctr"/>
          <a:lstStyle/>
          <a:p>
            <a:pPr algn="ctr"/>
            <a:endParaRPr kumimoji="0" lang="ko-KR" altLang="en-US" b="0">
              <a:solidFill>
                <a:srgbClr val="005E5C"/>
              </a:solidFill>
              <a:latin typeface="Times New Roman" pitchFamily="18" charset="0"/>
            </a:endParaRPr>
          </a:p>
        </p:txBody>
      </p:sp>
      <p:sp>
        <p:nvSpPr>
          <p:cNvPr id="45072" name="WordArt 2"/>
          <p:cNvSpPr>
            <a:spLocks noChangeArrowheads="1" noChangeShapeType="1" noTextEdit="1"/>
          </p:cNvSpPr>
          <p:nvPr/>
        </p:nvSpPr>
        <p:spPr bwMode="auto">
          <a:xfrm>
            <a:off x="251520" y="188665"/>
            <a:ext cx="4392488" cy="576063"/>
          </a:xfrm>
          <a:prstGeom prst="rect">
            <a:avLst/>
          </a:prstGeom>
        </p:spPr>
        <p:txBody>
          <a:bodyPr wrap="none" lIns="91179" tIns="45590" rIns="91179" bIns="45590" fromWordArt="1">
            <a:prstTxWarp prst="textCascadeUp">
              <a:avLst>
                <a:gd name="adj" fmla="val 100000"/>
              </a:avLst>
            </a:prstTxWarp>
            <a:scene3d>
              <a:camera prst="legacyPerspectiveBottom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kumimoji="0" lang="ko-KR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마무리하면서</a:t>
            </a: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323850" y="1700214"/>
            <a:ext cx="8387178" cy="351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3" tIns="45707" rIns="91413" bIns="45707">
            <a:spAutoFit/>
          </a:bodyPr>
          <a:lstStyle>
            <a:lvl1pPr algn="l" defTabSz="1063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533400" algn="l" defTabSz="1063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063625" algn="l" defTabSz="1063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algn="l" defTabSz="1063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133600" algn="l" defTabSz="1063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90800" defTabSz="1063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3048000" defTabSz="1063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505200" defTabSz="1063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962400" defTabSz="1063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r>
              <a:rPr lang="ko-KR" altLang="en-US" sz="4000" dirty="0">
                <a:solidFill>
                  <a:srgbClr val="FFFF00"/>
                </a:solidFill>
                <a:latin typeface="굴림" pitchFamily="50" charset="-127"/>
              </a:rPr>
              <a:t>   </a:t>
            </a:r>
            <a:r>
              <a:rPr lang="ko-KR" altLang="en-US" sz="4400" dirty="0">
                <a:solidFill>
                  <a:srgbClr val="FFFF00"/>
                </a:solidFill>
                <a:latin typeface="Times New Roman"/>
                <a:ea typeface="HY헤드라인M" pitchFamily="18" charset="-127"/>
              </a:rPr>
              <a:t>“</a:t>
            </a:r>
            <a:r>
              <a:rPr lang="ko-KR" altLang="en-US" sz="44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우리는 자신이 </a:t>
            </a:r>
          </a:p>
          <a:p>
            <a:r>
              <a:rPr lang="ko-KR" altLang="en-US" sz="44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              반복하는 대로 된다."</a:t>
            </a:r>
            <a:r>
              <a:rPr lang="ko-KR" altLang="en-US" sz="4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>
              <a:lnSpc>
                <a:spcPct val="115000"/>
              </a:lnSpc>
            </a:pPr>
            <a:endParaRPr lang="ko-KR" altLang="en-US" b="1" i="1" dirty="0" smtClean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15000"/>
              </a:lnSpc>
            </a:pPr>
            <a:r>
              <a:rPr lang="ko-KR" altLang="en-US" b="1" i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              </a:t>
            </a:r>
            <a:endParaRPr lang="ko-KR" altLang="en-US" b="1" i="1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15000"/>
              </a:lnSpc>
            </a:pPr>
            <a:r>
              <a:rPr lang="ko-KR" altLang="en-US" b="1" i="1" dirty="0" smtClean="0">
                <a:latin typeface="HY헤드라인M" pitchFamily="18" charset="-127"/>
                <a:ea typeface="HY헤드라인M" pitchFamily="18" charset="-127"/>
              </a:rPr>
              <a:t>                   -</a:t>
            </a:r>
            <a:r>
              <a:rPr lang="ko-KR" altLang="en-US" b="1" i="1" dirty="0" err="1" smtClean="0">
                <a:latin typeface="HY헤드라인M" pitchFamily="18" charset="-127"/>
                <a:ea typeface="HY헤드라인M" pitchFamily="18" charset="-127"/>
              </a:rPr>
              <a:t>아리스토델레스</a:t>
            </a:r>
            <a:r>
              <a:rPr lang="ko-KR" altLang="en-US" b="1" i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1" i="1" dirty="0" smtClean="0">
                <a:latin typeface="HY헤드라인M" pitchFamily="18" charset="-127"/>
                <a:ea typeface="HY헤드라인M" pitchFamily="18" charset="-127"/>
              </a:rPr>
              <a:t>BC 384∼322</a:t>
            </a:r>
            <a:r>
              <a:rPr lang="en-US" altLang="ko-KR" sz="2700" b="1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endParaRPr lang="en-US" altLang="ko-KR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solidFill>
                  <a:srgbClr val="FFFFFF"/>
                </a:solidFill>
                <a:latin typeface="굴림" pitchFamily="50" charset="-127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76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_59839[1]">
  <a:themeElements>
    <a:clrScheme name="프레젠테이션2_프리미엄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프레젠테이션2_프리미엄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프레젠테이션2_프리미엄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프레젠테이션2_프리미엄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프레젠테이션2_프리미엄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프레젠테이션2_프리미엄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프레젠테이션2_프리미엄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프레젠테이션2_프리미엄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프레젠테이션2_프리미엄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프레젠테이션2_프리미엄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프레젠테이션2_프리미엄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프레젠테이션2_프리미엄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프레젠테이션2_프리미엄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프레젠테이션2_프리미엄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form_59839[1]</Template>
  <TotalTime>1786</TotalTime>
  <Words>4235</Words>
  <Application>Microsoft Office PowerPoint</Application>
  <PresentationFormat>화면 슬라이드 쇼(4:3)</PresentationFormat>
  <Paragraphs>1265</Paragraphs>
  <Slides>92</Slides>
  <Notes>11</Notes>
  <HiddenSlides>0</HiddenSlides>
  <MMClips>1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92</vt:i4>
      </vt:variant>
    </vt:vector>
  </HeadingPairs>
  <TitlesOfParts>
    <vt:vector size="94" baseType="lpstr">
      <vt:lpstr>form_59839[1]</vt:lpstr>
      <vt:lpstr>클립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컴퓨터를 업그레이드하지 않으면  몇 년 후엔 쓸모 없이 될 줄 알면서,   자기 자신은 업그레이드 시키지 않고  쓸 만한 사람이라고 자부하는 사람들이 많다.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HOME</dc:creator>
  <cp:lastModifiedBy>com</cp:lastModifiedBy>
  <cp:revision>137</cp:revision>
  <dcterms:created xsi:type="dcterms:W3CDTF">2010-04-28T08:58:36Z</dcterms:created>
  <dcterms:modified xsi:type="dcterms:W3CDTF">2012-10-21T09:40:05Z</dcterms:modified>
</cp:coreProperties>
</file>