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75"/>
  </p:handoutMasterIdLst>
  <p:sldIdLst>
    <p:sldId id="263" r:id="rId2"/>
    <p:sldId id="298" r:id="rId3"/>
    <p:sldId id="281" r:id="rId4"/>
    <p:sldId id="282" r:id="rId5"/>
    <p:sldId id="283" r:id="rId6"/>
    <p:sldId id="284" r:id="rId7"/>
    <p:sldId id="305" r:id="rId8"/>
    <p:sldId id="286" r:id="rId9"/>
    <p:sldId id="287" r:id="rId10"/>
    <p:sldId id="306" r:id="rId11"/>
    <p:sldId id="307" r:id="rId12"/>
    <p:sldId id="290" r:id="rId13"/>
    <p:sldId id="379" r:id="rId14"/>
    <p:sldId id="292" r:id="rId15"/>
    <p:sldId id="380" r:id="rId16"/>
    <p:sldId id="381" r:id="rId17"/>
    <p:sldId id="382" r:id="rId18"/>
    <p:sldId id="383" r:id="rId19"/>
    <p:sldId id="384" r:id="rId20"/>
    <p:sldId id="386" r:id="rId21"/>
    <p:sldId id="387" r:id="rId22"/>
    <p:sldId id="385" r:id="rId23"/>
    <p:sldId id="388" r:id="rId24"/>
    <p:sldId id="389" r:id="rId25"/>
    <p:sldId id="390" r:id="rId26"/>
    <p:sldId id="391" r:id="rId27"/>
    <p:sldId id="392" r:id="rId28"/>
    <p:sldId id="393" r:id="rId29"/>
    <p:sldId id="394" r:id="rId30"/>
    <p:sldId id="395" r:id="rId31"/>
    <p:sldId id="396" r:id="rId32"/>
    <p:sldId id="397" r:id="rId33"/>
    <p:sldId id="300" r:id="rId34"/>
    <p:sldId id="301" r:id="rId35"/>
    <p:sldId id="327" r:id="rId36"/>
    <p:sldId id="398" r:id="rId37"/>
    <p:sldId id="400" r:id="rId38"/>
    <p:sldId id="399" r:id="rId39"/>
    <p:sldId id="340" r:id="rId40"/>
    <p:sldId id="401" r:id="rId41"/>
    <p:sldId id="402" r:id="rId42"/>
    <p:sldId id="403" r:id="rId43"/>
    <p:sldId id="342" r:id="rId44"/>
    <p:sldId id="404" r:id="rId45"/>
    <p:sldId id="343" r:id="rId46"/>
    <p:sldId id="344" r:id="rId47"/>
    <p:sldId id="346" r:id="rId48"/>
    <p:sldId id="347" r:id="rId49"/>
    <p:sldId id="349" r:id="rId50"/>
    <p:sldId id="350" r:id="rId51"/>
    <p:sldId id="405" r:id="rId52"/>
    <p:sldId id="352" r:id="rId53"/>
    <p:sldId id="353" r:id="rId54"/>
    <p:sldId id="355" r:id="rId55"/>
    <p:sldId id="356" r:id="rId56"/>
    <p:sldId id="357" r:id="rId57"/>
    <p:sldId id="358" r:id="rId58"/>
    <p:sldId id="359" r:id="rId59"/>
    <p:sldId id="360" r:id="rId60"/>
    <p:sldId id="361" r:id="rId61"/>
    <p:sldId id="362" r:id="rId62"/>
    <p:sldId id="363" r:id="rId63"/>
    <p:sldId id="365" r:id="rId64"/>
    <p:sldId id="406" r:id="rId65"/>
    <p:sldId id="367" r:id="rId66"/>
    <p:sldId id="407" r:id="rId67"/>
    <p:sldId id="408" r:id="rId68"/>
    <p:sldId id="372" r:id="rId69"/>
    <p:sldId id="373" r:id="rId70"/>
    <p:sldId id="409" r:id="rId71"/>
    <p:sldId id="410" r:id="rId72"/>
    <p:sldId id="411" r:id="rId73"/>
    <p:sldId id="412" r:id="rId74"/>
  </p:sldIdLst>
  <p:sldSz cx="12192000" cy="6858000"/>
  <p:notesSz cx="6807200" cy="9939338"/>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DA37D80-6434-44D0-A028-1B22A696006F}" styleName="밝은 스타일 3 - 강조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56" autoAdjust="0"/>
    <p:restoredTop sz="94424" autoAdjust="0"/>
  </p:normalViewPr>
  <p:slideViewPr>
    <p:cSldViewPr snapToGrid="0">
      <p:cViewPr>
        <p:scale>
          <a:sx n="83" d="100"/>
          <a:sy n="83" d="100"/>
        </p:scale>
        <p:origin x="-222" y="-3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B887920C-061B-4BBF-BBAD-40B6DA195909}" type="datetimeFigureOut">
              <a:rPr lang="ko-KR" altLang="en-US" smtClean="0"/>
              <a:pPr/>
              <a:t>2019-02-17</a:t>
            </a:fld>
            <a:endParaRPr lang="ko-KR" altLang="en-US"/>
          </a:p>
        </p:txBody>
      </p:sp>
      <p:sp>
        <p:nvSpPr>
          <p:cNvPr id="4" name="바닥글 개체 틀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lang="ko-KR" altLang="en-US"/>
          </a:p>
        </p:txBody>
      </p:sp>
      <p:sp>
        <p:nvSpPr>
          <p:cNvPr id="5" name="슬라이드 번호 개체 틀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F45E4D6-FE6F-40B3-B729-DA962D45D9AE}" type="slidenum">
              <a:rPr lang="ko-KR" altLang="en-US" smtClean="0"/>
              <a:pPr/>
              <a:t>‹#›</a:t>
            </a:fld>
            <a:endParaRPr lang="ko-KR" altLang="en-US"/>
          </a:p>
        </p:txBody>
      </p:sp>
    </p:spTree>
    <p:extLst>
      <p:ext uri="{BB962C8B-B14F-4D97-AF65-F5344CB8AC3E}">
        <p14:creationId xmlns:p14="http://schemas.microsoft.com/office/powerpoint/2010/main" val="127292993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23" name="직사각형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직사각형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직사각형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모서리가 둥근 직사각형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모서리가 둥근 직사각형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직사각형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직사각형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직사각형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직사각형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제목 7"/>
          <p:cNvSpPr>
            <a:spLocks noGrp="1"/>
          </p:cNvSpPr>
          <p:nvPr>
            <p:ph type="ctrTitle"/>
          </p:nvPr>
        </p:nvSpPr>
        <p:spPr>
          <a:xfrm>
            <a:off x="609600" y="2401888"/>
            <a:ext cx="11277600" cy="1470025"/>
          </a:xfrm>
        </p:spPr>
        <p:txBody>
          <a:bodyPr anchor="b"/>
          <a:lstStyle>
            <a:lvl1pPr>
              <a:defRPr sz="4400">
                <a:solidFill>
                  <a:schemeClr val="bg1"/>
                </a:solidFill>
              </a:defRPr>
            </a:lvl1pPr>
          </a:lstStyle>
          <a:p>
            <a:r>
              <a:rPr kumimoji="0" lang="ko-KR" altLang="en-US" smtClean="0"/>
              <a:t>마스터 제목 스타일 편집</a:t>
            </a:r>
            <a:endParaRPr kumimoji="0" lang="en-US"/>
          </a:p>
        </p:txBody>
      </p:sp>
      <p:sp>
        <p:nvSpPr>
          <p:cNvPr id="9" name="부제목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ko-KR" altLang="en-US" smtClean="0"/>
              <a:t>마스터 부제목 스타일 편집</a:t>
            </a:r>
            <a:endParaRPr kumimoji="0" lang="en-US"/>
          </a:p>
        </p:txBody>
      </p:sp>
      <p:sp>
        <p:nvSpPr>
          <p:cNvPr id="28" name="날짜 개체 틀 27"/>
          <p:cNvSpPr>
            <a:spLocks noGrp="1"/>
          </p:cNvSpPr>
          <p:nvPr>
            <p:ph type="dt" sz="half" idx="10"/>
          </p:nvPr>
        </p:nvSpPr>
        <p:spPr>
          <a:xfrm>
            <a:off x="8940800" y="4206240"/>
            <a:ext cx="1280160" cy="457200"/>
          </a:xfrm>
        </p:spPr>
        <p:txBody>
          <a:bodyPr/>
          <a:lstStyle/>
          <a:p>
            <a:fld id="{C14FAAF9-7E2D-45F7-97A0-AF99C96546BA}" type="datetimeFigureOut">
              <a:rPr lang="ko-KR" altLang="en-US" smtClean="0"/>
              <a:pPr/>
              <a:t>2019-02-17</a:t>
            </a:fld>
            <a:endParaRPr lang="ko-KR" altLang="en-US"/>
          </a:p>
        </p:txBody>
      </p:sp>
      <p:sp>
        <p:nvSpPr>
          <p:cNvPr id="17" name="바닥글 개체 틀 16"/>
          <p:cNvSpPr>
            <a:spLocks noGrp="1"/>
          </p:cNvSpPr>
          <p:nvPr>
            <p:ph type="ftr" sz="quarter" idx="11"/>
          </p:nvPr>
        </p:nvSpPr>
        <p:spPr>
          <a:xfrm>
            <a:off x="7213600" y="4205288"/>
            <a:ext cx="1727200" cy="457200"/>
          </a:xfrm>
        </p:spPr>
        <p:txBody>
          <a:bodyPr/>
          <a:lstStyle/>
          <a:p>
            <a:endParaRPr lang="ko-KR" altLang="en-US"/>
          </a:p>
        </p:txBody>
      </p:sp>
      <p:sp>
        <p:nvSpPr>
          <p:cNvPr id="29" name="슬라이드 번호 개체 틀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EFC10661-48AA-4E7B-8A6C-97F1C45EACF0}"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C14FAAF9-7E2D-45F7-97A0-AF99C96546BA}" type="datetimeFigureOut">
              <a:rPr lang="ko-KR" altLang="en-US" smtClean="0"/>
              <a:pPr/>
              <a:t>2019-02-17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EFC10661-48AA-4E7B-8A6C-97F1C45EACF0}"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9042400" y="1143000"/>
            <a:ext cx="2540000" cy="5486400"/>
          </a:xfrm>
        </p:spPr>
        <p:txBody>
          <a:bodyPr vert="eaVer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609600" y="1143000"/>
            <a:ext cx="8331200" cy="5486400"/>
          </a:xfrm>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C14FAAF9-7E2D-45F7-97A0-AF99C96546BA}" type="datetimeFigureOut">
              <a:rPr lang="ko-KR" altLang="en-US" smtClean="0"/>
              <a:pPr/>
              <a:t>2019-02-17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EFC10661-48AA-4E7B-8A6C-97F1C45EACF0}"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C14FAAF9-7E2D-45F7-97A0-AF99C96546BA}" type="datetimeFigureOut">
              <a:rPr lang="ko-KR" altLang="en-US" smtClean="0"/>
              <a:pPr/>
              <a:t>2019-02-17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EFC10661-48AA-4E7B-8A6C-97F1C45EACF0}"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1981201"/>
            <a:ext cx="103632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p:txBody>
          <a:bodyPr/>
          <a:lstStyle/>
          <a:p>
            <a:fld id="{C14FAAF9-7E2D-45F7-97A0-AF99C96546BA}" type="datetimeFigureOut">
              <a:rPr lang="ko-KR" altLang="en-US" smtClean="0"/>
              <a:pPr/>
              <a:t>2019-02-17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EFC10661-48AA-4E7B-8A6C-97F1C45EACF0}"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내용 개체 틀 2"/>
          <p:cNvSpPr>
            <a:spLocks noGrp="1"/>
          </p:cNvSpPr>
          <p:nvPr>
            <p:ph sz="half" idx="1"/>
          </p:nvPr>
        </p:nvSpPr>
        <p:spPr>
          <a:xfrm>
            <a:off x="609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a:xfrm>
            <a:off x="6197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C14FAAF9-7E2D-45F7-97A0-AF99C96546BA}" type="datetimeFigureOut">
              <a:rPr lang="ko-KR" altLang="en-US" smtClean="0"/>
              <a:pPr/>
              <a:t>2019-02-17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EFC10661-48AA-4E7B-8A6C-97F1C45EACF0}"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508000" y="1143000"/>
            <a:ext cx="11176000" cy="1069848"/>
          </a:xfrm>
        </p:spPr>
        <p:txBody>
          <a:bodyPr anchor="ctr"/>
          <a:lstStyle>
            <a:lvl1pPr>
              <a:defRPr sz="4000" b="0" i="0" cap="none" baseline="0"/>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508000" y="2244970"/>
            <a:ext cx="5388864"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6294968" y="2244970"/>
            <a:ext cx="5389033"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5" name="내용 개체 틀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6" name="내용 개체 틀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26" name="날짜 개체 틀 25"/>
          <p:cNvSpPr>
            <a:spLocks noGrp="1"/>
          </p:cNvSpPr>
          <p:nvPr>
            <p:ph type="dt" sz="half" idx="10"/>
          </p:nvPr>
        </p:nvSpPr>
        <p:spPr/>
        <p:txBody>
          <a:bodyPr rtlCol="0"/>
          <a:lstStyle/>
          <a:p>
            <a:fld id="{C14FAAF9-7E2D-45F7-97A0-AF99C96546BA}" type="datetimeFigureOut">
              <a:rPr lang="ko-KR" altLang="en-US" smtClean="0"/>
              <a:pPr/>
              <a:t>2019-02-17</a:t>
            </a:fld>
            <a:endParaRPr lang="ko-KR" altLang="en-US"/>
          </a:p>
        </p:txBody>
      </p:sp>
      <p:sp>
        <p:nvSpPr>
          <p:cNvPr id="27" name="슬라이드 번호 개체 틀 26"/>
          <p:cNvSpPr>
            <a:spLocks noGrp="1"/>
          </p:cNvSpPr>
          <p:nvPr>
            <p:ph type="sldNum" sz="quarter" idx="11"/>
          </p:nvPr>
        </p:nvSpPr>
        <p:spPr/>
        <p:txBody>
          <a:bodyPr rtlCol="0"/>
          <a:lstStyle/>
          <a:p>
            <a:fld id="{EFC10661-48AA-4E7B-8A6C-97F1C45EACF0}" type="slidenum">
              <a:rPr lang="ko-KR" altLang="en-US" smtClean="0"/>
              <a:pPr/>
              <a:t>‹#›</a:t>
            </a:fld>
            <a:endParaRPr lang="ko-KR" altLang="en-US"/>
          </a:p>
        </p:txBody>
      </p:sp>
      <p:sp>
        <p:nvSpPr>
          <p:cNvPr id="28" name="바닥글 개체 틀 27"/>
          <p:cNvSpPr>
            <a:spLocks noGrp="1"/>
          </p:cNvSpPr>
          <p:nvPr>
            <p:ph type="ftr" sz="quarter" idx="12"/>
          </p:nvPr>
        </p:nvSpPr>
        <p:spPr/>
        <p:txBody>
          <a:bodyPr rtlCol="0"/>
          <a:lstStyle/>
          <a:p>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a:xfrm>
            <a:off x="8778240" y="612648"/>
            <a:ext cx="1276352" cy="457200"/>
          </a:xfrm>
        </p:spPr>
        <p:txBody>
          <a:bodyPr/>
          <a:lstStyle/>
          <a:p>
            <a:fld id="{C14FAAF9-7E2D-45F7-97A0-AF99C96546BA}" type="datetimeFigureOut">
              <a:rPr lang="ko-KR" altLang="en-US" smtClean="0"/>
              <a:pPr/>
              <a:t>2019-02-17</a:t>
            </a:fld>
            <a:endParaRPr lang="ko-KR" altLang="en-US"/>
          </a:p>
        </p:txBody>
      </p:sp>
      <p:sp>
        <p:nvSpPr>
          <p:cNvPr id="4" name="바닥글 개체 틀 3"/>
          <p:cNvSpPr>
            <a:spLocks noGrp="1"/>
          </p:cNvSpPr>
          <p:nvPr>
            <p:ph type="ftr" sz="quarter" idx="11"/>
          </p:nvPr>
        </p:nvSpPr>
        <p:spPr>
          <a:xfrm>
            <a:off x="7010400" y="612648"/>
            <a:ext cx="1767840" cy="457200"/>
          </a:xfrm>
        </p:spPr>
        <p:txBody>
          <a:bodyPr/>
          <a:lstStyle/>
          <a:p>
            <a:endParaRPr lang="ko-KR" altLang="en-US"/>
          </a:p>
        </p:txBody>
      </p:sp>
      <p:sp>
        <p:nvSpPr>
          <p:cNvPr id="5" name="슬라이드 번호 개체 틀 4"/>
          <p:cNvSpPr>
            <a:spLocks noGrp="1"/>
          </p:cNvSpPr>
          <p:nvPr>
            <p:ph type="sldNum" sz="quarter" idx="12"/>
          </p:nvPr>
        </p:nvSpPr>
        <p:spPr>
          <a:xfrm>
            <a:off x="10899648" y="2272"/>
            <a:ext cx="1016000" cy="365760"/>
          </a:xfrm>
        </p:spPr>
        <p:txBody>
          <a:bodyPr/>
          <a:lstStyle/>
          <a:p>
            <a:fld id="{EFC10661-48AA-4E7B-8A6C-97F1C45EACF0}"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14FAAF9-7E2D-45F7-97A0-AF99C96546BA}" type="datetimeFigureOut">
              <a:rPr lang="ko-KR" altLang="en-US" smtClean="0"/>
              <a:pPr/>
              <a:t>2019-02-17</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EFC10661-48AA-4E7B-8A6C-97F1C45EACF0}"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7137995" y="1101970"/>
            <a:ext cx="4511040" cy="877824"/>
          </a:xfrm>
        </p:spPr>
        <p:txBody>
          <a:bodyPr anchor="b"/>
          <a:lstStyle>
            <a:lvl1pPr algn="l">
              <a:buNone/>
              <a:defRPr sz="1800" b="1"/>
            </a:lvl1pPr>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7137995" y="2010727"/>
            <a:ext cx="451104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ko-KR" altLang="en-US" smtClean="0"/>
              <a:t>마스터 텍스트 스타일을 편집합니다</a:t>
            </a:r>
          </a:p>
        </p:txBody>
      </p:sp>
      <p:sp>
        <p:nvSpPr>
          <p:cNvPr id="4" name="내용 개체 틀 3"/>
          <p:cNvSpPr>
            <a:spLocks noGrp="1"/>
          </p:cNvSpPr>
          <p:nvPr>
            <p:ph sz="half" idx="1"/>
          </p:nvPr>
        </p:nvSpPr>
        <p:spPr>
          <a:xfrm>
            <a:off x="203200" y="776287"/>
            <a:ext cx="6803136"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C14FAAF9-7E2D-45F7-97A0-AF99C96546BA}" type="datetimeFigureOut">
              <a:rPr lang="ko-KR" altLang="en-US" smtClean="0"/>
              <a:pPr/>
              <a:t>2019-02-17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EFC10661-48AA-4E7B-8A6C-97F1C45EACF0}"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ko-KR" altLang="en-US" smtClean="0"/>
              <a:t>마스터 제목 스타일 편집</a:t>
            </a:r>
            <a:endParaRPr kumimoji="0" lang="en-US"/>
          </a:p>
        </p:txBody>
      </p:sp>
      <p:sp>
        <p:nvSpPr>
          <p:cNvPr id="3" name="그림 개체 틀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ko-KR" altLang="en-US" smtClean="0"/>
              <a:t>그림을 추가하려면 아이콘을 클릭하십시오</a:t>
            </a:r>
            <a:endParaRPr kumimoji="0" lang="en-US" dirty="0"/>
          </a:p>
        </p:txBody>
      </p:sp>
      <p:sp>
        <p:nvSpPr>
          <p:cNvPr id="4" name="텍스트 개체 틀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ko-KR" altLang="en-US" smtClean="0"/>
              <a:t>마스터 텍스트 스타일을 편집합니다</a:t>
            </a:r>
          </a:p>
        </p:txBody>
      </p:sp>
      <p:sp>
        <p:nvSpPr>
          <p:cNvPr id="5" name="날짜 개체 틀 4"/>
          <p:cNvSpPr>
            <a:spLocks noGrp="1"/>
          </p:cNvSpPr>
          <p:nvPr>
            <p:ph type="dt" sz="half" idx="10"/>
          </p:nvPr>
        </p:nvSpPr>
        <p:spPr/>
        <p:txBody>
          <a:bodyPr/>
          <a:lstStyle/>
          <a:p>
            <a:fld id="{C14FAAF9-7E2D-45F7-97A0-AF99C96546BA}" type="datetimeFigureOut">
              <a:rPr lang="ko-KR" altLang="en-US" smtClean="0"/>
              <a:pPr/>
              <a:t>2019-02-17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EFC10661-48AA-4E7B-8A6C-97F1C45EACF0}"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직사각형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직사각형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직사각형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직사각형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직사각형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모서리가 둥근 직사각형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모서리가 둥근 직사각형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직사각형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직사각형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직사각형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직사각형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직사각형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직사각형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제목 개체 틀 21"/>
          <p:cNvSpPr>
            <a:spLocks noGrp="1"/>
          </p:cNvSpPr>
          <p:nvPr>
            <p:ph type="title"/>
          </p:nvPr>
        </p:nvSpPr>
        <p:spPr>
          <a:xfrm>
            <a:off x="609600" y="1143000"/>
            <a:ext cx="10972800" cy="1066800"/>
          </a:xfrm>
          <a:prstGeom prst="rect">
            <a:avLst/>
          </a:prstGeom>
        </p:spPr>
        <p:txBody>
          <a:bodyPr vert="horz" anchor="ctr">
            <a:normAutofit/>
          </a:bodyPr>
          <a:lstStyle/>
          <a:p>
            <a:r>
              <a:rPr kumimoji="0" lang="ko-KR" altLang="en-US" smtClean="0"/>
              <a:t>마스터 제목 스타일 편집</a:t>
            </a:r>
            <a:endParaRPr kumimoji="0" lang="en-US"/>
          </a:p>
        </p:txBody>
      </p:sp>
      <p:sp>
        <p:nvSpPr>
          <p:cNvPr id="13" name="텍스트 개체 틀 12"/>
          <p:cNvSpPr>
            <a:spLocks noGrp="1"/>
          </p:cNvSpPr>
          <p:nvPr>
            <p:ph type="body" idx="1"/>
          </p:nvPr>
        </p:nvSpPr>
        <p:spPr>
          <a:xfrm>
            <a:off x="609600" y="2249424"/>
            <a:ext cx="10972800" cy="4325112"/>
          </a:xfrm>
          <a:prstGeom prst="rect">
            <a:avLst/>
          </a:prstGeom>
        </p:spPr>
        <p:txBody>
          <a:bodyPr vert="horz">
            <a:normAutofit/>
          </a:bodyPr>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4" name="날짜 개체 틀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fld id="{C14FAAF9-7E2D-45F7-97A0-AF99C96546BA}" type="datetimeFigureOut">
              <a:rPr lang="ko-KR" altLang="en-US" smtClean="0"/>
              <a:pPr/>
              <a:t>2019-02-17</a:t>
            </a:fld>
            <a:endParaRPr lang="ko-KR" altLang="en-US"/>
          </a:p>
        </p:txBody>
      </p:sp>
      <p:sp>
        <p:nvSpPr>
          <p:cNvPr id="3" name="바닥글 개체 틀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endParaRPr lang="ko-KR" altLang="en-US"/>
          </a:p>
        </p:txBody>
      </p:sp>
      <p:sp>
        <p:nvSpPr>
          <p:cNvPr id="23" name="슬라이드 번호 개체 틀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EFC10661-48AA-4E7B-8A6C-97F1C45EACF0}"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1"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457200" y="1700848"/>
            <a:ext cx="11277600" cy="1470025"/>
          </a:xfrm>
        </p:spPr>
        <p:txBody>
          <a:bodyPr>
            <a:normAutofit/>
          </a:bodyPr>
          <a:lstStyle/>
          <a:p>
            <a:r>
              <a:rPr lang="ko-KR" altLang="en-US" sz="5400" b="1" dirty="0" smtClean="0"/>
              <a:t>욕구 사정과 기초 상담에 대한 이해</a:t>
            </a:r>
            <a:endParaRPr lang="ko-KR" altLang="en-US" sz="5400" b="1" dirty="0"/>
          </a:p>
        </p:txBody>
      </p:sp>
      <p:sp>
        <p:nvSpPr>
          <p:cNvPr id="3" name="부제목 2"/>
          <p:cNvSpPr>
            <a:spLocks noGrp="1"/>
          </p:cNvSpPr>
          <p:nvPr>
            <p:ph type="subTitle" idx="1"/>
          </p:nvPr>
        </p:nvSpPr>
        <p:spPr>
          <a:xfrm>
            <a:off x="6715760" y="6079258"/>
            <a:ext cx="5476240" cy="595862"/>
          </a:xfrm>
        </p:spPr>
        <p:txBody>
          <a:bodyPr/>
          <a:lstStyle/>
          <a:p>
            <a:r>
              <a:rPr lang="ko-KR" altLang="en-US" b="1" dirty="0" smtClean="0"/>
              <a:t>강남대학교 사회복지학부 김혜성 교수</a:t>
            </a:r>
            <a:endParaRPr lang="ko-KR" alt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내용 개체 틀 2"/>
          <p:cNvSpPr txBox="1">
            <a:spLocks/>
          </p:cNvSpPr>
          <p:nvPr/>
        </p:nvSpPr>
        <p:spPr>
          <a:xfrm>
            <a:off x="580481" y="1113656"/>
            <a:ext cx="1934513" cy="835265"/>
          </a:xfrm>
          <a:prstGeom prst="rect">
            <a:avLst/>
          </a:prstGeom>
        </p:spPr>
        <p:txBody>
          <a:bodyPr anchor="ctr">
            <a:noAutofit/>
          </a:bodyPr>
          <a:lstStyle/>
          <a:p>
            <a:pPr marL="514350" indent="-514350" eaLnBrk="1" fontAlgn="auto" latinLnBrk="1" hangingPunct="1">
              <a:lnSpc>
                <a:spcPct val="150000"/>
              </a:lnSpc>
              <a:spcBef>
                <a:spcPct val="20000"/>
              </a:spcBef>
              <a:spcAft>
                <a:spcPts val="0"/>
              </a:spcAft>
              <a:buClr>
                <a:schemeClr val="accent6"/>
              </a:buClr>
              <a:buFont typeface="+mj-ea"/>
              <a:buAutoNum type="circleNumDbPlain" startAt="2"/>
              <a:defRPr/>
            </a:pPr>
            <a:r>
              <a:rPr lang="ko-KR" altLang="en-US" sz="2800" b="1" dirty="0" smtClean="0">
                <a:solidFill>
                  <a:schemeClr val="accent6"/>
                </a:solidFill>
                <a:latin typeface="+mn-ea"/>
              </a:rPr>
              <a:t>개별화</a:t>
            </a:r>
            <a:endParaRPr kumimoji="0" lang="en-US" altLang="ko-KR" sz="2800" b="1" dirty="0" smtClean="0">
              <a:solidFill>
                <a:schemeClr val="accent6"/>
              </a:solidFill>
              <a:latin typeface="+mn-ea"/>
            </a:endParaRPr>
          </a:p>
        </p:txBody>
      </p:sp>
      <p:sp>
        <p:nvSpPr>
          <p:cNvPr id="4" name="내용 개체 틀 2"/>
          <p:cNvSpPr txBox="1">
            <a:spLocks/>
          </p:cNvSpPr>
          <p:nvPr/>
        </p:nvSpPr>
        <p:spPr>
          <a:xfrm>
            <a:off x="718708" y="2581211"/>
            <a:ext cx="11473292" cy="3101469"/>
          </a:xfrm>
          <a:prstGeom prst="rect">
            <a:avLst/>
          </a:prstGeom>
        </p:spPr>
        <p:txBody>
          <a:bodyPr anchor="ctr"/>
          <a:lstStyle/>
          <a:p>
            <a:pPr eaLnBrk="1" fontAlgn="auto" latinLnBrk="1" hangingPunct="1">
              <a:spcBef>
                <a:spcPct val="20000"/>
              </a:spcBef>
              <a:spcAft>
                <a:spcPts val="0"/>
              </a:spcAft>
              <a:defRPr/>
            </a:pPr>
            <a:endParaRPr kumimoji="0" lang="en-US" altLang="ko-KR" sz="2800" b="1" dirty="0">
              <a:latin typeface="+mn-ea"/>
              <a:ea typeface="+mn-ea"/>
            </a:endParaRPr>
          </a:p>
          <a:p>
            <a:pPr marL="457200" indent="-457200" eaLnBrk="1" fontAlgn="auto" latinLnBrk="1" hangingPunct="1">
              <a:spcBef>
                <a:spcPct val="20000"/>
              </a:spcBef>
              <a:spcAft>
                <a:spcPts val="0"/>
              </a:spcAft>
              <a:buFont typeface="Arial" pitchFamily="34" charset="0"/>
              <a:buChar char="•"/>
              <a:defRPr/>
            </a:pPr>
            <a:r>
              <a:rPr kumimoji="0" lang="ko-KR" altLang="en-US" sz="2400" b="1" dirty="0" smtClean="0">
                <a:solidFill>
                  <a:srgbClr val="00B050"/>
                </a:solidFill>
                <a:latin typeface="+mn-ea"/>
                <a:ea typeface="+mn-ea"/>
              </a:rPr>
              <a:t>욕구란 개인별로 상이하게 발생</a:t>
            </a:r>
            <a:endParaRPr kumimoji="0" lang="en-US" altLang="ko-KR" sz="2400" b="1" dirty="0" smtClean="0">
              <a:solidFill>
                <a:srgbClr val="00B050"/>
              </a:solidFill>
              <a:latin typeface="+mn-ea"/>
              <a:ea typeface="+mn-ea"/>
            </a:endParaRPr>
          </a:p>
          <a:p>
            <a:pPr marL="457200" indent="-457200" eaLnBrk="1" fontAlgn="auto" latinLnBrk="1" hangingPunct="1">
              <a:spcBef>
                <a:spcPct val="20000"/>
              </a:spcBef>
              <a:spcAft>
                <a:spcPts val="0"/>
              </a:spcAft>
              <a:buFont typeface="Arial" pitchFamily="34" charset="0"/>
              <a:buChar char="•"/>
              <a:defRPr/>
            </a:pPr>
            <a:endParaRPr lang="en-US" altLang="ko-KR" sz="2400" b="1" dirty="0">
              <a:solidFill>
                <a:schemeClr val="accent5"/>
              </a:solidFill>
              <a:latin typeface="+mn-ea"/>
            </a:endParaRPr>
          </a:p>
          <a:p>
            <a:pPr marL="457200" indent="-457200" eaLnBrk="1" fontAlgn="auto" latinLnBrk="1" hangingPunct="1">
              <a:spcBef>
                <a:spcPct val="20000"/>
              </a:spcBef>
              <a:spcAft>
                <a:spcPts val="0"/>
              </a:spcAft>
              <a:buFont typeface="Arial" pitchFamily="34" charset="0"/>
              <a:buChar char="•"/>
              <a:defRPr/>
            </a:pPr>
            <a:r>
              <a:rPr kumimoji="0" lang="ko-KR" altLang="en-US" sz="2400" b="1" dirty="0" smtClean="0">
                <a:solidFill>
                  <a:schemeClr val="accent5"/>
                </a:solidFill>
                <a:latin typeface="+mn-ea"/>
                <a:ea typeface="+mn-ea"/>
              </a:rPr>
              <a:t>클라이언트와의 면접에서 최적의 정보를 수집해야 함</a:t>
            </a:r>
            <a:endParaRPr kumimoji="0" lang="en-US" altLang="ko-KR" sz="2400" b="1" dirty="0" smtClean="0">
              <a:solidFill>
                <a:schemeClr val="accent5"/>
              </a:solidFill>
              <a:latin typeface="+mn-ea"/>
              <a:ea typeface="+mn-ea"/>
            </a:endParaRPr>
          </a:p>
          <a:p>
            <a:pPr marL="457200" indent="-457200" eaLnBrk="1" fontAlgn="auto" latinLnBrk="1" hangingPunct="1">
              <a:spcBef>
                <a:spcPct val="20000"/>
              </a:spcBef>
              <a:spcAft>
                <a:spcPts val="0"/>
              </a:spcAft>
              <a:buFont typeface="Arial" pitchFamily="34" charset="0"/>
              <a:buChar char="•"/>
              <a:defRPr/>
            </a:pPr>
            <a:endParaRPr kumimoji="0" lang="en-US" altLang="ko-KR" sz="2400" b="1" dirty="0">
              <a:solidFill>
                <a:schemeClr val="accent5"/>
              </a:solidFill>
              <a:latin typeface="+mn-ea"/>
              <a:ea typeface="+mn-ea"/>
            </a:endParaRPr>
          </a:p>
          <a:p>
            <a:pPr marL="457200" indent="-457200" eaLnBrk="1" fontAlgn="auto" latinLnBrk="1" hangingPunct="1">
              <a:spcBef>
                <a:spcPct val="20000"/>
              </a:spcBef>
              <a:spcAft>
                <a:spcPts val="0"/>
              </a:spcAft>
              <a:buFont typeface="Arial" pitchFamily="34" charset="0"/>
              <a:buChar char="•"/>
              <a:defRPr/>
            </a:pPr>
            <a:r>
              <a:rPr kumimoji="0" lang="ko-KR" altLang="en-US" sz="2400" dirty="0">
                <a:latin typeface="+mn-ea"/>
                <a:ea typeface="+mn-ea"/>
              </a:rPr>
              <a:t>개인의 심리적 특성과 경험</a:t>
            </a:r>
            <a:r>
              <a:rPr kumimoji="0" lang="en-US" altLang="ko-KR" sz="2400" dirty="0">
                <a:latin typeface="+mn-ea"/>
                <a:ea typeface="+mn-ea"/>
              </a:rPr>
              <a:t>, </a:t>
            </a:r>
            <a:r>
              <a:rPr kumimoji="0" lang="ko-KR" altLang="en-US" sz="2400" dirty="0">
                <a:latin typeface="+mn-ea"/>
                <a:ea typeface="+mn-ea"/>
              </a:rPr>
              <a:t>특정발달단계에 따라 달라질 수 </a:t>
            </a:r>
            <a:r>
              <a:rPr kumimoji="0" lang="ko-KR" altLang="en-US" sz="2400" dirty="0" smtClean="0">
                <a:latin typeface="+mn-ea"/>
                <a:ea typeface="+mn-ea"/>
              </a:rPr>
              <a:t>있음</a:t>
            </a:r>
            <a:endParaRPr kumimoji="0" lang="en-US" altLang="ko-KR" sz="2400" dirty="0" smtClean="0">
              <a:latin typeface="+mn-ea"/>
              <a:ea typeface="+mn-ea"/>
            </a:endParaRPr>
          </a:p>
          <a:p>
            <a:pPr marL="457200" indent="-457200" eaLnBrk="1" fontAlgn="auto" latinLnBrk="1" hangingPunct="1">
              <a:spcBef>
                <a:spcPct val="20000"/>
              </a:spcBef>
              <a:spcAft>
                <a:spcPts val="0"/>
              </a:spcAft>
              <a:buFont typeface="Arial" pitchFamily="34" charset="0"/>
              <a:buChar char="•"/>
              <a:defRPr/>
            </a:pPr>
            <a:endParaRPr kumimoji="0" lang="en-US" altLang="ko-KR" sz="2400" dirty="0">
              <a:latin typeface="+mn-ea"/>
              <a:ea typeface="+mn-ea"/>
            </a:endParaRPr>
          </a:p>
          <a:p>
            <a:pPr marL="342900" indent="-342900" eaLnBrk="1" fontAlgn="auto" latinLnBrk="1" hangingPunct="1">
              <a:spcBef>
                <a:spcPct val="20000"/>
              </a:spcBef>
              <a:spcAft>
                <a:spcPts val="0"/>
              </a:spcAft>
              <a:buFont typeface="Arial" pitchFamily="34" charset="0"/>
              <a:buChar char="•"/>
              <a:defRPr/>
            </a:pPr>
            <a:r>
              <a:rPr kumimoji="0" lang="ko-KR" altLang="en-US" sz="2400" dirty="0">
                <a:latin typeface="+mn-ea"/>
                <a:ea typeface="+mn-ea"/>
              </a:rPr>
              <a:t> 개인차원이나 집단 차원으로 발생하는 욕구는 개별 클라이언트에 따라 </a:t>
            </a:r>
            <a:endParaRPr kumimoji="0" lang="en-US" altLang="ko-KR" sz="2400" dirty="0" smtClean="0">
              <a:latin typeface="+mn-ea"/>
              <a:ea typeface="+mn-ea"/>
            </a:endParaRPr>
          </a:p>
          <a:p>
            <a:pPr eaLnBrk="1" fontAlgn="auto" latinLnBrk="1" hangingPunct="1">
              <a:spcBef>
                <a:spcPct val="20000"/>
              </a:spcBef>
              <a:spcAft>
                <a:spcPts val="0"/>
              </a:spcAft>
              <a:defRPr/>
            </a:pPr>
            <a:r>
              <a:rPr lang="en-US" altLang="ko-KR" sz="2400" dirty="0">
                <a:latin typeface="+mn-ea"/>
              </a:rPr>
              <a:t> </a:t>
            </a:r>
            <a:r>
              <a:rPr lang="en-US" altLang="ko-KR" sz="2400" dirty="0" smtClean="0">
                <a:latin typeface="+mn-ea"/>
              </a:rPr>
              <a:t>   </a:t>
            </a:r>
            <a:r>
              <a:rPr kumimoji="0" lang="ko-KR" altLang="en-US" sz="2400" dirty="0" smtClean="0">
                <a:latin typeface="+mn-ea"/>
                <a:ea typeface="+mn-ea"/>
              </a:rPr>
              <a:t>영향을 </a:t>
            </a:r>
            <a:r>
              <a:rPr kumimoji="0" lang="ko-KR" altLang="en-US" sz="2400" dirty="0">
                <a:latin typeface="+mn-ea"/>
                <a:ea typeface="+mn-ea"/>
              </a:rPr>
              <a:t>달리 받으므로 욕구 파악은 개별 클라이언트에 초점을 맞추어 규명</a:t>
            </a:r>
            <a:endParaRPr kumimoji="0" lang="en-US" altLang="ko-KR" sz="2400" dirty="0">
              <a:latin typeface="+mn-ea"/>
              <a:ea typeface="+mn-ea"/>
            </a:endParaRPr>
          </a:p>
          <a:p>
            <a:pPr marL="342900" indent="-342900" eaLnBrk="1" fontAlgn="auto" latinLnBrk="1" hangingPunct="1">
              <a:spcBef>
                <a:spcPct val="20000"/>
              </a:spcBef>
              <a:spcAft>
                <a:spcPts val="0"/>
              </a:spcAft>
              <a:buFont typeface="Arial" pitchFamily="34" charset="0"/>
              <a:buNone/>
              <a:defRPr/>
            </a:pPr>
            <a:endParaRPr kumimoji="0" lang="ko-KR" altLang="en-US" sz="4400" dirty="0">
              <a:latin typeface="+mn-ea"/>
              <a:ea typeface="+mn-ea"/>
            </a:endParaRPr>
          </a:p>
        </p:txBody>
      </p:sp>
    </p:spTree>
    <p:extLst>
      <p:ext uri="{BB962C8B-B14F-4D97-AF65-F5344CB8AC3E}">
        <p14:creationId xmlns:p14="http://schemas.microsoft.com/office/powerpoint/2010/main" val="3132412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내용 개체 틀 2"/>
          <p:cNvSpPr txBox="1">
            <a:spLocks/>
          </p:cNvSpPr>
          <p:nvPr/>
        </p:nvSpPr>
        <p:spPr>
          <a:xfrm>
            <a:off x="549160" y="1423958"/>
            <a:ext cx="3822879" cy="401659"/>
          </a:xfrm>
          <a:prstGeom prst="rect">
            <a:avLst/>
          </a:prstGeom>
        </p:spPr>
        <p:txBody>
          <a:bodyPr anchor="ctr">
            <a:noAutofit/>
          </a:bodyPr>
          <a:lstStyle/>
          <a:p>
            <a:pPr marL="514350" indent="-514350" eaLnBrk="1" fontAlgn="auto" latinLnBrk="1" hangingPunct="1">
              <a:lnSpc>
                <a:spcPct val="150000"/>
              </a:lnSpc>
              <a:spcBef>
                <a:spcPct val="20000"/>
              </a:spcBef>
              <a:spcAft>
                <a:spcPts val="0"/>
              </a:spcAft>
              <a:buFont typeface="+mj-ea"/>
              <a:buAutoNum type="circleNumDbPlain" startAt="3"/>
              <a:defRPr/>
            </a:pPr>
            <a:r>
              <a:rPr lang="ko-KR" altLang="en-US" sz="2800" b="1" dirty="0" smtClean="0">
                <a:solidFill>
                  <a:schemeClr val="accent6"/>
                </a:solidFill>
                <a:latin typeface="+mn-ea"/>
              </a:rPr>
              <a:t>클라이언트의 참여</a:t>
            </a:r>
            <a:endParaRPr kumimoji="0" lang="en-US" altLang="ko-KR" sz="2800" b="1" dirty="0" smtClean="0">
              <a:solidFill>
                <a:schemeClr val="accent6"/>
              </a:solidFill>
              <a:latin typeface="+mn-ea"/>
            </a:endParaRPr>
          </a:p>
        </p:txBody>
      </p:sp>
      <p:sp>
        <p:nvSpPr>
          <p:cNvPr id="6" name="내용 개체 틀 2"/>
          <p:cNvSpPr txBox="1">
            <a:spLocks/>
          </p:cNvSpPr>
          <p:nvPr/>
        </p:nvSpPr>
        <p:spPr bwMode="auto">
          <a:xfrm>
            <a:off x="671311" y="2005263"/>
            <a:ext cx="10849377" cy="3778043"/>
          </a:xfrm>
          <a:prstGeom prst="rect">
            <a:avLst/>
          </a:prstGeom>
          <a:noFill/>
          <a:ln w="9525">
            <a:noFill/>
            <a:miter lim="800000"/>
            <a:headEnd/>
            <a:tailEnd/>
          </a:ln>
        </p:spPr>
        <p:txBody>
          <a:bodyPr anchor="ctr"/>
          <a:lstStyle/>
          <a:p>
            <a:pPr marL="342900" indent="-342900" eaLnBrk="1" latinLnBrk="1" hangingPunct="1">
              <a:spcBef>
                <a:spcPct val="20000"/>
              </a:spcBef>
              <a:buFont typeface="Arial" pitchFamily="34" charset="0"/>
              <a:buChar char="•"/>
              <a:defRPr/>
            </a:pPr>
            <a:r>
              <a:rPr kumimoji="0" lang="ko-KR" altLang="en-US" sz="2400" b="1" dirty="0" smtClean="0">
                <a:solidFill>
                  <a:schemeClr val="accent5"/>
                </a:solidFill>
                <a:latin typeface="+mn-ea"/>
                <a:ea typeface="+mn-ea"/>
                <a:cs typeface="08서울한강체 L"/>
              </a:rPr>
              <a:t>클라이언트의 </a:t>
            </a:r>
            <a:r>
              <a:rPr kumimoji="0" lang="ko-KR" altLang="en-US" sz="2400" b="1" dirty="0">
                <a:solidFill>
                  <a:schemeClr val="accent5"/>
                </a:solidFill>
                <a:latin typeface="+mn-ea"/>
                <a:ea typeface="+mn-ea"/>
                <a:cs typeface="08서울한강체 L"/>
              </a:rPr>
              <a:t>자기 결정권을 </a:t>
            </a:r>
            <a:r>
              <a:rPr kumimoji="0" lang="ko-KR" altLang="en-US" sz="2400" b="1" dirty="0" smtClean="0">
                <a:solidFill>
                  <a:schemeClr val="accent5"/>
                </a:solidFill>
                <a:latin typeface="+mn-ea"/>
                <a:ea typeface="+mn-ea"/>
                <a:cs typeface="08서울한강체 L"/>
              </a:rPr>
              <a:t>보장</a:t>
            </a:r>
            <a:endParaRPr kumimoji="0" lang="en-US" altLang="ko-KR" sz="2400" b="1" dirty="0" smtClean="0">
              <a:solidFill>
                <a:schemeClr val="accent5"/>
              </a:solidFill>
              <a:latin typeface="+mn-ea"/>
              <a:ea typeface="+mn-ea"/>
              <a:cs typeface="08서울한강체 L"/>
            </a:endParaRPr>
          </a:p>
          <a:p>
            <a:pPr marL="342900" indent="-342900" eaLnBrk="1" latinLnBrk="1" hangingPunct="1">
              <a:spcBef>
                <a:spcPct val="20000"/>
              </a:spcBef>
              <a:buFont typeface="Arial" pitchFamily="34" charset="0"/>
              <a:buChar char="•"/>
              <a:defRPr/>
            </a:pPr>
            <a:endParaRPr kumimoji="0" lang="en-US" altLang="ko-KR" sz="500" b="1" dirty="0">
              <a:solidFill>
                <a:schemeClr val="accent5"/>
              </a:solidFill>
              <a:latin typeface="+mn-ea"/>
              <a:ea typeface="+mn-ea"/>
              <a:cs typeface="08서울한강체 L"/>
            </a:endParaRPr>
          </a:p>
          <a:p>
            <a:pPr marL="342900" indent="-342900" eaLnBrk="1" latinLnBrk="1" hangingPunct="1">
              <a:spcBef>
                <a:spcPct val="20000"/>
              </a:spcBef>
              <a:buFont typeface="Arial" pitchFamily="34" charset="0"/>
              <a:buChar char="•"/>
              <a:defRPr/>
            </a:pPr>
            <a:r>
              <a:rPr kumimoji="0" lang="ko-KR" altLang="en-US" sz="2400" dirty="0">
                <a:latin typeface="+mn-ea"/>
                <a:ea typeface="+mn-ea"/>
                <a:cs typeface="08서울한강체 L"/>
              </a:rPr>
              <a:t>적극적으로 참여할 수 있도록 </a:t>
            </a:r>
            <a:r>
              <a:rPr kumimoji="0" lang="ko-KR" altLang="en-US" sz="2400" dirty="0" smtClean="0">
                <a:latin typeface="+mn-ea"/>
                <a:ea typeface="+mn-ea"/>
                <a:cs typeface="08서울한강체 L"/>
              </a:rPr>
              <a:t>권장</a:t>
            </a:r>
            <a:endParaRPr kumimoji="0" lang="en-US" altLang="ko-KR" sz="2400" dirty="0" smtClean="0">
              <a:latin typeface="+mn-ea"/>
              <a:ea typeface="+mn-ea"/>
              <a:cs typeface="08서울한강체 L"/>
            </a:endParaRPr>
          </a:p>
          <a:p>
            <a:pPr marL="342900" indent="-342900" eaLnBrk="1" latinLnBrk="1" hangingPunct="1">
              <a:spcBef>
                <a:spcPct val="20000"/>
              </a:spcBef>
              <a:buFont typeface="Arial" pitchFamily="34" charset="0"/>
              <a:buChar char="•"/>
              <a:defRPr/>
            </a:pPr>
            <a:endParaRPr kumimoji="0" lang="en-US" altLang="ko-KR" sz="500" dirty="0">
              <a:latin typeface="+mn-ea"/>
              <a:ea typeface="+mn-ea"/>
              <a:cs typeface="08서울한강체 L"/>
            </a:endParaRPr>
          </a:p>
          <a:p>
            <a:pPr marL="342900" indent="-342900" eaLnBrk="1" latinLnBrk="1" hangingPunct="1">
              <a:spcBef>
                <a:spcPct val="20000"/>
              </a:spcBef>
              <a:buFont typeface="Arial" pitchFamily="34" charset="0"/>
              <a:buChar char="•"/>
              <a:defRPr/>
            </a:pPr>
            <a:r>
              <a:rPr kumimoji="0" lang="ko-KR" altLang="en-US" sz="2400" dirty="0">
                <a:latin typeface="+mn-ea"/>
                <a:ea typeface="+mn-ea"/>
                <a:cs typeface="08서울한강체 L"/>
              </a:rPr>
              <a:t>클라이언트의 관점은 충분히 수용되고 </a:t>
            </a:r>
            <a:r>
              <a:rPr kumimoji="0" lang="ko-KR" altLang="en-US" sz="2400" dirty="0" smtClean="0">
                <a:latin typeface="+mn-ea"/>
                <a:ea typeface="+mn-ea"/>
                <a:cs typeface="08서울한강체 L"/>
              </a:rPr>
              <a:t>존중</a:t>
            </a:r>
            <a:endParaRPr kumimoji="0" lang="en-US" altLang="ko-KR" sz="2400" dirty="0" smtClean="0">
              <a:latin typeface="+mn-ea"/>
              <a:ea typeface="+mn-ea"/>
              <a:cs typeface="08서울한강체 L"/>
            </a:endParaRPr>
          </a:p>
          <a:p>
            <a:pPr marL="342900" indent="-342900" eaLnBrk="1" latinLnBrk="1" hangingPunct="1">
              <a:spcBef>
                <a:spcPct val="20000"/>
              </a:spcBef>
              <a:buFont typeface="Arial" pitchFamily="34" charset="0"/>
              <a:buChar char="•"/>
              <a:defRPr/>
            </a:pPr>
            <a:endParaRPr kumimoji="0" lang="en-US" altLang="ko-KR" sz="500" dirty="0">
              <a:latin typeface="+mn-ea"/>
              <a:ea typeface="+mn-ea"/>
              <a:cs typeface="08서울한강체 L"/>
            </a:endParaRPr>
          </a:p>
          <a:p>
            <a:pPr marL="342900" indent="-342900" eaLnBrk="1" latinLnBrk="1" hangingPunct="1">
              <a:spcBef>
                <a:spcPct val="20000"/>
              </a:spcBef>
              <a:buFont typeface="Arial" pitchFamily="34" charset="0"/>
              <a:buChar char="•"/>
              <a:defRPr/>
            </a:pPr>
            <a:r>
              <a:rPr kumimoji="0" lang="ko-KR" altLang="en-US" sz="2400" dirty="0">
                <a:latin typeface="+mn-ea"/>
                <a:ea typeface="+mn-ea"/>
                <a:cs typeface="08서울한강체 L"/>
              </a:rPr>
              <a:t>제공된 정보에 기초하여 욕구의 우선순위를 결정하는데 적극적으로 자신의 </a:t>
            </a:r>
            <a:endParaRPr kumimoji="0" lang="en-US" altLang="ko-KR" sz="2400" dirty="0" smtClean="0">
              <a:latin typeface="+mn-ea"/>
              <a:ea typeface="+mn-ea"/>
              <a:cs typeface="08서울한강체 L"/>
            </a:endParaRPr>
          </a:p>
          <a:p>
            <a:pPr eaLnBrk="1" latinLnBrk="1" hangingPunct="1">
              <a:spcBef>
                <a:spcPct val="20000"/>
              </a:spcBef>
              <a:defRPr/>
            </a:pPr>
            <a:r>
              <a:rPr lang="en-US" altLang="ko-KR" sz="2400" dirty="0" smtClean="0">
                <a:latin typeface="+mn-ea"/>
                <a:cs typeface="08서울한강체 L"/>
              </a:rPr>
              <a:t>   </a:t>
            </a:r>
            <a:r>
              <a:rPr kumimoji="0" lang="ko-KR" altLang="en-US" sz="2400" dirty="0" smtClean="0">
                <a:latin typeface="+mn-ea"/>
                <a:ea typeface="+mn-ea"/>
                <a:cs typeface="08서울한강체 L"/>
              </a:rPr>
              <a:t>의견을 </a:t>
            </a:r>
            <a:r>
              <a:rPr kumimoji="0" lang="ko-KR" altLang="en-US" sz="2400" dirty="0">
                <a:latin typeface="+mn-ea"/>
                <a:ea typeface="+mn-ea"/>
                <a:cs typeface="08서울한강체 L"/>
              </a:rPr>
              <a:t>표현하고 참여하는 기회보장</a:t>
            </a:r>
            <a:r>
              <a:rPr kumimoji="0" lang="en-US" altLang="ko-KR" sz="2400" dirty="0">
                <a:latin typeface="+mn-ea"/>
                <a:ea typeface="+mn-ea"/>
                <a:cs typeface="08서울한강체 L"/>
              </a:rPr>
              <a:t> </a:t>
            </a:r>
            <a:endParaRPr kumimoji="0" lang="en-US" altLang="ko-KR" sz="2400" dirty="0" smtClean="0">
              <a:latin typeface="+mn-ea"/>
              <a:ea typeface="+mn-ea"/>
              <a:cs typeface="08서울한강체 L"/>
            </a:endParaRPr>
          </a:p>
          <a:p>
            <a:pPr eaLnBrk="1" latinLnBrk="1" hangingPunct="1">
              <a:spcBef>
                <a:spcPct val="20000"/>
              </a:spcBef>
              <a:defRPr/>
            </a:pPr>
            <a:endParaRPr kumimoji="0" lang="en-US" altLang="ko-KR" sz="500" dirty="0">
              <a:latin typeface="+mn-ea"/>
              <a:ea typeface="+mn-ea"/>
              <a:cs typeface="08서울한강체 L"/>
            </a:endParaRPr>
          </a:p>
          <a:p>
            <a:pPr marL="342900" indent="-342900" eaLnBrk="1" latinLnBrk="1" hangingPunct="1">
              <a:spcBef>
                <a:spcPct val="20000"/>
              </a:spcBef>
              <a:buFont typeface="Arial" pitchFamily="34" charset="0"/>
              <a:buChar char="•"/>
              <a:defRPr/>
            </a:pPr>
            <a:r>
              <a:rPr kumimoji="0" lang="ko-KR" altLang="en-US" sz="2400" dirty="0">
                <a:latin typeface="+mn-ea"/>
                <a:ea typeface="+mn-ea"/>
                <a:cs typeface="08서울한강체 L"/>
              </a:rPr>
              <a:t>욕구 사정 단계에서 최종적으로 규명된 욕구 리스트는 클라이언트의 동의 </a:t>
            </a:r>
            <a:endParaRPr kumimoji="0" lang="en-US" altLang="ko-KR" sz="2400" dirty="0" smtClean="0">
              <a:latin typeface="+mn-ea"/>
              <a:ea typeface="+mn-ea"/>
              <a:cs typeface="08서울한강체 L"/>
            </a:endParaRPr>
          </a:p>
          <a:p>
            <a:pPr eaLnBrk="1" latinLnBrk="1" hangingPunct="1">
              <a:spcBef>
                <a:spcPct val="20000"/>
              </a:spcBef>
              <a:defRPr/>
            </a:pPr>
            <a:r>
              <a:rPr lang="en-US" altLang="ko-KR" sz="2400" dirty="0">
                <a:latin typeface="+mn-ea"/>
                <a:cs typeface="08서울한강체 L"/>
              </a:rPr>
              <a:t> </a:t>
            </a:r>
            <a:r>
              <a:rPr lang="en-US" altLang="ko-KR" sz="2400" dirty="0" smtClean="0">
                <a:latin typeface="+mn-ea"/>
                <a:cs typeface="08서울한강체 L"/>
              </a:rPr>
              <a:t>  </a:t>
            </a:r>
            <a:r>
              <a:rPr kumimoji="0" lang="ko-KR" altLang="en-US" sz="2400" dirty="0" smtClean="0">
                <a:latin typeface="+mn-ea"/>
                <a:ea typeface="+mn-ea"/>
                <a:cs typeface="08서울한강체 L"/>
              </a:rPr>
              <a:t>하에 </a:t>
            </a:r>
            <a:r>
              <a:rPr kumimoji="0" lang="ko-KR" altLang="en-US" sz="2400" dirty="0">
                <a:latin typeface="+mn-ea"/>
                <a:ea typeface="+mn-ea"/>
                <a:cs typeface="08서울한강체 L"/>
              </a:rPr>
              <a:t>선정</a:t>
            </a:r>
            <a:endParaRPr kumimoji="0" lang="en-US" altLang="ko-KR" sz="2400" dirty="0">
              <a:latin typeface="+mn-ea"/>
              <a:ea typeface="+mn-ea"/>
              <a:cs typeface="08서울한강체 L"/>
            </a:endParaRPr>
          </a:p>
        </p:txBody>
      </p:sp>
    </p:spTree>
    <p:extLst>
      <p:ext uri="{BB962C8B-B14F-4D97-AF65-F5344CB8AC3E}">
        <p14:creationId xmlns:p14="http://schemas.microsoft.com/office/powerpoint/2010/main" val="14941924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279042" y="1269551"/>
            <a:ext cx="12028868" cy="566309"/>
          </a:xfrm>
          <a:prstGeom prst="rect">
            <a:avLst/>
          </a:prstGeom>
        </p:spPr>
        <p:txBody>
          <a:bodyPr wrap="square">
            <a:spAutoFit/>
          </a:bodyPr>
          <a:lstStyle/>
          <a:p>
            <a:pPr marL="342900" indent="-342900">
              <a:lnSpc>
                <a:spcPct val="110000"/>
              </a:lnSpc>
              <a:spcBef>
                <a:spcPct val="20000"/>
              </a:spcBef>
              <a:buFont typeface="Arial" pitchFamily="34" charset="0"/>
              <a:buChar char="•"/>
              <a:defRPr/>
            </a:pPr>
            <a:r>
              <a:rPr lang="ko-KR" altLang="en-US" sz="2800" b="1" dirty="0">
                <a:solidFill>
                  <a:srgbClr val="0070C0"/>
                </a:solidFill>
                <a:latin typeface="+mn-ea"/>
              </a:rPr>
              <a:t>클라이언트의 자기결정권 행사를 위한 노력 수행</a:t>
            </a:r>
            <a:r>
              <a:rPr lang="en-US" altLang="ko-KR" sz="2800" dirty="0" smtClean="0">
                <a:latin typeface="+mn-ea"/>
              </a:rPr>
              <a:t>(</a:t>
            </a:r>
            <a:r>
              <a:rPr lang="ko-KR" altLang="en-US" sz="2800" dirty="0" err="1" smtClean="0">
                <a:latin typeface="+mn-ea"/>
              </a:rPr>
              <a:t>김만두</a:t>
            </a:r>
            <a:r>
              <a:rPr lang="ko-KR" altLang="en-US" sz="2800" dirty="0" smtClean="0">
                <a:latin typeface="+mn-ea"/>
              </a:rPr>
              <a:t> 역</a:t>
            </a:r>
            <a:r>
              <a:rPr lang="en-US" altLang="ko-KR" sz="2800" dirty="0" smtClean="0">
                <a:latin typeface="+mn-ea"/>
              </a:rPr>
              <a:t>,1993)</a:t>
            </a:r>
          </a:p>
        </p:txBody>
      </p:sp>
      <p:sp>
        <p:nvSpPr>
          <p:cNvPr id="5" name="직사각형 4"/>
          <p:cNvSpPr/>
          <p:nvPr/>
        </p:nvSpPr>
        <p:spPr>
          <a:xfrm>
            <a:off x="-270455" y="2429037"/>
            <a:ext cx="12385182" cy="3979551"/>
          </a:xfrm>
          <a:prstGeom prst="rect">
            <a:avLst/>
          </a:prstGeom>
        </p:spPr>
        <p:txBody>
          <a:bodyPr wrap="square">
            <a:spAutoFit/>
          </a:bodyPr>
          <a:lstStyle/>
          <a:p>
            <a:pPr marL="914400" lvl="1" indent="-457200">
              <a:lnSpc>
                <a:spcPct val="110000"/>
              </a:lnSpc>
              <a:spcBef>
                <a:spcPct val="20000"/>
              </a:spcBef>
              <a:buAutoNum type="arabicParenBoth"/>
              <a:defRPr/>
            </a:pPr>
            <a:r>
              <a:rPr lang="ko-KR" altLang="en-US" sz="2400" dirty="0">
                <a:latin typeface="+mn-ea"/>
              </a:rPr>
              <a:t>클라이언트는 가지고 있는 자신의 욕구에 대한 인식을 사례관리 </a:t>
            </a:r>
            <a:r>
              <a:rPr lang="ko-KR" altLang="en-US" sz="2400" dirty="0" smtClean="0">
                <a:latin typeface="+mn-ea"/>
              </a:rPr>
              <a:t>전문가와 의사</a:t>
            </a:r>
            <a:endParaRPr lang="en-US" altLang="ko-KR" sz="2400" dirty="0" smtClean="0">
              <a:latin typeface="+mn-ea"/>
            </a:endParaRPr>
          </a:p>
          <a:p>
            <a:pPr lvl="1">
              <a:lnSpc>
                <a:spcPct val="110000"/>
              </a:lnSpc>
              <a:spcBef>
                <a:spcPct val="20000"/>
              </a:spcBef>
              <a:defRPr/>
            </a:pPr>
            <a:r>
              <a:rPr lang="en-US" altLang="ko-KR" sz="2400" dirty="0">
                <a:latin typeface="+mn-ea"/>
              </a:rPr>
              <a:t> </a:t>
            </a:r>
            <a:r>
              <a:rPr lang="en-US" altLang="ko-KR" sz="2400" dirty="0" smtClean="0">
                <a:latin typeface="+mn-ea"/>
              </a:rPr>
              <a:t>   </a:t>
            </a:r>
            <a:r>
              <a:rPr lang="ko-KR" altLang="en-US" sz="2400" dirty="0" smtClean="0">
                <a:latin typeface="+mn-ea"/>
              </a:rPr>
              <a:t>소통을 </a:t>
            </a:r>
            <a:r>
              <a:rPr lang="ko-KR" altLang="en-US" sz="2400" dirty="0">
                <a:latin typeface="+mn-ea"/>
              </a:rPr>
              <a:t>하고 욕구를 명확하게 할 수 있는 기회를 보장받아야 한다</a:t>
            </a:r>
            <a:r>
              <a:rPr lang="en-US" altLang="ko-KR" sz="2400" dirty="0">
                <a:latin typeface="+mn-ea"/>
              </a:rPr>
              <a:t>.</a:t>
            </a:r>
          </a:p>
          <a:p>
            <a:pPr marL="742950" lvl="1" indent="-285750">
              <a:lnSpc>
                <a:spcPct val="110000"/>
              </a:lnSpc>
              <a:spcBef>
                <a:spcPct val="20000"/>
              </a:spcBef>
              <a:defRPr/>
            </a:pPr>
            <a:endParaRPr lang="en-US" altLang="ko-KR" sz="1000" dirty="0" smtClean="0">
              <a:latin typeface="+mn-ea"/>
            </a:endParaRPr>
          </a:p>
          <a:p>
            <a:pPr marL="742950" lvl="1" indent="-285750">
              <a:lnSpc>
                <a:spcPct val="110000"/>
              </a:lnSpc>
              <a:spcBef>
                <a:spcPct val="20000"/>
              </a:spcBef>
              <a:defRPr/>
            </a:pPr>
            <a:r>
              <a:rPr lang="en-US" altLang="ko-KR" sz="2400" dirty="0" smtClean="0">
                <a:latin typeface="+mn-ea"/>
              </a:rPr>
              <a:t>(</a:t>
            </a:r>
            <a:r>
              <a:rPr lang="en-US" altLang="ko-KR" sz="2400" dirty="0">
                <a:latin typeface="+mn-ea"/>
              </a:rPr>
              <a:t>2) </a:t>
            </a:r>
            <a:r>
              <a:rPr lang="ko-KR" altLang="en-US" sz="2400" dirty="0">
                <a:latin typeface="+mn-ea"/>
              </a:rPr>
              <a:t>클라이언트는 자신의 욕구에 우선순위를 결정할 수 있는 기회를 보장받아야 한다</a:t>
            </a:r>
            <a:r>
              <a:rPr lang="en-US" altLang="ko-KR" sz="2400" dirty="0">
                <a:latin typeface="+mn-ea"/>
              </a:rPr>
              <a:t>.</a:t>
            </a:r>
          </a:p>
          <a:p>
            <a:pPr marL="742950" lvl="1" indent="-285750">
              <a:lnSpc>
                <a:spcPct val="110000"/>
              </a:lnSpc>
              <a:spcBef>
                <a:spcPct val="20000"/>
              </a:spcBef>
              <a:defRPr/>
            </a:pPr>
            <a:endParaRPr lang="en-US" altLang="ko-KR" sz="1000" dirty="0" smtClean="0">
              <a:latin typeface="+mn-ea"/>
            </a:endParaRPr>
          </a:p>
          <a:p>
            <a:pPr marL="742950" lvl="1" indent="-285750">
              <a:lnSpc>
                <a:spcPct val="110000"/>
              </a:lnSpc>
              <a:spcBef>
                <a:spcPct val="20000"/>
              </a:spcBef>
              <a:defRPr/>
            </a:pPr>
            <a:r>
              <a:rPr lang="en-US" altLang="ko-KR" sz="2400" dirty="0" smtClean="0">
                <a:latin typeface="+mn-ea"/>
              </a:rPr>
              <a:t>(</a:t>
            </a:r>
            <a:r>
              <a:rPr lang="en-US" altLang="ko-KR" sz="2400" dirty="0">
                <a:latin typeface="+mn-ea"/>
              </a:rPr>
              <a:t>3) </a:t>
            </a:r>
            <a:r>
              <a:rPr lang="ko-KR" altLang="en-US" sz="2400" dirty="0">
                <a:latin typeface="+mn-ea"/>
              </a:rPr>
              <a:t>클라이언트는 특별한 평가를 수행할 수 있는 전문가를 선택할 수 있는 기회를 </a:t>
            </a:r>
            <a:endParaRPr lang="en-US" altLang="ko-KR" sz="2400" dirty="0" smtClean="0">
              <a:latin typeface="+mn-ea"/>
            </a:endParaRPr>
          </a:p>
          <a:p>
            <a:pPr marL="742950" lvl="1" indent="-285750">
              <a:lnSpc>
                <a:spcPct val="110000"/>
              </a:lnSpc>
              <a:spcBef>
                <a:spcPct val="20000"/>
              </a:spcBef>
              <a:defRPr/>
            </a:pPr>
            <a:r>
              <a:rPr lang="en-US" altLang="ko-KR" sz="2400" dirty="0">
                <a:latin typeface="+mn-ea"/>
              </a:rPr>
              <a:t> </a:t>
            </a:r>
            <a:r>
              <a:rPr lang="en-US" altLang="ko-KR" sz="2400" dirty="0" smtClean="0">
                <a:latin typeface="+mn-ea"/>
              </a:rPr>
              <a:t>   </a:t>
            </a:r>
            <a:r>
              <a:rPr lang="ko-KR" altLang="en-US" sz="2400" dirty="0" smtClean="0">
                <a:latin typeface="+mn-ea"/>
              </a:rPr>
              <a:t>보장받아야 </a:t>
            </a:r>
            <a:r>
              <a:rPr lang="ko-KR" altLang="en-US" sz="2400" dirty="0">
                <a:latin typeface="+mn-ea"/>
              </a:rPr>
              <a:t>한다</a:t>
            </a:r>
            <a:r>
              <a:rPr lang="en-US" altLang="ko-KR" sz="2400" dirty="0">
                <a:latin typeface="+mn-ea"/>
              </a:rPr>
              <a:t>.</a:t>
            </a:r>
          </a:p>
          <a:p>
            <a:pPr marL="742950" lvl="1" indent="-285750">
              <a:lnSpc>
                <a:spcPct val="110000"/>
              </a:lnSpc>
              <a:spcBef>
                <a:spcPct val="20000"/>
              </a:spcBef>
              <a:defRPr/>
            </a:pPr>
            <a:endParaRPr lang="en-US" altLang="ko-KR" sz="1000" dirty="0" smtClean="0">
              <a:latin typeface="+mn-ea"/>
            </a:endParaRPr>
          </a:p>
          <a:p>
            <a:pPr marL="742950" lvl="1" indent="-285750">
              <a:lnSpc>
                <a:spcPct val="110000"/>
              </a:lnSpc>
              <a:spcBef>
                <a:spcPct val="20000"/>
              </a:spcBef>
              <a:defRPr/>
            </a:pPr>
            <a:r>
              <a:rPr lang="en-US" altLang="ko-KR" sz="2400" dirty="0" smtClean="0">
                <a:latin typeface="+mn-ea"/>
              </a:rPr>
              <a:t>(</a:t>
            </a:r>
            <a:r>
              <a:rPr lang="en-US" altLang="ko-KR" sz="2400" dirty="0">
                <a:latin typeface="+mn-ea"/>
              </a:rPr>
              <a:t>4) </a:t>
            </a:r>
            <a:r>
              <a:rPr lang="ko-KR" altLang="en-US" sz="2400" dirty="0">
                <a:latin typeface="+mn-ea"/>
              </a:rPr>
              <a:t>클라이언트 자신의 사정정보에 대하여 논의하고 관련된 결정이 이루어지는 회의에 </a:t>
            </a:r>
            <a:endParaRPr lang="en-US" altLang="ko-KR" sz="2400" dirty="0" smtClean="0">
              <a:latin typeface="+mn-ea"/>
            </a:endParaRPr>
          </a:p>
          <a:p>
            <a:pPr marL="742950" lvl="1" indent="-285750">
              <a:lnSpc>
                <a:spcPct val="110000"/>
              </a:lnSpc>
              <a:spcBef>
                <a:spcPct val="20000"/>
              </a:spcBef>
              <a:defRPr/>
            </a:pPr>
            <a:r>
              <a:rPr lang="en-US" altLang="ko-KR" sz="2400" dirty="0">
                <a:latin typeface="+mn-ea"/>
              </a:rPr>
              <a:t> </a:t>
            </a:r>
            <a:r>
              <a:rPr lang="en-US" altLang="ko-KR" sz="2400" dirty="0" smtClean="0">
                <a:latin typeface="+mn-ea"/>
              </a:rPr>
              <a:t>   </a:t>
            </a:r>
            <a:r>
              <a:rPr lang="ko-KR" altLang="en-US" sz="2400" dirty="0" smtClean="0">
                <a:latin typeface="+mn-ea"/>
              </a:rPr>
              <a:t>클라이언트는 </a:t>
            </a:r>
            <a:r>
              <a:rPr lang="ko-KR" altLang="en-US" sz="2400" dirty="0">
                <a:latin typeface="+mn-ea"/>
              </a:rPr>
              <a:t>참여할 수 있는 기회를 보장받아야 한다</a:t>
            </a:r>
            <a:r>
              <a:rPr lang="en-US" altLang="ko-KR" sz="2400" dirty="0">
                <a:latin typeface="+mn-ea"/>
              </a:rPr>
              <a:t>. </a:t>
            </a:r>
          </a:p>
        </p:txBody>
      </p:sp>
    </p:spTree>
    <p:extLst>
      <p:ext uri="{BB962C8B-B14F-4D97-AF65-F5344CB8AC3E}">
        <p14:creationId xmlns:p14="http://schemas.microsoft.com/office/powerpoint/2010/main" val="21110863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97305" y="1283368"/>
            <a:ext cx="11197389" cy="5317958"/>
          </a:xfrm>
        </p:spPr>
        <p:txBody>
          <a:bodyPr>
            <a:normAutofit fontScale="90000"/>
          </a:bodyPr>
          <a:lstStyle/>
          <a:p>
            <a:r>
              <a:rPr lang="en-US" altLang="ko-KR" b="1" dirty="0" smtClean="0"/>
              <a:t>&lt;</a:t>
            </a:r>
            <a:r>
              <a:rPr lang="ko-KR" altLang="en-US" b="1" dirty="0" smtClean="0"/>
              <a:t>학습활동</a:t>
            </a:r>
            <a:r>
              <a:rPr lang="en-US" altLang="ko-KR" b="1" dirty="0" smtClean="0"/>
              <a:t>&gt;</a:t>
            </a:r>
            <a:r>
              <a:rPr lang="en-US" altLang="ko-KR" dirty="0" smtClean="0"/>
              <a:t/>
            </a:r>
            <a:br>
              <a:rPr lang="en-US" altLang="ko-KR" dirty="0" smtClean="0"/>
            </a:br>
            <a:r>
              <a:rPr lang="en-US" altLang="ko-KR" dirty="0" smtClean="0"/>
              <a:t/>
            </a:r>
            <a:br>
              <a:rPr lang="en-US" altLang="ko-KR" dirty="0" smtClean="0"/>
            </a:br>
            <a:r>
              <a:rPr lang="en-US" altLang="ko-KR" sz="3100" dirty="0" smtClean="0"/>
              <a:t>- </a:t>
            </a:r>
            <a:r>
              <a:rPr lang="ko-KR" altLang="en-US" sz="3100" dirty="0" smtClean="0"/>
              <a:t>사례관리 욕구사정 면접에 대한 전반적인 이해</a:t>
            </a:r>
            <a:r>
              <a:rPr lang="en-US" altLang="ko-KR" sz="3200" dirty="0" smtClean="0"/>
              <a:t/>
            </a:r>
            <a:br>
              <a:rPr lang="en-US" altLang="ko-KR" sz="3200" dirty="0" smtClean="0"/>
            </a:br>
            <a:r>
              <a:rPr lang="en-US" altLang="ko-KR" sz="3200" dirty="0" smtClean="0"/>
              <a:t/>
            </a:r>
            <a:br>
              <a:rPr lang="en-US" altLang="ko-KR" sz="3200" dirty="0" smtClean="0"/>
            </a:br>
            <a:r>
              <a:rPr lang="en-US" altLang="ko-KR" sz="2700" dirty="0" smtClean="0"/>
              <a:t>1) </a:t>
            </a:r>
            <a:r>
              <a:rPr lang="ko-KR" altLang="en-US" sz="2700" dirty="0" smtClean="0"/>
              <a:t>욕구사정 면접의 주요 목적에 대하여 설명해 봅시다</a:t>
            </a:r>
            <a:r>
              <a:rPr lang="en-US" altLang="ko-KR" sz="2700" dirty="0" smtClean="0"/>
              <a:t>.</a:t>
            </a:r>
            <a:br>
              <a:rPr lang="en-US" altLang="ko-KR" sz="2700" dirty="0" smtClean="0"/>
            </a:br>
            <a:r>
              <a:rPr lang="en-US" altLang="ko-KR" sz="2700" dirty="0" smtClean="0"/>
              <a:t/>
            </a:r>
            <a:br>
              <a:rPr lang="en-US" altLang="ko-KR" sz="2700" dirty="0" smtClean="0"/>
            </a:br>
            <a:r>
              <a:rPr lang="en-US" altLang="ko-KR" sz="2700" dirty="0" smtClean="0"/>
              <a:t>2) </a:t>
            </a:r>
            <a:r>
              <a:rPr lang="ko-KR" altLang="en-US" sz="2700" dirty="0" smtClean="0"/>
              <a:t>욕구사정 면접에서 고려해야 할 주요 내용에 대하여 설명해 봅시다</a:t>
            </a:r>
            <a:r>
              <a:rPr lang="en-US" altLang="ko-KR" sz="2700" dirty="0" smtClean="0"/>
              <a:t>.</a:t>
            </a:r>
            <a:br>
              <a:rPr lang="en-US" altLang="ko-KR" sz="2700" dirty="0" smtClean="0"/>
            </a:br>
            <a:r>
              <a:rPr lang="en-US" altLang="ko-KR" sz="2700" dirty="0" smtClean="0"/>
              <a:t/>
            </a:r>
            <a:br>
              <a:rPr lang="en-US" altLang="ko-KR" sz="2700" dirty="0" smtClean="0"/>
            </a:br>
            <a:r>
              <a:rPr lang="en-US" altLang="ko-KR" sz="2700" dirty="0" smtClean="0"/>
              <a:t>3) </a:t>
            </a:r>
            <a:r>
              <a:rPr lang="ko-KR" altLang="en-US" sz="2700" dirty="0" smtClean="0"/>
              <a:t>욕구사정 면접에서 고려해야 할 주요 내용 중 수행하기 어려운 부분</a:t>
            </a:r>
            <a:r>
              <a:rPr lang="en-US" altLang="ko-KR" sz="2700" dirty="0" smtClean="0"/>
              <a:t>(</a:t>
            </a:r>
            <a:r>
              <a:rPr lang="ko-KR" altLang="en-US" sz="2700" dirty="0" smtClean="0"/>
              <a:t>예</a:t>
            </a:r>
            <a:r>
              <a:rPr lang="en-US" altLang="ko-KR" sz="2700" dirty="0" smtClean="0"/>
              <a:t>: </a:t>
            </a:r>
            <a:r>
              <a:rPr lang="ko-KR" altLang="en-US" sz="2700" dirty="0" smtClean="0"/>
              <a:t>욕구의 </a:t>
            </a:r>
            <a:r>
              <a:rPr lang="ko-KR" altLang="en-US" sz="2700" dirty="0" err="1" smtClean="0"/>
              <a:t>다차원성</a:t>
            </a:r>
            <a:r>
              <a:rPr lang="en-US" altLang="ko-KR" sz="2700" dirty="0" smtClean="0"/>
              <a:t>, </a:t>
            </a:r>
            <a:r>
              <a:rPr lang="ko-KR" altLang="en-US" sz="2700" dirty="0" smtClean="0"/>
              <a:t>개별화</a:t>
            </a:r>
            <a:r>
              <a:rPr lang="en-US" altLang="ko-KR" sz="2700" dirty="0" smtClean="0"/>
              <a:t>, </a:t>
            </a:r>
            <a:r>
              <a:rPr lang="ko-KR" altLang="en-US" sz="2700" dirty="0" smtClean="0"/>
              <a:t>클라이언트 참여</a:t>
            </a:r>
            <a:r>
              <a:rPr lang="en-US" altLang="ko-KR" sz="2700" dirty="0" smtClean="0"/>
              <a:t>) </a:t>
            </a:r>
            <a:r>
              <a:rPr lang="ko-KR" altLang="en-US" sz="2700" dirty="0" smtClean="0"/>
              <a:t>을 구체적인 예를 들어 이야기해 보고 어떻게 대응하는지에 대한 의견을 나누어 봅시다</a:t>
            </a:r>
            <a:r>
              <a:rPr lang="en-US" altLang="ko-KR" sz="2700" dirty="0" smtClean="0"/>
              <a:t>.</a:t>
            </a:r>
            <a:br>
              <a:rPr lang="en-US" altLang="ko-KR" sz="2700" dirty="0" smtClean="0"/>
            </a:br>
            <a:r>
              <a:rPr lang="en-US" altLang="ko-KR" sz="2700" dirty="0" smtClean="0"/>
              <a:t/>
            </a:r>
            <a:br>
              <a:rPr lang="en-US" altLang="ko-KR" sz="2700" dirty="0" smtClean="0"/>
            </a:br>
            <a:r>
              <a:rPr lang="en-US" altLang="ko-KR" sz="3200" dirty="0" smtClean="0"/>
              <a:t/>
            </a:r>
            <a:br>
              <a:rPr lang="en-US" altLang="ko-KR" sz="3200" dirty="0" smtClean="0"/>
            </a:br>
            <a:endParaRPr lang="ko-KR" altLang="en-U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337367" y="880036"/>
            <a:ext cx="7642538" cy="676878"/>
          </a:xfrm>
        </p:spPr>
        <p:txBody>
          <a:bodyPr>
            <a:noAutofit/>
          </a:bodyPr>
          <a:lstStyle/>
          <a:p>
            <a:pPr marL="514350" indent="-514350">
              <a:buNone/>
            </a:pPr>
            <a:r>
              <a:rPr lang="en-US" altLang="ko-KR" sz="3200" b="1" dirty="0" smtClean="0">
                <a:solidFill>
                  <a:srgbClr val="002060"/>
                </a:solidFill>
              </a:rPr>
              <a:t>    3) </a:t>
            </a:r>
            <a:r>
              <a:rPr lang="ko-KR" altLang="en-US" sz="3200" b="1" dirty="0" smtClean="0">
                <a:solidFill>
                  <a:srgbClr val="002060"/>
                </a:solidFill>
              </a:rPr>
              <a:t>욕구사정 면접에서의 상담 기술</a:t>
            </a:r>
            <a:endParaRPr lang="en-US" altLang="ko-KR" sz="3200" b="1" dirty="0" smtClean="0">
              <a:solidFill>
                <a:srgbClr val="002060"/>
              </a:solidFill>
            </a:endParaRPr>
          </a:p>
        </p:txBody>
      </p:sp>
      <p:sp>
        <p:nvSpPr>
          <p:cNvPr id="8" name="내용 개체 틀 2"/>
          <p:cNvSpPr txBox="1">
            <a:spLocks/>
          </p:cNvSpPr>
          <p:nvPr/>
        </p:nvSpPr>
        <p:spPr bwMode="auto">
          <a:xfrm>
            <a:off x="953497" y="1871235"/>
            <a:ext cx="5447384" cy="4333738"/>
          </a:xfrm>
          <a:prstGeom prst="rect">
            <a:avLst/>
          </a:prstGeom>
          <a:noFill/>
          <a:ln w="9525">
            <a:noFill/>
            <a:miter lim="800000"/>
            <a:headEnd/>
            <a:tailEnd/>
          </a:ln>
        </p:spPr>
        <p:txBody>
          <a:bodyPr anchor="ctr"/>
          <a:lstStyle/>
          <a:p>
            <a:pPr eaLnBrk="1" latinLnBrk="1" hangingPunct="1">
              <a:lnSpc>
                <a:spcPct val="120000"/>
              </a:lnSpc>
              <a:spcBef>
                <a:spcPct val="20000"/>
              </a:spcBef>
              <a:defRPr/>
            </a:pPr>
            <a:r>
              <a:rPr lang="en-US" altLang="ko-KR" sz="2800" b="1" dirty="0" smtClean="0">
                <a:solidFill>
                  <a:schemeClr val="accent2"/>
                </a:solidFill>
                <a:latin typeface="+mn-ea"/>
                <a:cs typeface="08서울한강체 L"/>
              </a:rPr>
              <a:t>(1) </a:t>
            </a:r>
            <a:r>
              <a:rPr lang="ko-KR" altLang="en-US" sz="2800" b="1" dirty="0" smtClean="0">
                <a:solidFill>
                  <a:schemeClr val="accent2"/>
                </a:solidFill>
                <a:latin typeface="+mn-ea"/>
                <a:cs typeface="08서울한강체 L"/>
              </a:rPr>
              <a:t>기초상담 기술</a:t>
            </a:r>
            <a:endParaRPr lang="en-US" altLang="ko-KR" sz="2800" b="1" dirty="0" smtClean="0">
              <a:solidFill>
                <a:schemeClr val="accent2"/>
              </a:solidFill>
              <a:latin typeface="+mn-ea"/>
              <a:cs typeface="08서울한강체 L"/>
            </a:endParaRPr>
          </a:p>
          <a:p>
            <a:pPr eaLnBrk="1" latinLnBrk="1" hangingPunct="1">
              <a:lnSpc>
                <a:spcPct val="120000"/>
              </a:lnSpc>
              <a:spcBef>
                <a:spcPct val="20000"/>
              </a:spcBef>
              <a:defRPr/>
            </a:pPr>
            <a:endParaRPr kumimoji="0" lang="en-US" altLang="ko-KR" sz="900" dirty="0">
              <a:latin typeface="+mn-ea"/>
              <a:ea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경청하기                         </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kumimoji="0" lang="ko-KR" altLang="en-US" dirty="0" smtClean="0">
                <a:latin typeface="+mn-ea"/>
                <a:ea typeface="+mn-ea"/>
                <a:cs typeface="08서울한강체 L"/>
              </a:rPr>
              <a:t>질문 내용을 만들어 내기</a:t>
            </a:r>
            <a:endParaRPr kumimoji="0" lang="en-US" altLang="ko-KR" dirty="0" smtClean="0">
              <a:latin typeface="+mn-ea"/>
              <a:ea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자세한 정보를 수집하기</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kumimoji="0" lang="ko-KR" altLang="en-US" dirty="0" smtClean="0">
                <a:latin typeface="+mn-ea"/>
                <a:ea typeface="+mn-ea"/>
                <a:cs typeface="08서울한강체 L"/>
              </a:rPr>
              <a:t>클라이언트가 사용하는 언어를 따라 하기</a:t>
            </a:r>
            <a:endParaRPr kumimoji="0" lang="en-US" altLang="ko-KR" dirty="0" smtClean="0">
              <a:latin typeface="+mn-ea"/>
              <a:ea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개방형 질문 구사하기</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kumimoji="0" lang="ko-KR" altLang="en-US" dirty="0" smtClean="0">
                <a:latin typeface="+mn-ea"/>
                <a:ea typeface="+mn-ea"/>
                <a:cs typeface="08서울한강체 L"/>
              </a:rPr>
              <a:t>요약하기</a:t>
            </a:r>
            <a:endParaRPr kumimoji="0" lang="en-US" altLang="ko-KR" dirty="0" smtClean="0">
              <a:latin typeface="+mn-ea"/>
              <a:ea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err="1" smtClean="0">
                <a:latin typeface="+mn-ea"/>
                <a:cs typeface="08서울한강체 L"/>
              </a:rPr>
              <a:t>재진술하기</a:t>
            </a:r>
            <a:r>
              <a:rPr lang="ko-KR" altLang="en-US" dirty="0" smtClean="0">
                <a:latin typeface="+mn-ea"/>
                <a:cs typeface="08서울한강체 L"/>
              </a:rPr>
              <a:t> </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비언어적 의사소통을 구사하기</a:t>
            </a:r>
            <a:endParaRPr lang="en-US" altLang="ko-KR" dirty="0" smtClean="0">
              <a:latin typeface="+mn-ea"/>
              <a:cs typeface="08서울한강체 L"/>
            </a:endParaRPr>
          </a:p>
          <a:p>
            <a:pPr marL="342900" indent="-342900">
              <a:lnSpc>
                <a:spcPct val="120000"/>
              </a:lnSpc>
              <a:spcBef>
                <a:spcPct val="20000"/>
              </a:spcBef>
              <a:buFont typeface="Wingdings" panose="05000000000000000000" pitchFamily="2" charset="2"/>
              <a:buChar char="ü"/>
              <a:defRPr/>
            </a:pPr>
            <a:r>
              <a:rPr lang="ko-KR" altLang="en-US" dirty="0" smtClean="0">
                <a:latin typeface="+mn-ea"/>
                <a:cs typeface="08서울한강체 L"/>
              </a:rPr>
              <a:t>관계질문 구사하기</a:t>
            </a:r>
            <a:endParaRPr lang="en-US" altLang="ko-KR" dirty="0" smtClean="0">
              <a:latin typeface="+mn-ea"/>
              <a:cs typeface="08서울한강체 L"/>
            </a:endParaRPr>
          </a:p>
        </p:txBody>
      </p:sp>
      <p:sp>
        <p:nvSpPr>
          <p:cNvPr id="5" name="내용 개체 틀 2"/>
          <p:cNvSpPr txBox="1">
            <a:spLocks/>
          </p:cNvSpPr>
          <p:nvPr/>
        </p:nvSpPr>
        <p:spPr bwMode="auto">
          <a:xfrm>
            <a:off x="5887453" y="2264578"/>
            <a:ext cx="6304547" cy="4333738"/>
          </a:xfrm>
          <a:prstGeom prst="rect">
            <a:avLst/>
          </a:prstGeom>
          <a:noFill/>
          <a:ln w="9525">
            <a:noFill/>
            <a:miter lim="800000"/>
            <a:headEnd/>
            <a:tailEnd/>
          </a:ln>
        </p:spPr>
        <p:txBody>
          <a:bodyPr anchor="ctr"/>
          <a:lstStyle/>
          <a:p>
            <a:pPr marL="342900" indent="-342900" eaLnBrk="1" latinLnBrk="1" hangingPunct="1">
              <a:lnSpc>
                <a:spcPct val="120000"/>
              </a:lnSpc>
              <a:spcBef>
                <a:spcPct val="20000"/>
              </a:spcBef>
              <a:defRPr/>
            </a:pPr>
            <a:endParaRPr kumimoji="0" lang="en-US" altLang="ko-KR" sz="1000" dirty="0">
              <a:latin typeface="+mn-ea"/>
              <a:ea typeface="+mn-ea"/>
              <a:cs typeface="08서울한강체 L"/>
            </a:endParaRPr>
          </a:p>
          <a:p>
            <a:pPr marL="342900" indent="-342900">
              <a:lnSpc>
                <a:spcPct val="120000"/>
              </a:lnSpc>
              <a:spcBef>
                <a:spcPct val="20000"/>
              </a:spcBef>
              <a:buFont typeface="Wingdings" panose="05000000000000000000" pitchFamily="2" charset="2"/>
              <a:buChar char="ü"/>
              <a:defRPr/>
            </a:pPr>
            <a:r>
              <a:rPr lang="ko-KR" altLang="en-US" dirty="0" smtClean="0">
                <a:solidFill>
                  <a:prstClr val="black"/>
                </a:solidFill>
                <a:latin typeface="맑은 고딕"/>
                <a:cs typeface="08서울한강체 L"/>
              </a:rPr>
              <a:t>침묵을 활용하기 </a:t>
            </a:r>
            <a:endParaRPr lang="ko-KR" altLang="en-US" dirty="0" smtClean="0"/>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클라이언트가 구사하는 비언어적 의사소통을 파악하기</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자기개방</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면접과정 진행을 파악하기</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칭찬하기</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클라이언트의 관점을 이해하기</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일반화하기</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감정이입하기</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클라이언트에게 집중하기</a:t>
            </a:r>
            <a:endParaRPr lang="en-US" altLang="ko-KR"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dirty="0" smtClean="0">
                <a:latin typeface="+mn-ea"/>
                <a:cs typeface="08서울한강체 L"/>
              </a:rPr>
              <a:t>클라이언트가 의미하는 바를 탐색하기</a:t>
            </a:r>
            <a:endParaRPr lang="en-US" altLang="ko-KR" dirty="0" smtClean="0">
              <a:latin typeface="+mn-ea"/>
              <a:cs typeface="08서울한강체 L"/>
            </a:endParaRPr>
          </a:p>
        </p:txBody>
      </p:sp>
    </p:spTree>
    <p:extLst>
      <p:ext uri="{BB962C8B-B14F-4D97-AF65-F5344CB8AC3E}">
        <p14:creationId xmlns:p14="http://schemas.microsoft.com/office/powerpoint/2010/main" val="9542858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내용 개체 틀 2"/>
          <p:cNvSpPr txBox="1">
            <a:spLocks/>
          </p:cNvSpPr>
          <p:nvPr/>
        </p:nvSpPr>
        <p:spPr bwMode="auto">
          <a:xfrm>
            <a:off x="440069" y="906378"/>
            <a:ext cx="5447384" cy="5686927"/>
          </a:xfrm>
          <a:prstGeom prst="rect">
            <a:avLst/>
          </a:prstGeom>
          <a:noFill/>
          <a:ln w="9525">
            <a:noFill/>
            <a:miter lim="800000"/>
            <a:headEnd/>
            <a:tailEnd/>
          </a:ln>
        </p:spPr>
        <p:txBody>
          <a:bodyPr anchor="ctr"/>
          <a:lstStyle/>
          <a:p>
            <a:pPr eaLnBrk="1" latinLnBrk="1" hangingPunct="1">
              <a:lnSpc>
                <a:spcPct val="120000"/>
              </a:lnSpc>
              <a:spcBef>
                <a:spcPct val="20000"/>
              </a:spcBef>
              <a:defRPr/>
            </a:pPr>
            <a:r>
              <a:rPr lang="en-US" altLang="ko-KR" sz="2800" b="1" dirty="0" smtClean="0">
                <a:solidFill>
                  <a:schemeClr val="accent2"/>
                </a:solidFill>
                <a:latin typeface="+mn-ea"/>
                <a:cs typeface="08서울한강체 L"/>
              </a:rPr>
              <a:t>(2) </a:t>
            </a:r>
            <a:r>
              <a:rPr lang="ko-KR" altLang="en-US" sz="2800" b="1" dirty="0" smtClean="0">
                <a:solidFill>
                  <a:schemeClr val="accent2"/>
                </a:solidFill>
                <a:latin typeface="+mn-ea"/>
                <a:cs typeface="08서울한강체 L"/>
              </a:rPr>
              <a:t>비언어적 의사소통 기술</a:t>
            </a:r>
            <a:endParaRPr lang="en-US" altLang="ko-KR" sz="2800" b="1" dirty="0" smtClean="0">
              <a:solidFill>
                <a:schemeClr val="accent2"/>
              </a:solidFill>
              <a:latin typeface="+mn-ea"/>
              <a:cs typeface="08서울한강체 L"/>
            </a:endParaRPr>
          </a:p>
          <a:p>
            <a:pPr eaLnBrk="1" latinLnBrk="1" hangingPunct="1">
              <a:lnSpc>
                <a:spcPct val="120000"/>
              </a:lnSpc>
              <a:spcBef>
                <a:spcPct val="20000"/>
              </a:spcBef>
              <a:defRPr/>
            </a:pPr>
            <a:endParaRPr lang="en-US" altLang="ko-KR" sz="1000" b="1" dirty="0" smtClean="0">
              <a:solidFill>
                <a:schemeClr val="accent2"/>
              </a:solidFill>
              <a:latin typeface="+mn-ea"/>
              <a:cs typeface="08서울한강체 L"/>
            </a:endParaRPr>
          </a:p>
          <a:p>
            <a:pPr marL="457200" indent="-457200" eaLnBrk="1" latinLnBrk="1" hangingPunct="1">
              <a:lnSpc>
                <a:spcPct val="120000"/>
              </a:lnSpc>
              <a:spcBef>
                <a:spcPct val="20000"/>
              </a:spcBef>
              <a:buFont typeface="+mj-ea"/>
              <a:buAutoNum type="circleNumDbPlain"/>
              <a:defRPr/>
            </a:pPr>
            <a:r>
              <a:rPr lang="ko-KR" altLang="en-US" sz="2400" dirty="0" smtClean="0">
                <a:latin typeface="+mn-ea"/>
                <a:cs typeface="08서울한강체 L"/>
              </a:rPr>
              <a:t>자세</a:t>
            </a:r>
            <a:endParaRPr lang="en-US" altLang="ko-KR" sz="2400" dirty="0" smtClean="0">
              <a:latin typeface="+mn-ea"/>
              <a:cs typeface="08서울한강체 L"/>
            </a:endParaRPr>
          </a:p>
          <a:p>
            <a:pPr marL="342900" indent="-342900" eaLnBrk="1" latinLnBrk="1" hangingPunct="1">
              <a:lnSpc>
                <a:spcPct val="120000"/>
              </a:lnSpc>
              <a:spcBef>
                <a:spcPct val="20000"/>
              </a:spcBef>
              <a:buFontTx/>
              <a:buChar char="-"/>
              <a:defRPr/>
            </a:pPr>
            <a:r>
              <a:rPr kumimoji="0" lang="ko-KR" altLang="en-US" sz="2000" dirty="0" smtClean="0">
                <a:latin typeface="+mn-ea"/>
                <a:ea typeface="+mn-ea"/>
                <a:cs typeface="08서울한강체 L"/>
              </a:rPr>
              <a:t>상대방 쪽으로 기울인 </a:t>
            </a:r>
            <a:r>
              <a:rPr lang="ko-KR" altLang="en-US" sz="2000" dirty="0" smtClean="0">
                <a:latin typeface="+mn-ea"/>
                <a:cs typeface="08서울한강체 L"/>
              </a:rPr>
              <a:t>몸의 자세는 상대방에 대한 집중과 수용의 의사를 표현함</a:t>
            </a:r>
            <a:endParaRPr lang="en-US" altLang="ko-KR" sz="2000" dirty="0" smtClean="0">
              <a:latin typeface="+mn-ea"/>
              <a:cs typeface="08서울한강체 L"/>
            </a:endParaRPr>
          </a:p>
          <a:p>
            <a:pPr eaLnBrk="1" latinLnBrk="1" hangingPunct="1">
              <a:lnSpc>
                <a:spcPct val="120000"/>
              </a:lnSpc>
              <a:spcBef>
                <a:spcPct val="20000"/>
              </a:spcBef>
              <a:defRPr/>
            </a:pPr>
            <a:endParaRPr kumimoji="0" lang="en-US" altLang="ko-KR" sz="1000" dirty="0" smtClean="0">
              <a:latin typeface="+mn-ea"/>
              <a:ea typeface="+mn-ea"/>
              <a:cs typeface="08서울한강체 L"/>
            </a:endParaRPr>
          </a:p>
          <a:p>
            <a:pPr marL="457200" indent="-457200" eaLnBrk="1" latinLnBrk="1" hangingPunct="1">
              <a:lnSpc>
                <a:spcPct val="120000"/>
              </a:lnSpc>
              <a:spcBef>
                <a:spcPct val="20000"/>
              </a:spcBef>
              <a:buFont typeface="+mj-ea"/>
              <a:buAutoNum type="circleNumDbPlain" startAt="2"/>
              <a:defRPr/>
            </a:pPr>
            <a:r>
              <a:rPr lang="ko-KR" altLang="en-US" sz="2400" dirty="0" smtClean="0">
                <a:latin typeface="+mn-ea"/>
                <a:cs typeface="08서울한강체 L"/>
              </a:rPr>
              <a:t>눈 마주치기</a:t>
            </a:r>
            <a:endParaRPr lang="en-US" altLang="ko-KR" sz="2400" dirty="0" smtClean="0">
              <a:latin typeface="+mn-ea"/>
              <a:cs typeface="08서울한강체 L"/>
            </a:endParaRPr>
          </a:p>
          <a:p>
            <a:pPr marL="342900" indent="-342900" eaLnBrk="1" latinLnBrk="1" hangingPunct="1">
              <a:lnSpc>
                <a:spcPct val="120000"/>
              </a:lnSpc>
              <a:spcBef>
                <a:spcPct val="20000"/>
              </a:spcBef>
              <a:buFontTx/>
              <a:buChar char="-"/>
              <a:defRPr/>
            </a:pPr>
            <a:r>
              <a:rPr kumimoji="0" lang="ko-KR" altLang="en-US" sz="2000" dirty="0" smtClean="0">
                <a:latin typeface="+mn-ea"/>
                <a:ea typeface="+mn-ea"/>
                <a:cs typeface="08서울한강체 L"/>
              </a:rPr>
              <a:t>서로가 편안함을 잃지 않을 정도로 적절하게 상대와 시선을 맞추는 것이 좋음</a:t>
            </a:r>
            <a:endParaRPr lang="en-US" altLang="ko-KR" sz="2000" dirty="0">
              <a:latin typeface="+mn-ea"/>
              <a:cs typeface="08서울한강체 L"/>
            </a:endParaRPr>
          </a:p>
          <a:p>
            <a:pPr eaLnBrk="1" latinLnBrk="1" hangingPunct="1">
              <a:lnSpc>
                <a:spcPct val="120000"/>
              </a:lnSpc>
              <a:spcBef>
                <a:spcPct val="20000"/>
              </a:spcBef>
              <a:defRPr/>
            </a:pPr>
            <a:endParaRPr kumimoji="0" lang="en-US" altLang="ko-KR" sz="1000" dirty="0" smtClean="0">
              <a:latin typeface="+mn-ea"/>
              <a:ea typeface="+mn-ea"/>
              <a:cs typeface="08서울한강체 L"/>
            </a:endParaRPr>
          </a:p>
          <a:p>
            <a:pPr marL="457200" indent="-457200" eaLnBrk="1" latinLnBrk="1" hangingPunct="1">
              <a:lnSpc>
                <a:spcPct val="120000"/>
              </a:lnSpc>
              <a:spcBef>
                <a:spcPct val="20000"/>
              </a:spcBef>
              <a:buFont typeface="+mj-ea"/>
              <a:buAutoNum type="circleNumDbPlain" startAt="3"/>
              <a:defRPr/>
            </a:pPr>
            <a:r>
              <a:rPr lang="ko-KR" altLang="en-US" sz="2400" dirty="0" smtClean="0">
                <a:latin typeface="+mn-ea"/>
                <a:cs typeface="08서울한강체 L"/>
              </a:rPr>
              <a:t>목소리와 언어</a:t>
            </a:r>
            <a:endParaRPr lang="en-US" altLang="ko-KR" sz="2400" dirty="0" smtClean="0">
              <a:latin typeface="+mn-ea"/>
              <a:cs typeface="08서울한강체 L"/>
            </a:endParaRPr>
          </a:p>
          <a:p>
            <a:pPr eaLnBrk="1" latinLnBrk="1" hangingPunct="1">
              <a:lnSpc>
                <a:spcPct val="120000"/>
              </a:lnSpc>
              <a:spcBef>
                <a:spcPct val="20000"/>
              </a:spcBef>
              <a:defRPr/>
            </a:pPr>
            <a:r>
              <a:rPr kumimoji="0" lang="en-US" altLang="ko-KR" sz="2000" dirty="0" smtClean="0">
                <a:latin typeface="+mn-ea"/>
                <a:ea typeface="+mn-ea"/>
                <a:cs typeface="08서울한강체 L"/>
              </a:rPr>
              <a:t>- </a:t>
            </a:r>
            <a:r>
              <a:rPr kumimoji="0" lang="ko-KR" altLang="en-US" sz="2000" dirty="0" smtClean="0">
                <a:latin typeface="+mn-ea"/>
                <a:ea typeface="+mn-ea"/>
                <a:cs typeface="08서울한강체 L"/>
              </a:rPr>
              <a:t>클라이언트가 편안하게 면접에 임할 수 있도록 목소리 톤의 세기를 면접 내용이 잘 전달 될 수 있는 정도로 유지</a:t>
            </a:r>
            <a:r>
              <a:rPr kumimoji="0" lang="en-US" altLang="ko-KR" sz="2000" dirty="0" smtClean="0">
                <a:latin typeface="+mn-ea"/>
                <a:ea typeface="+mn-ea"/>
                <a:cs typeface="08서울한강체 L"/>
              </a:rPr>
              <a:t>.</a:t>
            </a:r>
            <a:endParaRPr kumimoji="0" lang="en-US" altLang="ko-KR" sz="2000" dirty="0">
              <a:latin typeface="+mn-ea"/>
              <a:ea typeface="+mn-ea"/>
              <a:cs typeface="08서울한강체 L"/>
            </a:endParaRPr>
          </a:p>
        </p:txBody>
      </p:sp>
      <p:sp>
        <p:nvSpPr>
          <p:cNvPr id="5" name="내용 개체 틀 2"/>
          <p:cNvSpPr txBox="1">
            <a:spLocks/>
          </p:cNvSpPr>
          <p:nvPr/>
        </p:nvSpPr>
        <p:spPr bwMode="auto">
          <a:xfrm>
            <a:off x="5887453" y="1442433"/>
            <a:ext cx="6304547" cy="4970567"/>
          </a:xfrm>
          <a:prstGeom prst="rect">
            <a:avLst/>
          </a:prstGeom>
          <a:noFill/>
          <a:ln w="9525">
            <a:noFill/>
            <a:miter lim="800000"/>
            <a:headEnd/>
            <a:tailEnd/>
          </a:ln>
        </p:spPr>
        <p:txBody>
          <a:bodyPr anchor="ctr"/>
          <a:lstStyle/>
          <a:p>
            <a:pPr marL="342900" indent="-342900" eaLnBrk="1" latinLnBrk="1" hangingPunct="1">
              <a:lnSpc>
                <a:spcPct val="120000"/>
              </a:lnSpc>
              <a:spcBef>
                <a:spcPct val="20000"/>
              </a:spcBef>
              <a:buFont typeface="+mj-ea"/>
              <a:buAutoNum type="circleNumDbPlain" startAt="4"/>
              <a:defRPr/>
            </a:pPr>
            <a:r>
              <a:rPr kumimoji="0" lang="ko-KR" altLang="en-US" sz="2400" dirty="0" smtClean="0">
                <a:latin typeface="+mn-ea"/>
                <a:ea typeface="+mn-ea"/>
                <a:cs typeface="08서울한강체 L"/>
              </a:rPr>
              <a:t> 얼굴 표정</a:t>
            </a:r>
            <a:endParaRPr kumimoji="0" lang="en-US" altLang="ko-KR" sz="2400" dirty="0" smtClean="0">
              <a:latin typeface="+mn-ea"/>
              <a:ea typeface="+mn-ea"/>
              <a:cs typeface="08서울한강체 L"/>
            </a:endParaRPr>
          </a:p>
          <a:p>
            <a:pPr eaLnBrk="1" latinLnBrk="1" hangingPunct="1">
              <a:lnSpc>
                <a:spcPct val="120000"/>
              </a:lnSpc>
              <a:spcBef>
                <a:spcPct val="20000"/>
              </a:spcBef>
              <a:buFontTx/>
              <a:buChar char="-"/>
              <a:defRPr/>
            </a:pPr>
            <a:r>
              <a:rPr lang="ko-KR" altLang="en-US" sz="2000" dirty="0" smtClean="0">
                <a:latin typeface="+mn-ea"/>
                <a:cs typeface="08서울한강체 L"/>
              </a:rPr>
              <a:t> 사례관리자는 중립적인 얼굴 표정을 유지하는 것이   </a:t>
            </a:r>
            <a:endParaRPr lang="en-US" altLang="ko-KR" sz="2000" dirty="0" smtClean="0">
              <a:latin typeface="+mn-ea"/>
              <a:cs typeface="08서울한강체 L"/>
            </a:endParaRPr>
          </a:p>
          <a:p>
            <a:pPr eaLnBrk="1" latinLnBrk="1" hangingPunct="1">
              <a:lnSpc>
                <a:spcPct val="120000"/>
              </a:lnSpc>
              <a:spcBef>
                <a:spcPct val="20000"/>
              </a:spcBef>
              <a:defRPr/>
            </a:pPr>
            <a:r>
              <a:rPr lang="en-US" altLang="ko-KR" sz="2000" dirty="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좋음</a:t>
            </a:r>
            <a:r>
              <a:rPr lang="en-US" altLang="ko-KR" sz="2000" dirty="0" smtClean="0">
                <a:latin typeface="+mn-ea"/>
                <a:cs typeface="08서울한강체 L"/>
              </a:rPr>
              <a:t> (</a:t>
            </a:r>
            <a:r>
              <a:rPr lang="ko-KR" altLang="en-US" sz="2000" dirty="0" smtClean="0">
                <a:latin typeface="+mn-ea"/>
                <a:cs typeface="08서울한강체 L"/>
              </a:rPr>
              <a:t>단</a:t>
            </a:r>
            <a:r>
              <a:rPr lang="en-US" altLang="ko-KR" sz="2000" dirty="0" smtClean="0">
                <a:latin typeface="+mn-ea"/>
                <a:cs typeface="08서울한강체 L"/>
              </a:rPr>
              <a:t>, </a:t>
            </a:r>
            <a:r>
              <a:rPr lang="ko-KR" altLang="en-US" sz="2000" dirty="0" smtClean="0">
                <a:latin typeface="+mn-ea"/>
                <a:cs typeface="08서울한강체 L"/>
              </a:rPr>
              <a:t>상황에 따라서 자연스럽게 표현할 수 있음</a:t>
            </a:r>
            <a:r>
              <a:rPr lang="en-US" altLang="ko-KR" sz="2000" dirty="0" smtClean="0">
                <a:latin typeface="+mn-ea"/>
                <a:cs typeface="08서울한강체 L"/>
              </a:rPr>
              <a:t>)</a:t>
            </a:r>
          </a:p>
          <a:p>
            <a:pPr eaLnBrk="1" latinLnBrk="1" hangingPunct="1">
              <a:lnSpc>
                <a:spcPct val="120000"/>
              </a:lnSpc>
              <a:spcBef>
                <a:spcPct val="20000"/>
              </a:spcBef>
              <a:buFontTx/>
              <a:buChar char="-"/>
              <a:defRPr/>
            </a:pPr>
            <a:endParaRPr lang="en-US" altLang="ko-KR" sz="1000" dirty="0" smtClean="0">
              <a:latin typeface="+mn-ea"/>
              <a:cs typeface="08서울한강체 L"/>
            </a:endParaRPr>
          </a:p>
          <a:p>
            <a:pPr marL="457200" indent="-457200" eaLnBrk="1" latinLnBrk="1" hangingPunct="1">
              <a:lnSpc>
                <a:spcPct val="120000"/>
              </a:lnSpc>
              <a:spcBef>
                <a:spcPct val="20000"/>
              </a:spcBef>
              <a:buFont typeface="+mj-ea"/>
              <a:buAutoNum type="circleNumDbPlain" startAt="5"/>
              <a:defRPr/>
            </a:pPr>
            <a:r>
              <a:rPr lang="ko-KR" altLang="en-US" sz="2400" dirty="0" smtClean="0">
                <a:latin typeface="+mn-ea"/>
                <a:cs typeface="08서울한강체 L"/>
              </a:rPr>
              <a:t>침묵</a:t>
            </a:r>
            <a:endParaRPr lang="en-US" altLang="ko-KR" sz="2400" dirty="0" smtClean="0">
              <a:latin typeface="+mn-ea"/>
              <a:cs typeface="08서울한강체 L"/>
            </a:endParaRPr>
          </a:p>
          <a:p>
            <a:pPr eaLnBrk="1" latinLnBrk="1" hangingPunct="1">
              <a:lnSpc>
                <a:spcPct val="120000"/>
              </a:lnSpc>
              <a:spcBef>
                <a:spcPct val="20000"/>
              </a:spcBef>
              <a:defRPr/>
            </a:pPr>
            <a:r>
              <a:rPr kumimoji="0" lang="en-US" altLang="ko-KR" sz="2000" dirty="0" smtClean="0">
                <a:latin typeface="+mn-ea"/>
                <a:ea typeface="+mn-ea"/>
                <a:cs typeface="08서울한강체 L"/>
              </a:rPr>
              <a:t>-</a:t>
            </a:r>
            <a:r>
              <a:rPr lang="ko-KR" altLang="en-US" sz="2000" dirty="0">
                <a:latin typeface="+mn-ea"/>
                <a:cs typeface="08서울한강체 L"/>
              </a:rPr>
              <a:t> </a:t>
            </a:r>
            <a:r>
              <a:rPr lang="ko-KR" altLang="en-US" sz="2000" dirty="0" smtClean="0">
                <a:latin typeface="+mn-ea"/>
                <a:cs typeface="08서울한강체 L"/>
              </a:rPr>
              <a:t>클라이</a:t>
            </a:r>
            <a:r>
              <a:rPr kumimoji="0" lang="ko-KR" altLang="en-US" sz="2000" dirty="0" smtClean="0">
                <a:latin typeface="+mn-ea"/>
                <a:ea typeface="+mn-ea"/>
                <a:cs typeface="08서울한강체 L"/>
              </a:rPr>
              <a:t>언트의 침묵은 의사소통의 한 방식</a:t>
            </a:r>
            <a:endParaRPr lang="en-US" altLang="ko-KR" sz="2000" dirty="0">
              <a:latin typeface="+mn-ea"/>
              <a:cs typeface="08서울한강체 L"/>
            </a:endParaRPr>
          </a:p>
          <a:p>
            <a:pPr eaLnBrk="1" latinLnBrk="1" hangingPunct="1">
              <a:lnSpc>
                <a:spcPct val="120000"/>
              </a:lnSpc>
              <a:spcBef>
                <a:spcPct val="20000"/>
              </a:spcBef>
              <a:defRPr/>
            </a:pPr>
            <a:endParaRPr lang="en-US" altLang="ko-KR" sz="1000" dirty="0" smtClean="0">
              <a:latin typeface="+mn-ea"/>
              <a:cs typeface="08서울한강체 L"/>
            </a:endParaRPr>
          </a:p>
          <a:p>
            <a:pPr marL="457200" indent="-457200" eaLnBrk="1" latinLnBrk="1" hangingPunct="1">
              <a:lnSpc>
                <a:spcPct val="120000"/>
              </a:lnSpc>
              <a:spcBef>
                <a:spcPct val="20000"/>
              </a:spcBef>
              <a:buFont typeface="+mj-ea"/>
              <a:buAutoNum type="circleNumDbPlain" startAt="6"/>
              <a:defRPr/>
            </a:pPr>
            <a:r>
              <a:rPr kumimoji="0" lang="ko-KR" altLang="en-US" sz="2400" dirty="0" smtClean="0">
                <a:latin typeface="+mn-ea"/>
                <a:ea typeface="+mn-ea"/>
                <a:cs typeface="08서울한강체 L"/>
              </a:rPr>
              <a:t>신체적 </a:t>
            </a:r>
            <a:r>
              <a:rPr lang="ko-KR" altLang="en-US" sz="2400" dirty="0" smtClean="0">
                <a:latin typeface="+mn-ea"/>
                <a:cs typeface="08서울한강체 L"/>
              </a:rPr>
              <a:t>접촉</a:t>
            </a:r>
            <a:endParaRPr lang="en-US" altLang="ko-KR" sz="2400" dirty="0" smtClean="0">
              <a:latin typeface="+mn-ea"/>
              <a:cs typeface="08서울한강체 L"/>
            </a:endParaRPr>
          </a:p>
          <a:p>
            <a:pPr eaLnBrk="1" latinLnBrk="1" hangingPunct="1">
              <a:lnSpc>
                <a:spcPct val="120000"/>
              </a:lnSpc>
              <a:spcBef>
                <a:spcPct val="20000"/>
              </a:spcBef>
              <a:defRPr/>
            </a:pPr>
            <a:r>
              <a:rPr lang="en-US" altLang="ko-KR" sz="2000" dirty="0" smtClean="0">
                <a:latin typeface="+mn-ea"/>
                <a:cs typeface="08서울한강체 L"/>
              </a:rPr>
              <a:t>- </a:t>
            </a:r>
            <a:r>
              <a:rPr lang="ko-KR" altLang="en-US" sz="2000" dirty="0" smtClean="0">
                <a:latin typeface="+mn-ea"/>
                <a:cs typeface="08서울한강체 L"/>
              </a:rPr>
              <a:t>클라이언트의 동의 하에 이루어지는 신체적 접촉은 친밀감이나 안정을 수 있음</a:t>
            </a:r>
            <a:r>
              <a:rPr lang="en-US" altLang="ko-KR" sz="2000" dirty="0" smtClean="0">
                <a:latin typeface="+mn-ea"/>
                <a:cs typeface="08서울한강체 L"/>
              </a:rPr>
              <a:t>. (</a:t>
            </a:r>
            <a:r>
              <a:rPr lang="ko-KR" altLang="en-US" sz="2000" dirty="0" smtClean="0">
                <a:latin typeface="+mn-ea"/>
                <a:cs typeface="08서울한강체 L"/>
              </a:rPr>
              <a:t>강제적이거나 에로틱해서는 안됨</a:t>
            </a:r>
            <a:r>
              <a:rPr lang="en-US" altLang="ko-KR" sz="2000" dirty="0" smtClean="0">
                <a:latin typeface="+mn-ea"/>
                <a:cs typeface="08서울한강체 L"/>
              </a:rPr>
              <a:t>)</a:t>
            </a:r>
            <a:endParaRPr lang="en-US" altLang="ko-KR" dirty="0" smtClean="0">
              <a:latin typeface="+mn-ea"/>
              <a:cs typeface="08서울한강체 L"/>
            </a:endParaRPr>
          </a:p>
        </p:txBody>
      </p:sp>
    </p:spTree>
    <p:extLst>
      <p:ext uri="{BB962C8B-B14F-4D97-AF65-F5344CB8AC3E}">
        <p14:creationId xmlns:p14="http://schemas.microsoft.com/office/powerpoint/2010/main" val="9542858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내용 개체 틀 2"/>
          <p:cNvSpPr txBox="1">
            <a:spLocks/>
          </p:cNvSpPr>
          <p:nvPr/>
        </p:nvSpPr>
        <p:spPr bwMode="auto">
          <a:xfrm>
            <a:off x="733778" y="816067"/>
            <a:ext cx="11130844" cy="5686927"/>
          </a:xfrm>
          <a:prstGeom prst="rect">
            <a:avLst/>
          </a:prstGeom>
          <a:noFill/>
          <a:ln w="9525">
            <a:noFill/>
            <a:miter lim="800000"/>
            <a:headEnd/>
            <a:tailEnd/>
          </a:ln>
        </p:spPr>
        <p:txBody>
          <a:bodyPr anchor="ctr"/>
          <a:lstStyle/>
          <a:p>
            <a:pPr eaLnBrk="1" latinLnBrk="1" hangingPunct="1">
              <a:lnSpc>
                <a:spcPct val="120000"/>
              </a:lnSpc>
              <a:spcBef>
                <a:spcPct val="20000"/>
              </a:spcBef>
              <a:defRPr/>
            </a:pPr>
            <a:r>
              <a:rPr lang="en-US" altLang="ko-KR" sz="2800" b="1" dirty="0" smtClean="0">
                <a:solidFill>
                  <a:schemeClr val="accent2"/>
                </a:solidFill>
                <a:latin typeface="+mn-ea"/>
                <a:cs typeface="08서울한강체 L"/>
              </a:rPr>
              <a:t>(3) </a:t>
            </a:r>
            <a:r>
              <a:rPr lang="ko-KR" altLang="en-US" sz="2800" b="1" dirty="0" smtClean="0">
                <a:solidFill>
                  <a:schemeClr val="accent2"/>
                </a:solidFill>
                <a:latin typeface="+mn-ea"/>
                <a:cs typeface="08서울한강체 L"/>
              </a:rPr>
              <a:t>탐색적 질문 기술</a:t>
            </a:r>
            <a:endParaRPr lang="en-US" altLang="ko-KR" sz="2400" b="1" dirty="0" smtClean="0">
              <a:solidFill>
                <a:schemeClr val="accent2"/>
              </a:solidFill>
              <a:latin typeface="+mn-ea"/>
              <a:cs typeface="08서울한강체 L"/>
            </a:endParaRPr>
          </a:p>
          <a:p>
            <a:pPr marL="457200" indent="-457200" eaLnBrk="1" latinLnBrk="1" hangingPunct="1">
              <a:lnSpc>
                <a:spcPct val="120000"/>
              </a:lnSpc>
              <a:spcBef>
                <a:spcPct val="20000"/>
              </a:spcBef>
              <a:buFont typeface="Wingdings" panose="05000000000000000000" pitchFamily="2" charset="2"/>
              <a:buChar char="§"/>
              <a:defRPr/>
            </a:pPr>
            <a:endParaRPr lang="en-US" altLang="ko-KR" sz="1000" b="1" dirty="0" smtClean="0">
              <a:solidFill>
                <a:schemeClr val="accent2"/>
              </a:solidFill>
              <a:latin typeface="+mn-ea"/>
              <a:cs typeface="08서울한강체 L"/>
            </a:endParaRPr>
          </a:p>
          <a:p>
            <a:pPr marL="457200" indent="-457200" eaLnBrk="1" latinLnBrk="1" hangingPunct="1">
              <a:lnSpc>
                <a:spcPct val="120000"/>
              </a:lnSpc>
              <a:spcBef>
                <a:spcPct val="20000"/>
              </a:spcBef>
              <a:buFont typeface="+mj-ea"/>
              <a:buAutoNum type="circleNumDbPlain"/>
              <a:defRPr/>
            </a:pPr>
            <a:r>
              <a:rPr lang="en-US" altLang="ko-KR" sz="2400" dirty="0" smtClean="0">
                <a:latin typeface="+mn-ea"/>
                <a:cs typeface="08서울한강체 L"/>
              </a:rPr>
              <a:t>‘</a:t>
            </a:r>
            <a:r>
              <a:rPr lang="ko-KR" altLang="en-US" sz="2400" dirty="0" smtClean="0">
                <a:latin typeface="+mn-ea"/>
                <a:cs typeface="08서울한강체 L"/>
              </a:rPr>
              <a:t>당신이 알려주세요</a:t>
            </a:r>
            <a:r>
              <a:rPr lang="en-US" altLang="ko-KR" sz="2400" dirty="0" smtClean="0">
                <a:latin typeface="+mn-ea"/>
                <a:cs typeface="08서울한강체 L"/>
              </a:rPr>
              <a:t>’</a:t>
            </a:r>
            <a:r>
              <a:rPr lang="ko-KR" altLang="en-US" sz="2400" dirty="0" smtClean="0">
                <a:latin typeface="+mn-ea"/>
                <a:cs typeface="08서울한강체 L"/>
              </a:rPr>
              <a:t> 기술</a:t>
            </a:r>
            <a:endParaRPr lang="en-US" altLang="ko-KR" sz="2400" dirty="0" smtClean="0">
              <a:latin typeface="+mn-ea"/>
              <a:cs typeface="08서울한강체 L"/>
            </a:endParaRPr>
          </a:p>
          <a:p>
            <a:pPr marL="457200" indent="-457200" eaLnBrk="1" latinLnBrk="1" hangingPunct="1">
              <a:lnSpc>
                <a:spcPct val="120000"/>
              </a:lnSpc>
              <a:spcBef>
                <a:spcPct val="20000"/>
              </a:spcBef>
              <a:buFont typeface="+mj-ea"/>
              <a:buAutoNum type="circleNumDbPlain"/>
              <a:defRPr/>
            </a:pPr>
            <a:endParaRPr lang="en-US" altLang="ko-KR" sz="500" dirty="0" smtClean="0">
              <a:latin typeface="+mn-ea"/>
              <a:cs typeface="08서울한강체 L"/>
            </a:endParaRPr>
          </a:p>
          <a:p>
            <a:pPr marL="342900" indent="-342900" eaLnBrk="1" latinLnBrk="1" hangingPunct="1">
              <a:lnSpc>
                <a:spcPct val="120000"/>
              </a:lnSpc>
              <a:spcBef>
                <a:spcPct val="20000"/>
              </a:spcBef>
              <a:buFontTx/>
              <a:buChar char="-"/>
              <a:defRPr/>
            </a:pPr>
            <a:r>
              <a:rPr lang="ko-KR" altLang="en-US" sz="2000" dirty="0" smtClean="0">
                <a:latin typeface="+mn-ea"/>
                <a:cs typeface="08서울한강체 L"/>
              </a:rPr>
              <a:t>클라이언트가 정보를 제공하고 자신의 상황을 설명하고 대안을 모색하는 데 중요한 역할을 맡아야 한다는 자기결정권 가치에 기반함</a:t>
            </a:r>
            <a:endParaRPr lang="en-US" altLang="ko-KR" sz="2000" dirty="0" smtClean="0">
              <a:latin typeface="+mn-ea"/>
              <a:cs typeface="08서울한강체 L"/>
            </a:endParaRPr>
          </a:p>
          <a:p>
            <a:pPr marL="342900" indent="-342900" eaLnBrk="1" latinLnBrk="1" hangingPunct="1">
              <a:lnSpc>
                <a:spcPct val="120000"/>
              </a:lnSpc>
              <a:spcBef>
                <a:spcPct val="20000"/>
              </a:spcBef>
              <a:buFontTx/>
              <a:buChar char="-"/>
              <a:defRPr/>
            </a:pPr>
            <a:r>
              <a:rPr lang="ko-KR" altLang="en-US" sz="2000" dirty="0" smtClean="0">
                <a:latin typeface="+mn-ea"/>
                <a:cs typeface="08서울한강체 L"/>
              </a:rPr>
              <a:t>사례관리자는 클라이언트와 함께하는 동업자 </a:t>
            </a:r>
            <a:endParaRPr lang="en-US" altLang="ko-KR" sz="2000" dirty="0" smtClean="0">
              <a:latin typeface="+mn-ea"/>
              <a:cs typeface="08서울한강체 L"/>
            </a:endParaRPr>
          </a:p>
          <a:p>
            <a:pPr marL="342900" indent="-342900" eaLnBrk="1" latinLnBrk="1" hangingPunct="1">
              <a:lnSpc>
                <a:spcPct val="120000"/>
              </a:lnSpc>
              <a:spcBef>
                <a:spcPct val="20000"/>
              </a:spcBef>
              <a:buFontTx/>
              <a:buChar char="-"/>
              <a:defRPr/>
            </a:pPr>
            <a:r>
              <a:rPr lang="ko-KR" altLang="en-US" sz="2000" dirty="0" smtClean="0">
                <a:latin typeface="+mn-ea"/>
                <a:cs typeface="08서울한강체 L"/>
              </a:rPr>
              <a:t>클라이언트의 관점을 무조건 수용하거나 옳다고 인정하는 것이 아니라 클라이언트의 인식을 수용하고</a:t>
            </a:r>
            <a:r>
              <a:rPr lang="en-US" altLang="ko-KR" sz="2000" dirty="0" smtClean="0">
                <a:latin typeface="+mn-ea"/>
                <a:cs typeface="08서울한강체 L"/>
              </a:rPr>
              <a:t>, </a:t>
            </a:r>
            <a:r>
              <a:rPr lang="ko-KR" altLang="en-US" sz="2000" dirty="0" smtClean="0">
                <a:latin typeface="+mn-ea"/>
                <a:cs typeface="08서울한강체 L"/>
              </a:rPr>
              <a:t>자신의 삶에 영향을 미치는 정보에 대한 의견을 받아들이는 것</a:t>
            </a:r>
            <a:endParaRPr lang="en-US" altLang="ko-KR" sz="2000" dirty="0" smtClean="0">
              <a:latin typeface="+mn-ea"/>
              <a:cs typeface="08서울한강체 L"/>
            </a:endParaRPr>
          </a:p>
          <a:p>
            <a:pPr eaLnBrk="1" latinLnBrk="1" hangingPunct="1">
              <a:lnSpc>
                <a:spcPct val="120000"/>
              </a:lnSpc>
              <a:spcBef>
                <a:spcPct val="20000"/>
              </a:spcBef>
              <a:defRPr/>
            </a:pPr>
            <a:endParaRPr kumimoji="0" lang="en-US" altLang="ko-KR" sz="1000" dirty="0" smtClean="0">
              <a:latin typeface="+mn-ea"/>
              <a:ea typeface="+mn-ea"/>
              <a:cs typeface="08서울한강체 L"/>
            </a:endParaRPr>
          </a:p>
          <a:p>
            <a:pPr marL="457200" indent="-457200" eaLnBrk="1" latinLnBrk="1" hangingPunct="1">
              <a:lnSpc>
                <a:spcPct val="120000"/>
              </a:lnSpc>
              <a:spcBef>
                <a:spcPct val="20000"/>
              </a:spcBef>
              <a:buFont typeface="+mj-ea"/>
              <a:buAutoNum type="circleNumDbPlain" startAt="2"/>
              <a:defRPr/>
            </a:pPr>
            <a:r>
              <a:rPr lang="ko-KR" altLang="en-US" sz="2400" dirty="0" smtClean="0">
                <a:latin typeface="+mn-ea"/>
                <a:cs typeface="08서울한강체 L"/>
              </a:rPr>
              <a:t>리더십 기술</a:t>
            </a:r>
            <a:endParaRPr lang="en-US" altLang="ko-KR" sz="2400" dirty="0" smtClean="0">
              <a:latin typeface="+mn-ea"/>
              <a:cs typeface="08서울한강체 L"/>
            </a:endParaRPr>
          </a:p>
          <a:p>
            <a:pPr marL="457200" indent="-457200" eaLnBrk="1" latinLnBrk="1" hangingPunct="1">
              <a:lnSpc>
                <a:spcPct val="120000"/>
              </a:lnSpc>
              <a:spcBef>
                <a:spcPct val="20000"/>
              </a:spcBef>
              <a:buFont typeface="+mj-ea"/>
              <a:buAutoNum type="circleNumDbPlain" startAt="2"/>
              <a:defRPr/>
            </a:pPr>
            <a:endParaRPr lang="en-US" altLang="ko-KR" sz="500" dirty="0" smtClean="0">
              <a:latin typeface="+mn-ea"/>
              <a:cs typeface="08서울한강체 L"/>
            </a:endParaRPr>
          </a:p>
          <a:p>
            <a:pPr eaLnBrk="1" latinLnBrk="1" hangingPunct="1">
              <a:lnSpc>
                <a:spcPct val="120000"/>
              </a:lnSpc>
              <a:spcBef>
                <a:spcPct val="20000"/>
              </a:spcBef>
              <a:buFontTx/>
              <a:buChar char="-"/>
              <a:defRPr/>
            </a:pPr>
            <a:r>
              <a:rPr lang="ko-KR" altLang="en-US" sz="2000" dirty="0" smtClean="0">
                <a:latin typeface="+mn-ea"/>
                <a:cs typeface="08서울한강체 L"/>
              </a:rPr>
              <a:t>  </a:t>
            </a:r>
            <a:r>
              <a:rPr lang="en-US" altLang="ko-KR" sz="2000" dirty="0" smtClean="0">
                <a:latin typeface="+mn-ea"/>
                <a:cs typeface="08서울한강체 L"/>
              </a:rPr>
              <a:t>‘</a:t>
            </a:r>
            <a:r>
              <a:rPr lang="ko-KR" altLang="en-US" sz="2000" dirty="0" smtClean="0">
                <a:latin typeface="+mn-ea"/>
                <a:cs typeface="08서울한강체 L"/>
              </a:rPr>
              <a:t>클라이언트 뒤에서 이끌어 가기</a:t>
            </a:r>
            <a:r>
              <a:rPr lang="en-US" altLang="ko-KR" sz="2000" dirty="0" smtClean="0">
                <a:latin typeface="+mn-ea"/>
                <a:cs typeface="08서울한강체 L"/>
              </a:rPr>
              <a:t>’ </a:t>
            </a:r>
            <a:r>
              <a:rPr lang="ko-KR" altLang="en-US" sz="2000" dirty="0" smtClean="0">
                <a:latin typeface="+mn-ea"/>
                <a:cs typeface="08서울한강체 L"/>
              </a:rPr>
              <a:t>자세를 취함</a:t>
            </a:r>
            <a:endParaRPr lang="en-US" altLang="ko-KR" sz="2000" dirty="0" smtClean="0">
              <a:latin typeface="+mn-ea"/>
              <a:cs typeface="08서울한강체 L"/>
            </a:endParaRPr>
          </a:p>
          <a:p>
            <a:pPr eaLnBrk="1" latinLnBrk="1" hangingPunct="1">
              <a:lnSpc>
                <a:spcPct val="120000"/>
              </a:lnSpc>
              <a:spcBef>
                <a:spcPct val="20000"/>
              </a:spcBef>
              <a:buFontTx/>
              <a:buChar char="-"/>
              <a:defRPr/>
            </a:pPr>
            <a:r>
              <a:rPr lang="en-US" altLang="ko-KR" sz="2000" dirty="0" smtClean="0">
                <a:latin typeface="+mn-ea"/>
                <a:cs typeface="08서울한강체 L"/>
              </a:rPr>
              <a:t>  </a:t>
            </a:r>
            <a:r>
              <a:rPr lang="ko-KR" altLang="en-US" sz="2000" b="1" dirty="0" smtClean="0">
                <a:solidFill>
                  <a:schemeClr val="accent3">
                    <a:lumMod val="50000"/>
                  </a:schemeClr>
                </a:solidFill>
                <a:latin typeface="+mn-ea"/>
                <a:cs typeface="08서울한강체 L"/>
              </a:rPr>
              <a:t>신뢰관계</a:t>
            </a:r>
            <a:r>
              <a:rPr lang="ko-KR" altLang="en-US" sz="2000" dirty="0" smtClean="0">
                <a:latin typeface="+mn-ea"/>
                <a:cs typeface="08서울한강체 L"/>
              </a:rPr>
              <a:t> 형성</a:t>
            </a:r>
            <a:r>
              <a:rPr lang="en-US" altLang="ko-KR" sz="2000" dirty="0">
                <a:latin typeface="+mn-ea"/>
                <a:cs typeface="08서울한강체 L"/>
              </a:rPr>
              <a:t> </a:t>
            </a:r>
            <a:r>
              <a:rPr lang="en-US" altLang="ko-KR" sz="2000" dirty="0" smtClean="0">
                <a:latin typeface="+mn-ea"/>
                <a:cs typeface="08서울한강체 L"/>
              </a:rPr>
              <a:t>&amp; </a:t>
            </a:r>
            <a:r>
              <a:rPr lang="ko-KR" altLang="en-US" sz="2000" dirty="0" smtClean="0">
                <a:latin typeface="+mn-ea"/>
                <a:cs typeface="08서울한강체 L"/>
              </a:rPr>
              <a:t>면접 기술에 대한 </a:t>
            </a:r>
            <a:r>
              <a:rPr lang="ko-KR" altLang="en-US" sz="2000" b="1" dirty="0" smtClean="0">
                <a:solidFill>
                  <a:schemeClr val="accent6">
                    <a:lumMod val="50000"/>
                  </a:schemeClr>
                </a:solidFill>
                <a:latin typeface="+mn-ea"/>
                <a:cs typeface="08서울한강체 L"/>
              </a:rPr>
              <a:t>전문적</a:t>
            </a:r>
            <a:r>
              <a:rPr lang="en-US" altLang="ko-KR" sz="2000" b="1" dirty="0" smtClean="0">
                <a:solidFill>
                  <a:schemeClr val="accent6">
                    <a:lumMod val="50000"/>
                  </a:schemeClr>
                </a:solidFill>
                <a:latin typeface="+mn-ea"/>
                <a:cs typeface="08서울한강체 L"/>
              </a:rPr>
              <a:t> </a:t>
            </a:r>
            <a:r>
              <a:rPr lang="ko-KR" altLang="en-US" sz="2000" b="1" dirty="0" smtClean="0">
                <a:solidFill>
                  <a:schemeClr val="accent6">
                    <a:lumMod val="50000"/>
                  </a:schemeClr>
                </a:solidFill>
                <a:latin typeface="+mn-ea"/>
                <a:cs typeface="08서울한강체 L"/>
              </a:rPr>
              <a:t>역량</a:t>
            </a:r>
            <a:r>
              <a:rPr lang="en-US" altLang="ko-KR" sz="2000" dirty="0" smtClean="0">
                <a:solidFill>
                  <a:schemeClr val="accent6">
                    <a:lumMod val="50000"/>
                  </a:schemeClr>
                </a:solidFill>
                <a:latin typeface="+mn-ea"/>
                <a:cs typeface="08서울한강체 L"/>
              </a:rPr>
              <a:t> </a:t>
            </a:r>
            <a:r>
              <a:rPr lang="ko-KR" altLang="en-US" sz="2000" dirty="0" smtClean="0">
                <a:latin typeface="+mn-ea"/>
                <a:cs typeface="08서울한강체 L"/>
              </a:rPr>
              <a:t>갖추기</a:t>
            </a:r>
            <a:endParaRPr lang="en-US" altLang="ko-KR" sz="2000" dirty="0">
              <a:latin typeface="+mn-ea"/>
              <a:cs typeface="08서울한강체 L"/>
            </a:endParaRPr>
          </a:p>
          <a:p>
            <a:pPr eaLnBrk="1" latinLnBrk="1" hangingPunct="1">
              <a:lnSpc>
                <a:spcPct val="120000"/>
              </a:lnSpc>
              <a:spcBef>
                <a:spcPct val="20000"/>
              </a:spcBef>
              <a:defRPr/>
            </a:pPr>
            <a:r>
              <a:rPr lang="en-US" altLang="ko-KR" sz="2000" dirty="0">
                <a:latin typeface="+mn-ea"/>
                <a:cs typeface="08서울한강체 L"/>
              </a:rPr>
              <a:t> </a:t>
            </a:r>
            <a:r>
              <a:rPr lang="en-US" altLang="ko-KR" sz="2000" dirty="0" smtClean="0">
                <a:latin typeface="+mn-ea"/>
                <a:cs typeface="08서울한강체 L"/>
              </a:rPr>
              <a:t>                                            &amp; </a:t>
            </a:r>
            <a:r>
              <a:rPr lang="ko-KR" altLang="en-US" sz="2000" dirty="0" smtClean="0">
                <a:latin typeface="+mn-ea"/>
                <a:cs typeface="08서울한강체 L"/>
              </a:rPr>
              <a:t>클라이언트의 미래와 서비스에 대한 </a:t>
            </a:r>
            <a:r>
              <a:rPr lang="ko-KR" altLang="en-US" sz="2000" b="1" dirty="0" smtClean="0">
                <a:solidFill>
                  <a:schemeClr val="accent2">
                    <a:lumMod val="50000"/>
                  </a:schemeClr>
                </a:solidFill>
                <a:latin typeface="+mn-ea"/>
                <a:cs typeface="08서울한강체 L"/>
              </a:rPr>
              <a:t>긍정적인 기대 </a:t>
            </a:r>
            <a:r>
              <a:rPr lang="ko-KR" altLang="en-US" sz="2000" dirty="0" smtClean="0">
                <a:latin typeface="+mn-ea"/>
                <a:cs typeface="08서울한강체 L"/>
              </a:rPr>
              <a:t>가지기 </a:t>
            </a:r>
            <a:endParaRPr kumimoji="0" lang="en-US" altLang="ko-KR" dirty="0" smtClean="0">
              <a:latin typeface="+mn-ea"/>
              <a:ea typeface="+mn-ea"/>
              <a:cs typeface="08서울한강체 L"/>
            </a:endParaRPr>
          </a:p>
        </p:txBody>
      </p:sp>
    </p:spTree>
    <p:extLst>
      <p:ext uri="{BB962C8B-B14F-4D97-AF65-F5344CB8AC3E}">
        <p14:creationId xmlns:p14="http://schemas.microsoft.com/office/powerpoint/2010/main" val="9542858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txBox="1">
            <a:spLocks/>
          </p:cNvSpPr>
          <p:nvPr/>
        </p:nvSpPr>
        <p:spPr bwMode="auto">
          <a:xfrm>
            <a:off x="437038" y="756355"/>
            <a:ext cx="11619497" cy="5915378"/>
          </a:xfrm>
          <a:prstGeom prst="rect">
            <a:avLst/>
          </a:prstGeom>
          <a:noFill/>
          <a:ln w="9525">
            <a:noFill/>
            <a:miter lim="800000"/>
            <a:headEnd/>
            <a:tailEnd/>
          </a:ln>
        </p:spPr>
        <p:txBody>
          <a:bodyPr anchor="ctr"/>
          <a:lstStyle/>
          <a:p>
            <a:pPr marL="457200" indent="-457200" eaLnBrk="1" latinLnBrk="1" hangingPunct="1">
              <a:lnSpc>
                <a:spcPct val="120000"/>
              </a:lnSpc>
              <a:spcBef>
                <a:spcPct val="20000"/>
              </a:spcBef>
              <a:buFont typeface="+mj-ea"/>
              <a:buAutoNum type="circleNumDbPlain" startAt="3"/>
              <a:defRPr/>
            </a:pPr>
            <a:r>
              <a:rPr lang="ko-KR" altLang="en-US" sz="2400" dirty="0" smtClean="0">
                <a:latin typeface="+mn-ea"/>
                <a:cs typeface="08서울한강체 L"/>
              </a:rPr>
              <a:t>동기강화 상담 기법을 활용한 탐색적 질문</a:t>
            </a:r>
            <a:endParaRPr lang="en-US" altLang="ko-KR" sz="2400" dirty="0" smtClean="0">
              <a:latin typeface="+mn-ea"/>
              <a:cs typeface="08서울한강체 L"/>
            </a:endParaRPr>
          </a:p>
          <a:p>
            <a:pPr marL="457200" indent="-457200" eaLnBrk="1" latinLnBrk="1" hangingPunct="1">
              <a:lnSpc>
                <a:spcPct val="120000"/>
              </a:lnSpc>
              <a:spcBef>
                <a:spcPct val="20000"/>
              </a:spcBef>
              <a:buFont typeface="+mj-ea"/>
              <a:buAutoNum type="circleNumDbPlain" startAt="3"/>
              <a:defRPr/>
            </a:pPr>
            <a:endParaRPr kumimoji="0" lang="en-US" altLang="ko-KR" sz="500" dirty="0" smtClean="0">
              <a:latin typeface="+mn-ea"/>
              <a:ea typeface="+mn-ea"/>
              <a:cs typeface="08서울한강체 L"/>
            </a:endParaRPr>
          </a:p>
          <a:p>
            <a:pPr eaLnBrk="1" latinLnBrk="1" hangingPunct="1">
              <a:lnSpc>
                <a:spcPct val="120000"/>
              </a:lnSpc>
              <a:spcBef>
                <a:spcPct val="20000"/>
              </a:spcBef>
              <a:buFontTx/>
              <a:buChar char="-"/>
              <a:defRPr/>
            </a:pPr>
            <a:r>
              <a:rPr kumimoji="0" lang="ko-KR" altLang="en-US" sz="2000" dirty="0" smtClean="0">
                <a:latin typeface="+mn-ea"/>
                <a:ea typeface="+mn-ea"/>
                <a:cs typeface="08서울한강체 L"/>
              </a:rPr>
              <a:t>  클라이언트에게 긍정적인 변화를 가져오는 것을</a:t>
            </a:r>
            <a:r>
              <a:rPr lang="en-US" altLang="ko-KR" sz="2000" dirty="0" smtClean="0">
                <a:latin typeface="+mn-ea"/>
                <a:cs typeface="08서울한강체 L"/>
              </a:rPr>
              <a:t> </a:t>
            </a:r>
            <a:r>
              <a:rPr kumimoji="0" lang="ko-KR" altLang="en-US" sz="2000" dirty="0" smtClean="0">
                <a:latin typeface="+mn-ea"/>
                <a:ea typeface="+mn-ea"/>
                <a:cs typeface="08서울한강체 L"/>
              </a:rPr>
              <a:t>목적으로 함</a:t>
            </a:r>
            <a:endParaRPr kumimoji="0" lang="en-US" altLang="ko-KR" sz="2000" dirty="0" smtClean="0">
              <a:latin typeface="+mn-ea"/>
              <a:ea typeface="+mn-ea"/>
              <a:cs typeface="08서울한강체 L"/>
            </a:endParaRPr>
          </a:p>
          <a:p>
            <a:pPr eaLnBrk="1" latinLnBrk="1" hangingPunct="1">
              <a:lnSpc>
                <a:spcPct val="120000"/>
              </a:lnSpc>
              <a:spcBef>
                <a:spcPct val="20000"/>
              </a:spcBef>
              <a:buFontTx/>
              <a:buChar char="-"/>
              <a:defRPr/>
            </a:pPr>
            <a:r>
              <a:rPr kumimoji="0" lang="en-US" altLang="ko-KR" sz="2000" dirty="0" smtClean="0">
                <a:latin typeface="+mn-ea"/>
                <a:ea typeface="+mn-ea"/>
                <a:cs typeface="08서울한강체 L"/>
              </a:rPr>
              <a:t>  </a:t>
            </a:r>
            <a:r>
              <a:rPr kumimoji="0" lang="ko-KR" altLang="en-US" sz="2000" dirty="0" smtClean="0">
                <a:latin typeface="+mn-ea"/>
                <a:ea typeface="+mn-ea"/>
                <a:cs typeface="08서울한강체 L"/>
              </a:rPr>
              <a:t>변화를 성취하는 데 방해되는 요소들을 헤쳐 나가기 위해 클라이언트를 도움</a:t>
            </a:r>
            <a:endParaRPr lang="en-US" altLang="ko-KR" sz="2000" dirty="0" smtClean="0">
              <a:latin typeface="+mn-ea"/>
              <a:cs typeface="08서울한강체 L"/>
            </a:endParaRPr>
          </a:p>
          <a:p>
            <a:pPr eaLnBrk="1" latinLnBrk="1" hangingPunct="1">
              <a:lnSpc>
                <a:spcPct val="120000"/>
              </a:lnSpc>
              <a:spcBef>
                <a:spcPct val="20000"/>
              </a:spcBef>
              <a:buFontTx/>
              <a:buChar char="-"/>
              <a:defRPr/>
            </a:pPr>
            <a:r>
              <a:rPr kumimoji="0" lang="en-US" altLang="ko-KR" sz="2000" dirty="0" smtClean="0">
                <a:latin typeface="+mn-ea"/>
                <a:ea typeface="+mn-ea"/>
                <a:cs typeface="08서울한강체 L"/>
              </a:rPr>
              <a:t>  </a:t>
            </a:r>
            <a:r>
              <a:rPr lang="ko-KR" altLang="en-US" sz="2000" dirty="0" smtClean="0">
                <a:latin typeface="+mn-ea"/>
                <a:cs typeface="08서울한강체 L"/>
              </a:rPr>
              <a:t>변화와 이전 양식을 고수하는 데에서 발생하는 갈등이나 양가감정을 탐색하고 해결하는 데 </a:t>
            </a:r>
            <a:endParaRPr lang="en-US" altLang="ko-KR" sz="2000" dirty="0" smtClean="0">
              <a:latin typeface="+mn-ea"/>
              <a:cs typeface="08서울한강체 L"/>
            </a:endParaRPr>
          </a:p>
          <a:p>
            <a:pPr eaLnBrk="1" latinLnBrk="1" hangingPunct="1">
              <a:lnSpc>
                <a:spcPct val="120000"/>
              </a:lnSpc>
              <a:spcBef>
                <a:spcPct val="20000"/>
              </a:spcBef>
              <a:defRPr/>
            </a:pPr>
            <a:r>
              <a:rPr lang="en-US" altLang="ko-KR" sz="2000" dirty="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강조점을</a:t>
            </a:r>
            <a:r>
              <a:rPr lang="en-US" altLang="ko-KR" sz="2000" dirty="0">
                <a:latin typeface="+mn-ea"/>
                <a:cs typeface="08서울한강체 L"/>
              </a:rPr>
              <a:t> </a:t>
            </a:r>
            <a:r>
              <a:rPr lang="ko-KR" altLang="en-US" sz="2000" dirty="0" smtClean="0">
                <a:latin typeface="+mn-ea"/>
                <a:cs typeface="08서울한강체 L"/>
              </a:rPr>
              <a:t>둠</a:t>
            </a:r>
            <a:endParaRPr lang="en-US" altLang="ko-KR" sz="2000" dirty="0" smtClean="0">
              <a:latin typeface="+mn-ea"/>
              <a:cs typeface="08서울한강체 L"/>
            </a:endParaRPr>
          </a:p>
          <a:p>
            <a:pPr eaLnBrk="1" latinLnBrk="1" hangingPunct="1">
              <a:lnSpc>
                <a:spcPct val="120000"/>
              </a:lnSpc>
              <a:spcBef>
                <a:spcPct val="20000"/>
              </a:spcBef>
              <a:defRPr/>
            </a:pPr>
            <a:endParaRPr lang="en-US" altLang="ko-KR" sz="700" dirty="0">
              <a:latin typeface="+mn-ea"/>
              <a:cs typeface="08서울한강체 L"/>
            </a:endParaRPr>
          </a:p>
          <a:p>
            <a:pPr marL="342900" indent="-342900" eaLnBrk="1" latinLnBrk="1" hangingPunct="1">
              <a:lnSpc>
                <a:spcPct val="120000"/>
              </a:lnSpc>
              <a:spcBef>
                <a:spcPct val="20000"/>
              </a:spcBef>
              <a:buFont typeface="Arial" panose="020B0604020202020204" pitchFamily="34" charset="0"/>
              <a:buChar char="•"/>
              <a:defRPr/>
            </a:pPr>
            <a:r>
              <a:rPr lang="ko-KR" altLang="en-US" sz="2400" b="1" dirty="0" smtClean="0">
                <a:solidFill>
                  <a:schemeClr val="accent3"/>
                </a:solidFill>
                <a:latin typeface="+mn-ea"/>
                <a:cs typeface="08서울한강체 L"/>
              </a:rPr>
              <a:t>사례관리 과정에 제안한 동기강화 상담 기법에서의 주요 상담 전략</a:t>
            </a:r>
            <a:endParaRPr lang="en-US" altLang="ko-KR" sz="2400" b="1" dirty="0" smtClean="0">
              <a:solidFill>
                <a:schemeClr val="accent3"/>
              </a:solidFill>
              <a:latin typeface="+mn-ea"/>
              <a:cs typeface="08서울한강체 L"/>
            </a:endParaRPr>
          </a:p>
          <a:p>
            <a:pPr marL="342900" indent="-342900" eaLnBrk="1" latinLnBrk="1" hangingPunct="1">
              <a:lnSpc>
                <a:spcPct val="120000"/>
              </a:lnSpc>
              <a:spcBef>
                <a:spcPct val="20000"/>
              </a:spcBef>
              <a:buFont typeface="Arial" panose="020B0604020202020204" pitchFamily="34" charset="0"/>
              <a:buChar char="•"/>
              <a:defRPr/>
            </a:pPr>
            <a:endParaRPr lang="en-US" altLang="ko-KR" sz="300" dirty="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좋은 점과 좋지 않은 점을 탐색하고 목록을 작성해 본다</a:t>
            </a:r>
            <a:r>
              <a:rPr lang="en-US" altLang="ko-KR" sz="2000" dirty="0" smtClean="0">
                <a:latin typeface="+mn-ea"/>
                <a:cs typeface="08서울한강체 L"/>
              </a:rPr>
              <a:t>. </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문제 탐색하기를 통해 클라이언트가 문제라고 생각하는 점에 대하여 표현할 수 있도록 원조한다</a:t>
            </a:r>
            <a:r>
              <a:rPr lang="en-US" altLang="ko-KR" sz="2000" dirty="0" smtClean="0">
                <a:latin typeface="+mn-ea"/>
                <a:cs typeface="08서울한강체 L"/>
              </a:rPr>
              <a:t>.</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좋은 점과 좋지 않은 점에 대하여 클라이언트가 요약할 수 있도록 원조한다</a:t>
            </a:r>
            <a:r>
              <a:rPr lang="en-US" altLang="ko-KR" sz="2000" dirty="0" smtClean="0">
                <a:latin typeface="+mn-ea"/>
                <a:cs typeface="08서울한강체 L"/>
              </a:rPr>
              <a:t>.</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삶에 대한 만족을 어떻게 생각하는지 살펴볼 수 있도록 과거에 대한 탐색을 원조한다</a:t>
            </a:r>
            <a:r>
              <a:rPr lang="en-US" altLang="ko-KR" sz="2000" dirty="0" smtClean="0">
                <a:latin typeface="+mn-ea"/>
                <a:cs typeface="08서울한강체 L"/>
              </a:rPr>
              <a:t>. </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변화에 대하여 결정할 수 있도록 원조한다</a:t>
            </a:r>
            <a:r>
              <a:rPr lang="en-US" altLang="ko-KR" sz="2000" dirty="0" smtClean="0">
                <a:latin typeface="+mn-ea"/>
                <a:cs typeface="08서울한강체 L"/>
              </a:rPr>
              <a:t>.</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변화를 위해 필요한 정보를 제공한다</a:t>
            </a:r>
            <a:r>
              <a:rPr lang="en-US" altLang="ko-KR" sz="2000" dirty="0">
                <a:latin typeface="+mn-ea"/>
                <a:cs typeface="08서울한강체 L"/>
              </a:rPr>
              <a:t>.</a:t>
            </a:r>
            <a:endParaRPr kumimoji="0" lang="en-US" altLang="ko-KR" sz="2000" dirty="0" smtClean="0">
              <a:latin typeface="+mn-ea"/>
              <a:ea typeface="+mn-ea"/>
              <a:cs typeface="08서울한강체 L"/>
            </a:endParaRPr>
          </a:p>
        </p:txBody>
      </p:sp>
    </p:spTree>
    <p:extLst>
      <p:ext uri="{BB962C8B-B14F-4D97-AF65-F5344CB8AC3E}">
        <p14:creationId xmlns:p14="http://schemas.microsoft.com/office/powerpoint/2010/main" val="22701485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txBox="1">
            <a:spLocks/>
          </p:cNvSpPr>
          <p:nvPr/>
        </p:nvSpPr>
        <p:spPr bwMode="auto">
          <a:xfrm>
            <a:off x="572503" y="1174043"/>
            <a:ext cx="11337275" cy="5683957"/>
          </a:xfrm>
          <a:prstGeom prst="rect">
            <a:avLst/>
          </a:prstGeom>
          <a:noFill/>
          <a:ln w="9525">
            <a:noFill/>
            <a:miter lim="800000"/>
            <a:headEnd/>
            <a:tailEnd/>
          </a:ln>
        </p:spPr>
        <p:txBody>
          <a:bodyPr anchor="ctr"/>
          <a:lstStyle/>
          <a:p>
            <a:pPr marL="457200" indent="-457200" eaLnBrk="1" latinLnBrk="1" hangingPunct="1">
              <a:lnSpc>
                <a:spcPct val="120000"/>
              </a:lnSpc>
              <a:spcBef>
                <a:spcPct val="20000"/>
              </a:spcBef>
              <a:buFont typeface="+mj-ea"/>
              <a:buAutoNum type="circleNumDbPlain" startAt="4"/>
              <a:defRPr/>
            </a:pPr>
            <a:r>
              <a:rPr lang="ko-KR" altLang="en-US" sz="2400" dirty="0" smtClean="0">
                <a:latin typeface="+mn-ea"/>
                <a:cs typeface="08서울한강체 L"/>
              </a:rPr>
              <a:t>탐색적 질문을 활용한 욕구사정 질문 목록 만들기</a:t>
            </a:r>
            <a:endParaRPr lang="en-US" altLang="ko-KR" sz="2400" dirty="0" smtClean="0">
              <a:latin typeface="+mn-ea"/>
              <a:cs typeface="08서울한강체 L"/>
            </a:endParaRPr>
          </a:p>
          <a:p>
            <a:pPr eaLnBrk="1" latinLnBrk="1" hangingPunct="1">
              <a:lnSpc>
                <a:spcPct val="120000"/>
              </a:lnSpc>
              <a:spcBef>
                <a:spcPct val="20000"/>
              </a:spcBef>
              <a:defRPr/>
            </a:pPr>
            <a:endParaRPr lang="en-US" altLang="ko-KR" sz="500" dirty="0" smtClean="0">
              <a:latin typeface="+mn-ea"/>
              <a:cs typeface="08서울한강체 L"/>
            </a:endParaRPr>
          </a:p>
          <a:p>
            <a:pPr marL="342900" indent="-342900" eaLnBrk="1" latinLnBrk="1" hangingPunct="1">
              <a:lnSpc>
                <a:spcPct val="120000"/>
              </a:lnSpc>
              <a:spcBef>
                <a:spcPct val="20000"/>
              </a:spcBef>
              <a:buFontTx/>
              <a:buChar char="-"/>
              <a:defRPr/>
            </a:pPr>
            <a:r>
              <a:rPr lang="ko-KR" altLang="en-US" sz="2000" dirty="0" smtClean="0">
                <a:latin typeface="+mn-ea"/>
                <a:cs typeface="08서울한강체 L"/>
              </a:rPr>
              <a:t>클라이언트의 욕구를 규명하는 긴 항목의 검사 도구를 대신함</a:t>
            </a:r>
            <a:endParaRPr lang="en-US" altLang="ko-KR" sz="2000" dirty="0" smtClean="0">
              <a:latin typeface="+mn-ea"/>
              <a:cs typeface="08서울한강체 L"/>
            </a:endParaRPr>
          </a:p>
          <a:p>
            <a:pPr marL="342900" indent="-342900" eaLnBrk="1" latinLnBrk="1" hangingPunct="1">
              <a:lnSpc>
                <a:spcPct val="120000"/>
              </a:lnSpc>
              <a:spcBef>
                <a:spcPct val="20000"/>
              </a:spcBef>
              <a:buFontTx/>
              <a:buChar char="-"/>
              <a:defRPr/>
            </a:pPr>
            <a:r>
              <a:rPr lang="ko-KR" altLang="en-US" sz="2000" dirty="0" smtClean="0">
                <a:latin typeface="+mn-ea"/>
                <a:cs typeface="08서울한강체 L"/>
              </a:rPr>
              <a:t>최소화된 항목으로 요구를 사정함</a:t>
            </a:r>
            <a:endParaRPr lang="en-US" altLang="ko-KR" sz="2000" dirty="0" smtClean="0">
              <a:latin typeface="+mn-ea"/>
              <a:cs typeface="08서울한강체 L"/>
            </a:endParaRPr>
          </a:p>
          <a:p>
            <a:pPr marL="342900" indent="-342900" eaLnBrk="1" latinLnBrk="1" hangingPunct="1">
              <a:lnSpc>
                <a:spcPct val="120000"/>
              </a:lnSpc>
              <a:spcBef>
                <a:spcPct val="20000"/>
              </a:spcBef>
              <a:buFontTx/>
              <a:buChar char="-"/>
              <a:defRPr/>
            </a:pPr>
            <a:endParaRPr lang="en-US" altLang="ko-KR" sz="2000" dirty="0" smtClean="0">
              <a:latin typeface="+mn-ea"/>
              <a:cs typeface="08서울한강체 L"/>
            </a:endParaRPr>
          </a:p>
          <a:p>
            <a:pPr marL="342900" indent="-342900" eaLnBrk="1" latinLnBrk="1" hangingPunct="1">
              <a:lnSpc>
                <a:spcPct val="120000"/>
              </a:lnSpc>
              <a:spcBef>
                <a:spcPct val="20000"/>
              </a:spcBef>
              <a:buFontTx/>
              <a:buChar char="-"/>
              <a:defRPr/>
            </a:pPr>
            <a:r>
              <a:rPr lang="ko-KR" altLang="en-US" sz="2000" dirty="0" smtClean="0">
                <a:latin typeface="+mn-ea"/>
                <a:cs typeface="08서울한강체 L"/>
              </a:rPr>
              <a:t>기대효과와 유용성 </a:t>
            </a:r>
            <a:r>
              <a:rPr lang="en-US" altLang="ko-KR" sz="2000" dirty="0" smtClean="0">
                <a:latin typeface="+mn-ea"/>
                <a:cs typeface="08서울한강체 L"/>
              </a:rPr>
              <a:t>(</a:t>
            </a:r>
            <a:r>
              <a:rPr lang="ko-KR" altLang="en-US" sz="2000" dirty="0" err="1" smtClean="0">
                <a:latin typeface="+mn-ea"/>
                <a:cs typeface="08서울한강체 L"/>
              </a:rPr>
              <a:t>패러비</a:t>
            </a:r>
            <a:r>
              <a:rPr lang="en-US" altLang="ko-KR" sz="2000" dirty="0" smtClean="0">
                <a:latin typeface="+mn-ea"/>
                <a:cs typeface="08서울한강체 L"/>
              </a:rPr>
              <a:t>, </a:t>
            </a:r>
            <a:r>
              <a:rPr lang="ko-KR" altLang="en-US" sz="2000" dirty="0" smtClean="0">
                <a:latin typeface="+mn-ea"/>
                <a:cs typeface="08서울한강체 L"/>
              </a:rPr>
              <a:t>장</a:t>
            </a:r>
            <a:r>
              <a:rPr lang="en-US" altLang="ko-KR" sz="2000" dirty="0" smtClean="0">
                <a:latin typeface="+mn-ea"/>
                <a:cs typeface="08서울한강체 L"/>
              </a:rPr>
              <a:t>, </a:t>
            </a:r>
            <a:r>
              <a:rPr lang="ko-KR" altLang="en-US" sz="2000" dirty="0" smtClean="0">
                <a:latin typeface="+mn-ea"/>
                <a:cs typeface="08서울한강체 L"/>
              </a:rPr>
              <a:t>양 그리고 </a:t>
            </a:r>
            <a:r>
              <a:rPr lang="ko-KR" altLang="en-US" sz="2000" dirty="0" err="1" smtClean="0">
                <a:latin typeface="+mn-ea"/>
                <a:cs typeface="08서울한강체 L"/>
              </a:rPr>
              <a:t>얀프</a:t>
            </a:r>
            <a:r>
              <a:rPr lang="en-US" altLang="ko-KR" sz="2000" dirty="0" smtClean="0">
                <a:latin typeface="+mn-ea"/>
                <a:cs typeface="08서울한강체 L"/>
              </a:rPr>
              <a:t>)</a:t>
            </a:r>
            <a:endParaRPr lang="en-US" altLang="ko-KR" sz="2000" dirty="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사정도구를 사용하기 위한 전문가 훈련과정이 간결해진다</a:t>
            </a:r>
            <a:r>
              <a:rPr lang="en-US" altLang="ko-KR" sz="2000" dirty="0" smtClean="0">
                <a:latin typeface="+mn-ea"/>
                <a:cs typeface="08서울한강체 L"/>
              </a:rPr>
              <a:t>.</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사정과정이 간소화될 수 있다</a:t>
            </a:r>
            <a:r>
              <a:rPr lang="en-US" altLang="ko-KR" sz="2000" dirty="0" smtClean="0">
                <a:latin typeface="+mn-ea"/>
                <a:cs typeface="08서울한강체 L"/>
              </a:rPr>
              <a:t>.</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응답자의 부담이 줄어든다</a:t>
            </a:r>
            <a:r>
              <a:rPr lang="en-US" altLang="ko-KR" sz="2000" dirty="0" smtClean="0">
                <a:latin typeface="+mn-ea"/>
                <a:cs typeface="08서울한강체 L"/>
              </a:rPr>
              <a:t>.</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사정도구 사용 비용이 줄어들 수 있다</a:t>
            </a:r>
            <a:r>
              <a:rPr lang="en-US" altLang="ko-KR" sz="2000" dirty="0" smtClean="0">
                <a:latin typeface="+mn-ea"/>
                <a:cs typeface="08서울한강체 L"/>
              </a:rPr>
              <a:t>.</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보다 많은 클라이언트를 대상으로 사정을 수행할 수 있고 욕구가 있는 클라이언트에게 적절한 </a:t>
            </a:r>
            <a:endParaRPr lang="en-US" altLang="ko-KR" sz="2000" dirty="0" smtClean="0">
              <a:latin typeface="+mn-ea"/>
              <a:cs typeface="08서울한강체 L"/>
            </a:endParaRPr>
          </a:p>
          <a:p>
            <a:pPr eaLnBrk="1" latinLnBrk="1" hangingPunct="1">
              <a:lnSpc>
                <a:spcPct val="120000"/>
              </a:lnSpc>
              <a:spcBef>
                <a:spcPct val="20000"/>
              </a:spcBef>
              <a:defRPr/>
            </a:pPr>
            <a:r>
              <a:rPr lang="en-US" altLang="ko-KR" sz="2000" dirty="0" smtClean="0">
                <a:latin typeface="+mn-ea"/>
                <a:cs typeface="08서울한강체 L"/>
              </a:rPr>
              <a:t>    </a:t>
            </a:r>
            <a:r>
              <a:rPr lang="ko-KR" altLang="en-US" sz="2000" dirty="0" smtClean="0">
                <a:latin typeface="+mn-ea"/>
                <a:cs typeface="08서울한강체 L"/>
              </a:rPr>
              <a:t>서비스를 제공할 수 있게 된다</a:t>
            </a:r>
            <a:r>
              <a:rPr lang="en-US" altLang="ko-KR" sz="2000" dirty="0" smtClean="0">
                <a:latin typeface="+mn-ea"/>
                <a:cs typeface="08서울한강체 L"/>
              </a:rPr>
              <a:t>.</a:t>
            </a:r>
          </a:p>
          <a:p>
            <a:pPr eaLnBrk="1" latinLnBrk="1" hangingPunct="1">
              <a:lnSpc>
                <a:spcPct val="120000"/>
              </a:lnSpc>
              <a:spcBef>
                <a:spcPct val="20000"/>
              </a:spcBef>
              <a:defRPr/>
            </a:pPr>
            <a:endParaRPr lang="en-US" altLang="ko-KR" sz="2400" dirty="0" smtClean="0">
              <a:latin typeface="+mn-ea"/>
              <a:cs typeface="08서울한강체 L"/>
            </a:endParaRPr>
          </a:p>
          <a:p>
            <a:pPr marL="457200" indent="-457200" eaLnBrk="1" latinLnBrk="1" hangingPunct="1">
              <a:lnSpc>
                <a:spcPct val="120000"/>
              </a:lnSpc>
              <a:spcBef>
                <a:spcPct val="20000"/>
              </a:spcBef>
              <a:buFont typeface="+mj-ea"/>
              <a:buAutoNum type="circleNumDbPlain" startAt="3"/>
              <a:defRPr/>
            </a:pPr>
            <a:endParaRPr kumimoji="0" lang="en-US" altLang="ko-KR" sz="500" dirty="0" smtClean="0">
              <a:latin typeface="+mn-ea"/>
              <a:ea typeface="+mn-ea"/>
              <a:cs typeface="08서울한강체 L"/>
            </a:endParaRPr>
          </a:p>
        </p:txBody>
      </p:sp>
    </p:spTree>
    <p:extLst>
      <p:ext uri="{BB962C8B-B14F-4D97-AF65-F5344CB8AC3E}">
        <p14:creationId xmlns:p14="http://schemas.microsoft.com/office/powerpoint/2010/main" val="729886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826770" y="1021362"/>
            <a:ext cx="10972800" cy="1066800"/>
          </a:xfrm>
        </p:spPr>
        <p:txBody>
          <a:bodyPr>
            <a:normAutofit/>
          </a:bodyPr>
          <a:lstStyle/>
          <a:p>
            <a:r>
              <a:rPr lang="ko-KR" altLang="en-US" sz="2400" dirty="0" smtClean="0"/>
              <a:t>표 </a:t>
            </a:r>
            <a:r>
              <a:rPr lang="en-US" altLang="ko-KR" sz="2400" dirty="0" smtClean="0"/>
              <a:t>1-1. </a:t>
            </a:r>
            <a:r>
              <a:rPr lang="ko-KR" altLang="en-US" sz="2400" dirty="0" smtClean="0"/>
              <a:t>주요 영역에서의 탐색적 질문 만들기의 예와 응답 유형</a:t>
            </a:r>
            <a:endParaRPr lang="ko-KR" altLang="en-US" sz="2400" dirty="0"/>
          </a:p>
        </p:txBody>
      </p:sp>
      <p:graphicFrame>
        <p:nvGraphicFramePr>
          <p:cNvPr id="4" name="표 3"/>
          <p:cNvGraphicFramePr>
            <a:graphicFrameLocks noGrp="1"/>
          </p:cNvGraphicFramePr>
          <p:nvPr>
            <p:extLst>
              <p:ext uri="{D42A27DB-BD31-4B8C-83A1-F6EECF244321}">
                <p14:modId xmlns:p14="http://schemas.microsoft.com/office/powerpoint/2010/main" val="3999380321"/>
              </p:ext>
            </p:extLst>
          </p:nvPr>
        </p:nvGraphicFramePr>
        <p:xfrm>
          <a:off x="937260" y="2179744"/>
          <a:ext cx="9626600" cy="2931160"/>
        </p:xfrm>
        <a:graphic>
          <a:graphicData uri="http://schemas.openxmlformats.org/drawingml/2006/table">
            <a:tbl>
              <a:tblPr firstRow="1" bandRow="1">
                <a:tableStyleId>{5C22544A-7EE6-4342-B048-85BDC9FD1C3A}</a:tableStyleId>
              </a:tblPr>
              <a:tblGrid>
                <a:gridCol w="1156970"/>
                <a:gridCol w="6057900"/>
                <a:gridCol w="2411730"/>
              </a:tblGrid>
              <a:tr h="370840">
                <a:tc>
                  <a:txBody>
                    <a:bodyPr/>
                    <a:lstStyle/>
                    <a:p>
                      <a:pPr latinLnBrk="1"/>
                      <a:r>
                        <a:rPr lang="ko-KR" altLang="en-US" dirty="0" smtClean="0"/>
                        <a:t>문제 영역</a:t>
                      </a:r>
                      <a:endParaRPr lang="ko-KR" altLang="en-US" dirty="0"/>
                    </a:p>
                  </a:txBody>
                  <a:tcPr/>
                </a:tc>
                <a:tc>
                  <a:txBody>
                    <a:bodyPr/>
                    <a:lstStyle/>
                    <a:p>
                      <a:pPr algn="ctr" latinLnBrk="1"/>
                      <a:r>
                        <a:rPr lang="ko-KR" altLang="en-US" dirty="0" smtClean="0"/>
                        <a:t>질문 내용</a:t>
                      </a:r>
                      <a:endParaRPr lang="ko-KR" altLang="en-US" dirty="0"/>
                    </a:p>
                  </a:txBody>
                  <a:tcPr/>
                </a:tc>
                <a:tc>
                  <a:txBody>
                    <a:bodyPr/>
                    <a:lstStyle/>
                    <a:p>
                      <a:pPr algn="ctr" latinLnBrk="1"/>
                      <a:r>
                        <a:rPr lang="ko-KR" altLang="en-US" dirty="0" smtClean="0"/>
                        <a:t>응답</a:t>
                      </a:r>
                      <a:endParaRPr lang="ko-KR" altLang="en-US" dirty="0"/>
                    </a:p>
                  </a:txBody>
                  <a:tcPr/>
                </a:tc>
              </a:tr>
              <a:tr h="370840">
                <a:tc>
                  <a:txBody>
                    <a:bodyPr/>
                    <a:lstStyle/>
                    <a:p>
                      <a:pPr algn="ctr" latinLnBrk="1"/>
                      <a:r>
                        <a:rPr lang="ko-KR" altLang="en-US" dirty="0" smtClean="0"/>
                        <a:t>약물</a:t>
                      </a:r>
                      <a:endParaRPr lang="ko-KR" altLang="en-US" dirty="0"/>
                    </a:p>
                  </a:txBody>
                  <a:tcPr/>
                </a:tc>
                <a:tc>
                  <a:txBody>
                    <a:bodyPr/>
                    <a:lstStyle/>
                    <a:p>
                      <a:pPr latinLnBrk="1"/>
                      <a:r>
                        <a:rPr lang="ko-KR" altLang="en-US" dirty="0" smtClean="0"/>
                        <a:t>당신은 약물 치료 서비스가 필요한가요</a:t>
                      </a:r>
                      <a:r>
                        <a:rPr lang="en-US" altLang="ko-KR" dirty="0" smtClean="0"/>
                        <a:t>?</a:t>
                      </a:r>
                      <a:endParaRPr lang="ko-KR" altLang="en-US" dirty="0"/>
                    </a:p>
                  </a:txBody>
                  <a:tcPr/>
                </a:tc>
                <a:tc rowSpan="4">
                  <a:txBody>
                    <a:bodyPr/>
                    <a:lstStyle/>
                    <a:p>
                      <a:pPr latinLnBrk="1"/>
                      <a:endParaRPr lang="en-US" altLang="ko-KR" dirty="0" smtClean="0"/>
                    </a:p>
                    <a:p>
                      <a:pPr latinLnBrk="1"/>
                      <a:r>
                        <a:rPr lang="ko-KR" altLang="en-US" dirty="0" smtClean="0"/>
                        <a:t>예 </a:t>
                      </a:r>
                      <a:r>
                        <a:rPr lang="en-US" altLang="ko-KR" dirty="0" smtClean="0"/>
                        <a:t>1*</a:t>
                      </a:r>
                    </a:p>
                    <a:p>
                      <a:pPr latinLnBrk="1"/>
                      <a:r>
                        <a:rPr lang="ko-KR" altLang="en-US" dirty="0" smtClean="0"/>
                        <a:t>예</a:t>
                      </a:r>
                      <a:r>
                        <a:rPr lang="ko-KR" altLang="en-US" baseline="0" dirty="0" smtClean="0"/>
                        <a:t> </a:t>
                      </a:r>
                      <a:r>
                        <a:rPr lang="en-US" altLang="ko-KR" baseline="0" dirty="0" smtClean="0"/>
                        <a:t>/ </a:t>
                      </a:r>
                      <a:r>
                        <a:rPr lang="ko-KR" altLang="en-US" baseline="0" dirty="0" smtClean="0"/>
                        <a:t>아니오</a:t>
                      </a:r>
                      <a:endParaRPr lang="en-US" altLang="ko-KR" baseline="0" dirty="0" smtClean="0"/>
                    </a:p>
                    <a:p>
                      <a:pPr latinLnBrk="1"/>
                      <a:endParaRPr lang="en-US" altLang="ko-KR" baseline="0" dirty="0" smtClean="0"/>
                    </a:p>
                    <a:p>
                      <a:pPr latinLnBrk="1"/>
                      <a:r>
                        <a:rPr lang="ko-KR" altLang="en-US" baseline="0" dirty="0" smtClean="0"/>
                        <a:t>예 </a:t>
                      </a:r>
                      <a:r>
                        <a:rPr lang="en-US" altLang="ko-KR" baseline="0" dirty="0" smtClean="0"/>
                        <a:t>2**</a:t>
                      </a:r>
                    </a:p>
                    <a:p>
                      <a:pPr latinLnBrk="1"/>
                      <a:r>
                        <a:rPr lang="en-US" altLang="ko-KR" dirty="0" smtClean="0"/>
                        <a:t>1</a:t>
                      </a:r>
                      <a:r>
                        <a:rPr lang="ko-KR" altLang="en-US" dirty="0" smtClean="0"/>
                        <a:t>점</a:t>
                      </a:r>
                      <a:r>
                        <a:rPr lang="en-US" altLang="ko-KR" dirty="0" smtClean="0"/>
                        <a:t>(</a:t>
                      </a:r>
                      <a:r>
                        <a:rPr lang="ko-KR" altLang="en-US" dirty="0" smtClean="0"/>
                        <a:t>전혀 아니다</a:t>
                      </a:r>
                      <a:r>
                        <a:rPr lang="en-US" altLang="ko-KR" dirty="0" smtClean="0"/>
                        <a:t>)</a:t>
                      </a:r>
                      <a:r>
                        <a:rPr lang="ko-KR" altLang="en-US" dirty="0" smtClean="0"/>
                        <a:t>에서 </a:t>
                      </a:r>
                      <a:endParaRPr lang="en-US" altLang="ko-KR" dirty="0" smtClean="0"/>
                    </a:p>
                    <a:p>
                      <a:pPr latinLnBrk="1"/>
                      <a:r>
                        <a:rPr lang="en-US" altLang="ko-KR" dirty="0" smtClean="0"/>
                        <a:t>10</a:t>
                      </a:r>
                      <a:r>
                        <a:rPr lang="ko-KR" altLang="en-US" dirty="0" smtClean="0"/>
                        <a:t>점</a:t>
                      </a:r>
                      <a:r>
                        <a:rPr lang="en-US" altLang="ko-KR" dirty="0" smtClean="0"/>
                        <a:t>(</a:t>
                      </a:r>
                      <a:r>
                        <a:rPr lang="ko-KR" altLang="en-US" dirty="0" smtClean="0"/>
                        <a:t>매우 그렇다</a:t>
                      </a:r>
                      <a:r>
                        <a:rPr lang="en-US" altLang="ko-KR" dirty="0" smtClean="0"/>
                        <a:t>)</a:t>
                      </a:r>
                      <a:r>
                        <a:rPr lang="en-US" altLang="ko-KR" baseline="0" dirty="0" smtClean="0"/>
                        <a:t> </a:t>
                      </a:r>
                      <a:r>
                        <a:rPr lang="ko-KR" altLang="en-US" baseline="0" dirty="0" smtClean="0"/>
                        <a:t>중</a:t>
                      </a:r>
                      <a:endParaRPr lang="en-US" altLang="ko-KR" baseline="0" dirty="0" smtClean="0"/>
                    </a:p>
                    <a:p>
                      <a:pPr latinLnBrk="1"/>
                      <a:r>
                        <a:rPr lang="ko-KR" altLang="en-US" baseline="0" dirty="0" smtClean="0"/>
                        <a:t>해당되는 점수 매기기</a:t>
                      </a:r>
                      <a:endParaRPr lang="en-US" altLang="ko-KR" dirty="0" smtClean="0"/>
                    </a:p>
                    <a:p>
                      <a:pPr latinLnBrk="1"/>
                      <a:endParaRPr lang="ko-KR" altLang="en-US" dirty="0"/>
                    </a:p>
                  </a:txBody>
                  <a:tcPr/>
                </a:tc>
              </a:tr>
              <a:tr h="408940">
                <a:tc>
                  <a:txBody>
                    <a:bodyPr/>
                    <a:lstStyle/>
                    <a:p>
                      <a:pPr algn="ctr" latinLnBrk="1"/>
                      <a:r>
                        <a:rPr lang="ko-KR" altLang="en-US" dirty="0" smtClean="0"/>
                        <a:t>학업</a:t>
                      </a:r>
                      <a:endParaRPr lang="ko-KR" altLang="en-US" dirty="0"/>
                    </a:p>
                  </a:txBody>
                  <a:tcPr/>
                </a:tc>
                <a:tc>
                  <a:txBody>
                    <a:bodyPr/>
                    <a:lstStyle/>
                    <a:p>
                      <a:pPr latinLnBrk="1"/>
                      <a:r>
                        <a:rPr lang="ko-KR" altLang="en-US" dirty="0" smtClean="0"/>
                        <a:t>당신은 고등학교 졸업에 필요한 도움이 필요한가요</a:t>
                      </a:r>
                      <a:r>
                        <a:rPr lang="en-US" altLang="ko-KR" dirty="0" smtClean="0"/>
                        <a:t>?</a:t>
                      </a:r>
                      <a:endParaRPr lang="ko-KR" altLang="en-US" dirty="0"/>
                    </a:p>
                  </a:txBody>
                  <a:tcPr/>
                </a:tc>
                <a:tc vMerge="1">
                  <a:txBody>
                    <a:bodyPr/>
                    <a:lstStyle/>
                    <a:p>
                      <a:pPr latinLnBrk="1"/>
                      <a:endParaRPr lang="ko-KR" altLang="en-US" dirty="0"/>
                    </a:p>
                  </a:txBody>
                  <a:tcPr/>
                </a:tc>
              </a:tr>
              <a:tr h="982980">
                <a:tc>
                  <a:txBody>
                    <a:bodyPr/>
                    <a:lstStyle/>
                    <a:p>
                      <a:pPr algn="ctr" latinLnBrk="1"/>
                      <a:endParaRPr lang="en-US" altLang="ko-KR" dirty="0" smtClean="0"/>
                    </a:p>
                    <a:p>
                      <a:pPr algn="ctr" latinLnBrk="1"/>
                      <a:r>
                        <a:rPr lang="ko-KR" altLang="en-US" dirty="0" smtClean="0"/>
                        <a:t>취업</a:t>
                      </a:r>
                      <a:endParaRPr lang="ko-KR" altLang="en-US" dirty="0"/>
                    </a:p>
                  </a:txBody>
                  <a:tcPr/>
                </a:tc>
                <a:tc>
                  <a:txBody>
                    <a:bodyPr/>
                    <a:lstStyle/>
                    <a:p>
                      <a:pPr latinLnBrk="1"/>
                      <a:endParaRPr lang="en-US" altLang="ko-KR" sz="1100" dirty="0" smtClean="0"/>
                    </a:p>
                    <a:p>
                      <a:pPr latinLnBrk="1"/>
                      <a:r>
                        <a:rPr lang="ko-KR" altLang="en-US" dirty="0" smtClean="0"/>
                        <a:t>당신은 취업하는 데 필요한 기술을 배우는 데 도움이 </a:t>
                      </a:r>
                      <a:endParaRPr lang="en-US" altLang="ko-KR" dirty="0" smtClean="0"/>
                    </a:p>
                    <a:p>
                      <a:pPr latinLnBrk="1"/>
                      <a:r>
                        <a:rPr lang="ko-KR" altLang="en-US" dirty="0" smtClean="0"/>
                        <a:t>필요한가요</a:t>
                      </a:r>
                      <a:r>
                        <a:rPr lang="en-US" altLang="ko-KR" dirty="0" smtClean="0"/>
                        <a:t>?</a:t>
                      </a:r>
                      <a:endParaRPr lang="ko-KR" altLang="en-US" dirty="0"/>
                    </a:p>
                  </a:txBody>
                  <a:tcPr/>
                </a:tc>
                <a:tc vMerge="1">
                  <a:txBody>
                    <a:bodyPr/>
                    <a:lstStyle/>
                    <a:p>
                      <a:pPr latinLnBrk="1"/>
                      <a:endParaRPr lang="ko-KR" altLang="en-US" dirty="0"/>
                    </a:p>
                  </a:txBody>
                  <a:tcPr/>
                </a:tc>
              </a:tr>
              <a:tr h="370840">
                <a:tc>
                  <a:txBody>
                    <a:bodyPr/>
                    <a:lstStyle/>
                    <a:p>
                      <a:pPr algn="ctr" latinLnBrk="1"/>
                      <a:endParaRPr lang="en-US" altLang="ko-KR" sz="1200" dirty="0" smtClean="0"/>
                    </a:p>
                    <a:p>
                      <a:pPr algn="ctr" latinLnBrk="1"/>
                      <a:r>
                        <a:rPr lang="ko-KR" altLang="en-US" dirty="0" smtClean="0"/>
                        <a:t>주거</a:t>
                      </a:r>
                      <a:endParaRPr lang="ko-KR" altLang="en-US" dirty="0"/>
                    </a:p>
                  </a:txBody>
                  <a:tcPr/>
                </a:tc>
                <a:tc>
                  <a:txBody>
                    <a:bodyPr/>
                    <a:lstStyle/>
                    <a:p>
                      <a:pPr latinLnBrk="1"/>
                      <a:endParaRPr lang="en-US" altLang="ko-KR" sz="1200" dirty="0" smtClean="0"/>
                    </a:p>
                    <a:p>
                      <a:pPr latinLnBrk="1"/>
                      <a:r>
                        <a:rPr lang="ko-KR" altLang="en-US" dirty="0" smtClean="0"/>
                        <a:t>당신은 주거를 마련하는 데 도움이 필요한가요</a:t>
                      </a:r>
                      <a:r>
                        <a:rPr lang="en-US" altLang="ko-KR" dirty="0" smtClean="0"/>
                        <a:t>?</a:t>
                      </a:r>
                    </a:p>
                  </a:txBody>
                  <a:tcPr/>
                </a:tc>
                <a:tc vMerge="1">
                  <a:txBody>
                    <a:bodyPr/>
                    <a:lstStyle/>
                    <a:p>
                      <a:pPr latinLnBrk="1"/>
                      <a:endParaRPr lang="ko-KR" altLang="en-US" dirty="0"/>
                    </a:p>
                  </a:txBody>
                  <a:tcPr/>
                </a:tc>
              </a:tr>
            </a:tbl>
          </a:graphicData>
        </a:graphic>
      </p:graphicFrame>
      <p:sp>
        <p:nvSpPr>
          <p:cNvPr id="5" name="TextBox 4"/>
          <p:cNvSpPr txBox="1"/>
          <p:nvPr/>
        </p:nvSpPr>
        <p:spPr>
          <a:xfrm>
            <a:off x="914682" y="5433342"/>
            <a:ext cx="7223760" cy="646331"/>
          </a:xfrm>
          <a:prstGeom prst="rect">
            <a:avLst/>
          </a:prstGeom>
          <a:noFill/>
        </p:spPr>
        <p:txBody>
          <a:bodyPr wrap="square" rtlCol="0">
            <a:spAutoFit/>
          </a:bodyPr>
          <a:lstStyle/>
          <a:p>
            <a:r>
              <a:rPr lang="en-US" altLang="ko-KR" dirty="0" smtClean="0"/>
              <a:t>* </a:t>
            </a:r>
            <a:r>
              <a:rPr lang="ko-KR" altLang="en-US" dirty="0" smtClean="0"/>
              <a:t>서비스 욕구 여부를 사정할 수 있다</a:t>
            </a:r>
            <a:r>
              <a:rPr lang="en-US" altLang="ko-KR" dirty="0" smtClean="0"/>
              <a:t>.</a:t>
            </a:r>
          </a:p>
          <a:p>
            <a:r>
              <a:rPr lang="en-US" altLang="ko-KR" dirty="0" smtClean="0"/>
              <a:t>** </a:t>
            </a:r>
            <a:r>
              <a:rPr lang="ko-KR" altLang="en-US" dirty="0" smtClean="0"/>
              <a:t>서비스가 필요한 정도를 사정할 수 있다</a:t>
            </a:r>
            <a:r>
              <a:rPr lang="en-US" altLang="ko-KR" dirty="0" smtClean="0"/>
              <a:t>. </a:t>
            </a:r>
            <a:endParaRPr lang="ko-KR" altLang="en-US" dirty="0"/>
          </a:p>
        </p:txBody>
      </p:sp>
    </p:spTree>
    <p:extLst>
      <p:ext uri="{BB962C8B-B14F-4D97-AF65-F5344CB8AC3E}">
        <p14:creationId xmlns:p14="http://schemas.microsoft.com/office/powerpoint/2010/main" val="6796059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416417" y="1693550"/>
            <a:ext cx="11277600" cy="1470025"/>
          </a:xfrm>
        </p:spPr>
        <p:txBody>
          <a:bodyPr>
            <a:normAutofit/>
          </a:bodyPr>
          <a:lstStyle/>
          <a:p>
            <a:r>
              <a:rPr lang="en-US" altLang="ko-KR" sz="6600" dirty="0" smtClean="0"/>
              <a:t>Contents</a:t>
            </a:r>
            <a:endParaRPr lang="ko-KR" altLang="en-US" sz="6600" dirty="0"/>
          </a:p>
        </p:txBody>
      </p:sp>
      <p:sp>
        <p:nvSpPr>
          <p:cNvPr id="3" name="부제목 2"/>
          <p:cNvSpPr>
            <a:spLocks noGrp="1"/>
          </p:cNvSpPr>
          <p:nvPr>
            <p:ph type="subTitle" idx="1"/>
          </p:nvPr>
        </p:nvSpPr>
        <p:spPr>
          <a:xfrm>
            <a:off x="416417" y="3974474"/>
            <a:ext cx="9204101" cy="2803515"/>
          </a:xfrm>
        </p:spPr>
        <p:txBody>
          <a:bodyPr>
            <a:noAutofit/>
          </a:bodyPr>
          <a:lstStyle/>
          <a:p>
            <a:pPr marL="0">
              <a:spcBef>
                <a:spcPts val="0"/>
              </a:spcBef>
              <a:buClr>
                <a:srgbClr val="002060"/>
              </a:buClr>
            </a:pPr>
            <a:r>
              <a:rPr lang="en-US" altLang="ko-KR" sz="2800" b="1" dirty="0" smtClean="0">
                <a:solidFill>
                  <a:srgbClr val="002060"/>
                </a:solidFill>
              </a:rPr>
              <a:t>&lt;</a:t>
            </a:r>
            <a:r>
              <a:rPr lang="ko-KR" altLang="en-US" sz="2800" b="1" dirty="0" smtClean="0">
                <a:solidFill>
                  <a:srgbClr val="002060"/>
                </a:solidFill>
              </a:rPr>
              <a:t>욕구사정에서의 상담기술</a:t>
            </a:r>
            <a:r>
              <a:rPr lang="en-US" altLang="ko-KR" sz="2800" b="1" dirty="0" smtClean="0">
                <a:solidFill>
                  <a:srgbClr val="002060"/>
                </a:solidFill>
              </a:rPr>
              <a:t>&gt;</a:t>
            </a:r>
          </a:p>
          <a:p>
            <a:pPr marL="0">
              <a:spcBef>
                <a:spcPts val="0"/>
              </a:spcBef>
              <a:buClr>
                <a:srgbClr val="002060"/>
              </a:buClr>
              <a:buFont typeface="+mj-lt"/>
              <a:buAutoNum type="romanUcPeriod"/>
            </a:pPr>
            <a:endParaRPr lang="en-US" altLang="ko-KR" sz="2800" b="1" dirty="0">
              <a:solidFill>
                <a:srgbClr val="002060"/>
              </a:solidFill>
            </a:endParaRPr>
          </a:p>
          <a:p>
            <a:pPr marL="0">
              <a:spcBef>
                <a:spcPts val="0"/>
              </a:spcBef>
              <a:buClr>
                <a:srgbClr val="002060"/>
              </a:buClr>
              <a:buFont typeface="+mj-lt"/>
              <a:buAutoNum type="romanUcPeriod"/>
            </a:pPr>
            <a:r>
              <a:rPr lang="en-US" altLang="ko-KR" b="1" dirty="0" smtClean="0">
                <a:solidFill>
                  <a:srgbClr val="002060"/>
                </a:solidFill>
              </a:rPr>
              <a:t> </a:t>
            </a:r>
            <a:r>
              <a:rPr lang="ko-KR" altLang="en-US" b="1" dirty="0" smtClean="0">
                <a:solidFill>
                  <a:srgbClr val="002060"/>
                </a:solidFill>
              </a:rPr>
              <a:t>욕구 사정 면접에 대한 이해와 상담기술</a:t>
            </a:r>
            <a:endParaRPr lang="en-US" altLang="ko-KR" b="1" dirty="0" smtClean="0">
              <a:solidFill>
                <a:srgbClr val="002060"/>
              </a:solidFill>
            </a:endParaRPr>
          </a:p>
          <a:p>
            <a:pPr marL="0">
              <a:spcBef>
                <a:spcPts val="0"/>
              </a:spcBef>
              <a:buClr>
                <a:srgbClr val="002060"/>
              </a:buClr>
              <a:buFont typeface="+mj-lt"/>
              <a:buAutoNum type="romanUcPeriod"/>
            </a:pPr>
            <a:endParaRPr lang="en-US" altLang="ko-KR" b="1" dirty="0">
              <a:solidFill>
                <a:srgbClr val="002060"/>
              </a:solidFill>
            </a:endParaRPr>
          </a:p>
          <a:p>
            <a:pPr marL="0">
              <a:spcBef>
                <a:spcPts val="0"/>
              </a:spcBef>
              <a:buClr>
                <a:srgbClr val="002060"/>
              </a:buClr>
              <a:buFont typeface="+mj-lt"/>
              <a:buAutoNum type="romanUcPeriod"/>
            </a:pPr>
            <a:r>
              <a:rPr lang="en-US" altLang="ko-KR" b="1" dirty="0">
                <a:solidFill>
                  <a:srgbClr val="002060"/>
                </a:solidFill>
              </a:rPr>
              <a:t> </a:t>
            </a:r>
            <a:r>
              <a:rPr lang="ko-KR" altLang="en-US" b="1" dirty="0" smtClean="0">
                <a:solidFill>
                  <a:srgbClr val="002060"/>
                </a:solidFill>
              </a:rPr>
              <a:t>비자발적인 클라이언트를 위한 상담기술</a:t>
            </a:r>
            <a:endParaRPr lang="en-US" altLang="ko-KR" b="1" dirty="0" smtClean="0">
              <a:solidFill>
                <a:srgbClr val="002060"/>
              </a:solidFill>
            </a:endParaRPr>
          </a:p>
          <a:p>
            <a:pPr marL="0">
              <a:spcBef>
                <a:spcPts val="0"/>
              </a:spcBef>
              <a:buClr>
                <a:srgbClr val="002060"/>
              </a:buClr>
              <a:buFont typeface="+mj-lt"/>
              <a:buAutoNum type="romanUcPeriod"/>
            </a:pPr>
            <a:endParaRPr lang="en-US" altLang="ko-KR" b="1" dirty="0">
              <a:solidFill>
                <a:srgbClr val="002060"/>
              </a:solidFill>
            </a:endParaRPr>
          </a:p>
          <a:p>
            <a:pPr marL="0">
              <a:spcBef>
                <a:spcPts val="0"/>
              </a:spcBef>
              <a:buClr>
                <a:srgbClr val="002060"/>
              </a:buClr>
              <a:buFont typeface="+mj-lt"/>
              <a:buAutoNum type="romanUcPeriod"/>
            </a:pPr>
            <a:r>
              <a:rPr lang="ko-KR" altLang="en-US" b="1" dirty="0" smtClean="0">
                <a:solidFill>
                  <a:srgbClr val="002060"/>
                </a:solidFill>
              </a:rPr>
              <a:t> 욕구사정 면접과 반성적 실천</a:t>
            </a:r>
            <a:endParaRPr lang="ko-KR" altLang="en-US" b="1" dirty="0">
              <a:solidFill>
                <a:srgbClr val="002060"/>
              </a:solidFill>
            </a:endParaRPr>
          </a:p>
        </p:txBody>
      </p:sp>
    </p:spTree>
    <p:extLst>
      <p:ext uri="{BB962C8B-B14F-4D97-AF65-F5344CB8AC3E}">
        <p14:creationId xmlns:p14="http://schemas.microsoft.com/office/powerpoint/2010/main" val="24458832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379925" y="705273"/>
            <a:ext cx="9423542" cy="1066800"/>
          </a:xfrm>
        </p:spPr>
        <p:txBody>
          <a:bodyPr>
            <a:normAutofit/>
          </a:bodyPr>
          <a:lstStyle/>
          <a:p>
            <a:r>
              <a:rPr lang="ko-KR" altLang="en-US" sz="2400" dirty="0" smtClean="0"/>
              <a:t>표 </a:t>
            </a:r>
            <a:r>
              <a:rPr lang="en-US" altLang="ko-KR" sz="2400" dirty="0" smtClean="0"/>
              <a:t>1-2. </a:t>
            </a:r>
            <a:r>
              <a:rPr lang="ko-KR" altLang="en-US" sz="2400" dirty="0" smtClean="0"/>
              <a:t>욕구 영역별로 탐색적 질문 만들기 목록</a:t>
            </a:r>
            <a:endParaRPr lang="ko-KR" altLang="en-US" sz="2400" dirty="0"/>
          </a:p>
        </p:txBody>
      </p:sp>
      <p:graphicFrame>
        <p:nvGraphicFramePr>
          <p:cNvPr id="4" name="표 3"/>
          <p:cNvGraphicFramePr>
            <a:graphicFrameLocks noGrp="1"/>
          </p:cNvGraphicFramePr>
          <p:nvPr>
            <p:extLst>
              <p:ext uri="{D42A27DB-BD31-4B8C-83A1-F6EECF244321}">
                <p14:modId xmlns:p14="http://schemas.microsoft.com/office/powerpoint/2010/main" val="4124989776"/>
              </p:ext>
            </p:extLst>
          </p:nvPr>
        </p:nvGraphicFramePr>
        <p:xfrm>
          <a:off x="1375620" y="1840089"/>
          <a:ext cx="9491275" cy="4512170"/>
        </p:xfrm>
        <a:graphic>
          <a:graphicData uri="http://schemas.openxmlformats.org/drawingml/2006/table">
            <a:tbl>
              <a:tblPr firstRow="1" bandRow="1">
                <a:tableStyleId>{5C22544A-7EE6-4342-B048-85BDC9FD1C3A}</a:tableStyleId>
              </a:tblPr>
              <a:tblGrid>
                <a:gridCol w="2142208"/>
                <a:gridCol w="7349067"/>
              </a:tblGrid>
              <a:tr h="450848">
                <a:tc>
                  <a:txBody>
                    <a:bodyPr/>
                    <a:lstStyle/>
                    <a:p>
                      <a:pPr latinLnBrk="1"/>
                      <a:r>
                        <a:rPr lang="ko-KR" altLang="en-US" dirty="0" smtClean="0"/>
                        <a:t>         욕구 영역</a:t>
                      </a:r>
                      <a:endParaRPr lang="ko-KR" altLang="en-US" dirty="0"/>
                    </a:p>
                  </a:txBody>
                  <a:tcPr/>
                </a:tc>
                <a:tc>
                  <a:txBody>
                    <a:bodyPr/>
                    <a:lstStyle/>
                    <a:p>
                      <a:pPr algn="ctr" latinLnBrk="1"/>
                      <a:r>
                        <a:rPr lang="ko-KR" altLang="en-US" dirty="0" smtClean="0"/>
                        <a:t>서비스 욕구를 파악하기 위한 탐색적 질문의 예</a:t>
                      </a:r>
                      <a:endParaRPr lang="ko-KR" altLang="en-US" dirty="0"/>
                    </a:p>
                  </a:txBody>
                  <a:tcPr/>
                </a:tc>
              </a:tr>
              <a:tr h="0">
                <a:tc>
                  <a:txBody>
                    <a:bodyPr/>
                    <a:lstStyle/>
                    <a:p>
                      <a:pPr algn="ctr" latinLnBrk="1"/>
                      <a:r>
                        <a:rPr lang="ko-KR" altLang="en-US" dirty="0" smtClean="0"/>
                        <a:t>소득</a:t>
                      </a:r>
                      <a:endParaRPr lang="ko-KR" altLang="en-US" dirty="0"/>
                    </a:p>
                  </a:txBody>
                  <a:tcPr/>
                </a:tc>
                <a:tc>
                  <a:txBody>
                    <a:bodyPr/>
                    <a:lstStyle/>
                    <a:p>
                      <a:pPr latinLnBrk="1"/>
                      <a:r>
                        <a:rPr lang="ko-KR" altLang="en-US" dirty="0" smtClean="0"/>
                        <a:t>경제적인 면에서 도움이 필요한가요</a:t>
                      </a:r>
                      <a:r>
                        <a:rPr lang="en-US" altLang="ko-KR" dirty="0" smtClean="0"/>
                        <a:t>?</a:t>
                      </a:r>
                      <a:endParaRPr lang="ko-KR" altLang="en-US" dirty="0"/>
                    </a:p>
                  </a:txBody>
                  <a:tcPr/>
                </a:tc>
              </a:tr>
              <a:tr h="273050">
                <a:tc>
                  <a:txBody>
                    <a:bodyPr/>
                    <a:lstStyle/>
                    <a:p>
                      <a:pPr algn="ctr" latinLnBrk="1"/>
                      <a:r>
                        <a:rPr lang="ko-KR" altLang="en-US" dirty="0" smtClean="0"/>
                        <a:t>주거</a:t>
                      </a:r>
                      <a:endParaRPr lang="ko-KR" altLang="en-US" dirty="0"/>
                    </a:p>
                  </a:txBody>
                  <a:tcPr/>
                </a:tc>
                <a:tc>
                  <a:txBody>
                    <a:bodyPr/>
                    <a:lstStyle/>
                    <a:p>
                      <a:pPr latinLnBrk="1"/>
                      <a:r>
                        <a:rPr lang="ko-KR" altLang="en-US" dirty="0" smtClean="0"/>
                        <a:t>현재 사는 곳에 관한 도움이 필요한가요</a:t>
                      </a:r>
                      <a:r>
                        <a:rPr lang="en-US" altLang="ko-KR" dirty="0" smtClean="0"/>
                        <a:t>?</a:t>
                      </a:r>
                      <a:endParaRPr lang="ko-KR" altLang="en-US" dirty="0"/>
                    </a:p>
                  </a:txBody>
                  <a:tcPr/>
                </a:tc>
              </a:tr>
              <a:tr h="180340">
                <a:tc>
                  <a:txBody>
                    <a:bodyPr/>
                    <a:lstStyle/>
                    <a:p>
                      <a:pPr algn="ctr" latinLnBrk="1"/>
                      <a:r>
                        <a:rPr lang="ko-KR" altLang="en-US" dirty="0" smtClean="0"/>
                        <a:t>고용</a:t>
                      </a:r>
                      <a:r>
                        <a:rPr lang="en-US" altLang="ko-KR" dirty="0" smtClean="0"/>
                        <a:t>/</a:t>
                      </a:r>
                      <a:r>
                        <a:rPr lang="ko-KR" altLang="en-US" dirty="0" smtClean="0"/>
                        <a:t>일자리</a:t>
                      </a:r>
                      <a:endParaRPr lang="ko-KR" altLang="en-US" dirty="0"/>
                    </a:p>
                  </a:txBody>
                  <a:tcPr/>
                </a:tc>
                <a:tc>
                  <a:txBody>
                    <a:bodyPr/>
                    <a:lstStyle/>
                    <a:p>
                      <a:pPr latinLnBrk="1"/>
                      <a:r>
                        <a:rPr lang="ko-KR" altLang="en-US" dirty="0" smtClean="0"/>
                        <a:t>일자리를 구하는 데 도움이 필요한가요</a:t>
                      </a:r>
                      <a:r>
                        <a:rPr lang="en-US" altLang="ko-KR" dirty="0" smtClean="0"/>
                        <a:t>?</a:t>
                      </a:r>
                      <a:endParaRPr lang="ko-KR" altLang="en-US" dirty="0"/>
                    </a:p>
                  </a:txBody>
                  <a:tcPr/>
                </a:tc>
              </a:tr>
              <a:tr h="0">
                <a:tc>
                  <a:txBody>
                    <a:bodyPr/>
                    <a:lstStyle/>
                    <a:p>
                      <a:pPr algn="ctr" latinLnBrk="1"/>
                      <a:r>
                        <a:rPr lang="ko-KR" altLang="en-US" dirty="0" smtClean="0"/>
                        <a:t>건강</a:t>
                      </a:r>
                      <a:endParaRPr lang="ko-KR" altLang="en-US" dirty="0"/>
                    </a:p>
                  </a:txBody>
                  <a:tcPr/>
                </a:tc>
                <a:tc>
                  <a:txBody>
                    <a:bodyPr/>
                    <a:lstStyle/>
                    <a:p>
                      <a:pPr latinLnBrk="1"/>
                      <a:r>
                        <a:rPr lang="ko-KR" altLang="en-US" dirty="0" smtClean="0"/>
                        <a:t>건강상 어려움으로 도움이 필요한가요</a:t>
                      </a:r>
                      <a:r>
                        <a:rPr lang="en-US" altLang="ko-KR" dirty="0" smtClean="0"/>
                        <a:t>?</a:t>
                      </a:r>
                      <a:endParaRPr lang="ko-KR" altLang="en-US" dirty="0"/>
                    </a:p>
                  </a:txBody>
                  <a:tcPr/>
                </a:tc>
              </a:tr>
              <a:tr h="0">
                <a:tc>
                  <a:txBody>
                    <a:bodyPr/>
                    <a:lstStyle/>
                    <a:p>
                      <a:pPr algn="ctr" latinLnBrk="1"/>
                      <a:r>
                        <a:rPr lang="ko-KR" altLang="en-US" dirty="0" smtClean="0"/>
                        <a:t>정신건강</a:t>
                      </a:r>
                      <a:endParaRPr lang="ko-KR" altLang="en-US" dirty="0"/>
                    </a:p>
                  </a:txBody>
                  <a:tcPr/>
                </a:tc>
                <a:tc>
                  <a:txBody>
                    <a:bodyPr/>
                    <a:lstStyle/>
                    <a:p>
                      <a:pPr latinLnBrk="1"/>
                      <a:r>
                        <a:rPr lang="ko-KR" altLang="en-US" dirty="0" smtClean="0"/>
                        <a:t>정신적인 어려움으로 도움이 필요한가요</a:t>
                      </a:r>
                      <a:r>
                        <a:rPr lang="en-US" altLang="ko-KR" dirty="0" smtClean="0"/>
                        <a:t>?</a:t>
                      </a:r>
                      <a:endParaRPr lang="ko-KR" altLang="en-US" dirty="0"/>
                    </a:p>
                  </a:txBody>
                  <a:tcPr/>
                </a:tc>
              </a:tr>
              <a:tr h="263525">
                <a:tc>
                  <a:txBody>
                    <a:bodyPr/>
                    <a:lstStyle/>
                    <a:p>
                      <a:pPr algn="ctr" latinLnBrk="1"/>
                      <a:r>
                        <a:rPr lang="ko-KR" altLang="en-US" dirty="0" smtClean="0"/>
                        <a:t>대인관계</a:t>
                      </a:r>
                      <a:endParaRPr lang="ko-KR" altLang="en-US" dirty="0"/>
                    </a:p>
                  </a:txBody>
                  <a:tcPr/>
                </a:tc>
                <a:tc>
                  <a:txBody>
                    <a:bodyPr/>
                    <a:lstStyle/>
                    <a:p>
                      <a:pPr latinLnBrk="1"/>
                      <a:r>
                        <a:rPr lang="ko-KR" altLang="en-US" dirty="0" smtClean="0"/>
                        <a:t>주변 사람들과의 대인관계의 어려움으로 도움이 필요한가요</a:t>
                      </a:r>
                      <a:r>
                        <a:rPr lang="en-US" altLang="ko-KR" dirty="0" smtClean="0"/>
                        <a:t>?</a:t>
                      </a:r>
                      <a:endParaRPr lang="ko-KR" altLang="en-US" dirty="0"/>
                    </a:p>
                  </a:txBody>
                  <a:tcPr/>
                </a:tc>
              </a:tr>
              <a:tr h="161290">
                <a:tc>
                  <a:txBody>
                    <a:bodyPr/>
                    <a:lstStyle/>
                    <a:p>
                      <a:pPr algn="ctr" latinLnBrk="1"/>
                      <a:r>
                        <a:rPr lang="ko-KR" altLang="en-US" dirty="0" smtClean="0"/>
                        <a:t>여가</a:t>
                      </a:r>
                      <a:endParaRPr lang="ko-KR" altLang="en-US" dirty="0"/>
                    </a:p>
                  </a:txBody>
                  <a:tcPr/>
                </a:tc>
                <a:tc>
                  <a:txBody>
                    <a:bodyPr/>
                    <a:lstStyle/>
                    <a:p>
                      <a:pPr latinLnBrk="1"/>
                      <a:r>
                        <a:rPr lang="ko-KR" altLang="en-US" dirty="0" smtClean="0"/>
                        <a:t>여가 생활을 하는 데 도움이 필요한가요</a:t>
                      </a:r>
                      <a:r>
                        <a:rPr lang="en-US" altLang="ko-KR" dirty="0" smtClean="0"/>
                        <a:t>?</a:t>
                      </a:r>
                      <a:endParaRPr lang="ko-KR" altLang="en-US" dirty="0"/>
                    </a:p>
                  </a:txBody>
                  <a:tcPr/>
                </a:tc>
              </a:tr>
              <a:tr h="0">
                <a:tc>
                  <a:txBody>
                    <a:bodyPr/>
                    <a:lstStyle/>
                    <a:p>
                      <a:pPr algn="ctr" latinLnBrk="1"/>
                      <a:r>
                        <a:rPr lang="ko-KR" altLang="en-US" dirty="0" smtClean="0"/>
                        <a:t>일상생활 수행</a:t>
                      </a:r>
                      <a:endParaRPr lang="ko-KR" altLang="en-US" dirty="0"/>
                    </a:p>
                  </a:txBody>
                  <a:tcPr/>
                </a:tc>
                <a:tc>
                  <a:txBody>
                    <a:bodyPr/>
                    <a:lstStyle/>
                    <a:p>
                      <a:pPr latinLnBrk="1"/>
                      <a:r>
                        <a:rPr lang="ko-KR" altLang="en-US" dirty="0" smtClean="0"/>
                        <a:t>일상적으로 생활하는 데 도움이 필요소한가요</a:t>
                      </a:r>
                      <a:r>
                        <a:rPr lang="en-US" altLang="ko-KR" dirty="0" smtClean="0"/>
                        <a:t>?</a:t>
                      </a:r>
                      <a:endParaRPr lang="ko-KR" altLang="en-US" dirty="0"/>
                    </a:p>
                  </a:txBody>
                  <a:tcPr/>
                </a:tc>
              </a:tr>
              <a:tr h="245745">
                <a:tc>
                  <a:txBody>
                    <a:bodyPr/>
                    <a:lstStyle/>
                    <a:p>
                      <a:pPr algn="ctr" latinLnBrk="1"/>
                      <a:r>
                        <a:rPr lang="ko-KR" altLang="en-US" dirty="0" smtClean="0"/>
                        <a:t>이동수단</a:t>
                      </a:r>
                      <a:r>
                        <a:rPr lang="en-US" altLang="ko-KR" dirty="0" smtClean="0"/>
                        <a:t>/</a:t>
                      </a:r>
                      <a:r>
                        <a:rPr lang="ko-KR" altLang="en-US" dirty="0" smtClean="0"/>
                        <a:t>교통수단</a:t>
                      </a:r>
                      <a:endParaRPr lang="ko-KR" altLang="en-US" dirty="0"/>
                    </a:p>
                  </a:txBody>
                  <a:tcPr/>
                </a:tc>
                <a:tc>
                  <a:txBody>
                    <a:bodyPr/>
                    <a:lstStyle/>
                    <a:p>
                      <a:pPr latinLnBrk="1"/>
                      <a:r>
                        <a:rPr lang="ko-KR" altLang="en-US" dirty="0" smtClean="0"/>
                        <a:t>이동하는 데 도움이 필요한가요</a:t>
                      </a:r>
                      <a:r>
                        <a:rPr lang="en-US" altLang="ko-KR" dirty="0" smtClean="0"/>
                        <a:t>?</a:t>
                      </a:r>
                      <a:endParaRPr lang="ko-KR" altLang="en-US" dirty="0"/>
                    </a:p>
                  </a:txBody>
                  <a:tcPr/>
                </a:tc>
              </a:tr>
              <a:tr h="245745">
                <a:tc>
                  <a:txBody>
                    <a:bodyPr/>
                    <a:lstStyle/>
                    <a:p>
                      <a:pPr algn="ctr" latinLnBrk="1"/>
                      <a:r>
                        <a:rPr lang="ko-KR" altLang="en-US" dirty="0" smtClean="0"/>
                        <a:t>법률 서비스 지원</a:t>
                      </a:r>
                      <a:endParaRPr lang="ko-KR" altLang="en-US" dirty="0"/>
                    </a:p>
                  </a:txBody>
                  <a:tcPr/>
                </a:tc>
                <a:tc>
                  <a:txBody>
                    <a:bodyPr/>
                    <a:lstStyle/>
                    <a:p>
                      <a:pPr latinLnBrk="1"/>
                      <a:r>
                        <a:rPr lang="ko-KR" altLang="en-US" dirty="0" smtClean="0"/>
                        <a:t>소송이나 법적 피해로 도움이 필요한가요</a:t>
                      </a:r>
                      <a:r>
                        <a:rPr lang="en-US" altLang="ko-KR" dirty="0" smtClean="0"/>
                        <a:t>?</a:t>
                      </a:r>
                      <a:endParaRPr lang="ko-KR" altLang="en-US" dirty="0"/>
                    </a:p>
                  </a:txBody>
                  <a:tcPr/>
                </a:tc>
              </a:tr>
              <a:tr h="403722">
                <a:tc>
                  <a:txBody>
                    <a:bodyPr/>
                    <a:lstStyle/>
                    <a:p>
                      <a:pPr algn="ctr" latinLnBrk="1"/>
                      <a:r>
                        <a:rPr lang="ko-KR" altLang="en-US" dirty="0" smtClean="0"/>
                        <a:t>교육</a:t>
                      </a:r>
                      <a:endParaRPr lang="ko-KR" altLang="en-US" dirty="0"/>
                    </a:p>
                  </a:txBody>
                  <a:tcPr/>
                </a:tc>
                <a:tc>
                  <a:txBody>
                    <a:bodyPr/>
                    <a:lstStyle/>
                    <a:p>
                      <a:pPr latinLnBrk="1"/>
                      <a:r>
                        <a:rPr lang="ko-KR" altLang="en-US" dirty="0" smtClean="0"/>
                        <a:t>학업에 도움이 필요한가요</a:t>
                      </a:r>
                      <a:r>
                        <a:rPr lang="en-US" altLang="ko-KR" dirty="0" smtClean="0"/>
                        <a:t>?</a:t>
                      </a:r>
                      <a:endParaRPr lang="ko-KR" altLang="en-US" dirty="0"/>
                    </a:p>
                  </a:txBody>
                  <a:tcPr/>
                </a:tc>
              </a:tr>
            </a:tbl>
          </a:graphicData>
        </a:graphic>
      </p:graphicFrame>
    </p:spTree>
    <p:extLst>
      <p:ext uri="{BB962C8B-B14F-4D97-AF65-F5344CB8AC3E}">
        <p14:creationId xmlns:p14="http://schemas.microsoft.com/office/powerpoint/2010/main" val="16595766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txBox="1">
            <a:spLocks/>
          </p:cNvSpPr>
          <p:nvPr/>
        </p:nvSpPr>
        <p:spPr bwMode="auto">
          <a:xfrm>
            <a:off x="425747" y="1083733"/>
            <a:ext cx="11472741" cy="4989690"/>
          </a:xfrm>
          <a:prstGeom prst="rect">
            <a:avLst/>
          </a:prstGeom>
          <a:noFill/>
          <a:ln w="9525">
            <a:noFill/>
            <a:miter lim="800000"/>
            <a:headEnd/>
            <a:tailEnd/>
          </a:ln>
        </p:spPr>
        <p:txBody>
          <a:bodyPr anchor="ctr"/>
          <a:lstStyle/>
          <a:p>
            <a:pPr marL="457200" indent="-457200" eaLnBrk="1" latinLnBrk="1" hangingPunct="1">
              <a:lnSpc>
                <a:spcPct val="120000"/>
              </a:lnSpc>
              <a:spcBef>
                <a:spcPct val="20000"/>
              </a:spcBef>
              <a:buFont typeface="+mj-ea"/>
              <a:buAutoNum type="circleNumDbPlain" startAt="5"/>
              <a:defRPr/>
            </a:pPr>
            <a:r>
              <a:rPr lang="ko-KR" altLang="en-US" sz="2400" dirty="0" smtClean="0">
                <a:latin typeface="+mn-ea"/>
                <a:cs typeface="08서울한강체 L"/>
              </a:rPr>
              <a:t>탐색적 질문을 활용 시 주의사항</a:t>
            </a:r>
            <a:endParaRPr lang="en-US" altLang="ko-KR" sz="2400" dirty="0" smtClean="0">
              <a:latin typeface="+mn-ea"/>
              <a:cs typeface="08서울한강체 L"/>
            </a:endParaRPr>
          </a:p>
          <a:p>
            <a:pPr eaLnBrk="1" latinLnBrk="1" hangingPunct="1">
              <a:lnSpc>
                <a:spcPct val="120000"/>
              </a:lnSpc>
              <a:spcBef>
                <a:spcPct val="20000"/>
              </a:spcBef>
              <a:defRPr/>
            </a:pPr>
            <a:endParaRPr lang="en-US" altLang="ko-KR" sz="500" dirty="0" smtClean="0">
              <a:latin typeface="+mn-ea"/>
              <a:cs typeface="08서울한강체 L"/>
            </a:endParaRPr>
          </a:p>
          <a:p>
            <a:pPr marL="342900" indent="-342900" eaLnBrk="1" latinLnBrk="1" hangingPunct="1">
              <a:lnSpc>
                <a:spcPct val="120000"/>
              </a:lnSpc>
              <a:spcBef>
                <a:spcPct val="20000"/>
              </a:spcBef>
              <a:buFontTx/>
              <a:buChar char="-"/>
              <a:defRPr/>
            </a:pPr>
            <a:r>
              <a:rPr lang="ko-KR" altLang="en-US" sz="2000" dirty="0" smtClean="0">
                <a:latin typeface="+mn-ea"/>
                <a:cs typeface="08서울한강체 L"/>
              </a:rPr>
              <a:t>클라이언트에게 필요한 정보 이상을 얻겠다는 의미로</a:t>
            </a:r>
            <a:r>
              <a:rPr lang="en-US" altLang="ko-KR" sz="2000" dirty="0" smtClean="0">
                <a:latin typeface="+mn-ea"/>
                <a:cs typeface="08서울한강체 L"/>
              </a:rPr>
              <a:t>, </a:t>
            </a:r>
            <a:r>
              <a:rPr lang="ko-KR" altLang="en-US" sz="2000" dirty="0" smtClean="0">
                <a:latin typeface="+mn-ea"/>
                <a:cs typeface="08서울한강체 L"/>
              </a:rPr>
              <a:t>사례관리자가 클라이언트에게 적극적으로 듣겠다는 경청의 의사 표시</a:t>
            </a:r>
            <a:endParaRPr lang="en-US" altLang="ko-KR" sz="2000" dirty="0">
              <a:latin typeface="+mn-ea"/>
              <a:cs typeface="08서울한강체 L"/>
            </a:endParaRPr>
          </a:p>
          <a:p>
            <a:pPr marL="342900" indent="-342900" eaLnBrk="1" latinLnBrk="1" hangingPunct="1">
              <a:lnSpc>
                <a:spcPct val="120000"/>
              </a:lnSpc>
              <a:spcBef>
                <a:spcPct val="20000"/>
              </a:spcBef>
              <a:buFontTx/>
              <a:buChar char="-"/>
              <a:defRPr/>
            </a:pPr>
            <a:r>
              <a:rPr lang="ko-KR" altLang="en-US" sz="2000" dirty="0" smtClean="0">
                <a:latin typeface="+mn-ea"/>
                <a:cs typeface="08서울한강체 L"/>
              </a:rPr>
              <a:t>클라이언트의 관점이나 경험에 대하여 정보를 수집하고자 하므로 개방형 질문을 활용</a:t>
            </a:r>
            <a:endParaRPr lang="en-US" altLang="ko-KR" sz="2000" dirty="0">
              <a:latin typeface="+mn-ea"/>
              <a:cs typeface="08서울한강체 L"/>
            </a:endParaRPr>
          </a:p>
          <a:p>
            <a:pPr eaLnBrk="1" latinLnBrk="1" hangingPunct="1">
              <a:lnSpc>
                <a:spcPct val="120000"/>
              </a:lnSpc>
              <a:spcBef>
                <a:spcPct val="20000"/>
              </a:spcBef>
              <a:defRPr/>
            </a:pPr>
            <a:r>
              <a:rPr lang="en-US" altLang="ko-KR" sz="2000" dirty="0" smtClean="0">
                <a:latin typeface="+mn-ea"/>
                <a:cs typeface="08서울한강체 L"/>
              </a:rPr>
              <a:t> </a:t>
            </a:r>
          </a:p>
          <a:p>
            <a:pPr eaLnBrk="1" latinLnBrk="1" hangingPunct="1">
              <a:lnSpc>
                <a:spcPct val="120000"/>
              </a:lnSpc>
              <a:spcBef>
                <a:spcPct val="20000"/>
              </a:spcBef>
              <a:defRPr/>
            </a:pPr>
            <a:r>
              <a:rPr lang="en-US" altLang="ko-KR" sz="2000" dirty="0" smtClean="0">
                <a:latin typeface="+mn-ea"/>
                <a:cs typeface="08서울한강체 L"/>
              </a:rPr>
              <a:t>- </a:t>
            </a:r>
            <a:r>
              <a:rPr lang="ko-KR" altLang="en-US" sz="2000" dirty="0" smtClean="0">
                <a:latin typeface="+mn-ea"/>
                <a:cs typeface="08서울한강체 L"/>
              </a:rPr>
              <a:t>질문 시 주의해야 할 사항</a:t>
            </a:r>
            <a:endParaRPr lang="en-US" altLang="ko-KR" sz="2000" dirty="0" smtClean="0">
              <a:latin typeface="+mn-ea"/>
              <a:cs typeface="08서울한강체 L"/>
            </a:endParaRP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동시에 </a:t>
            </a:r>
            <a:r>
              <a:rPr lang="en-US" altLang="ko-KR" sz="2000" dirty="0" smtClean="0">
                <a:latin typeface="+mn-ea"/>
                <a:cs typeface="08서울한강체 L"/>
              </a:rPr>
              <a:t>2</a:t>
            </a:r>
            <a:r>
              <a:rPr lang="ko-KR" altLang="en-US" sz="2000" dirty="0" smtClean="0">
                <a:latin typeface="+mn-ea"/>
                <a:cs typeface="08서울한강체 L"/>
              </a:rPr>
              <a:t>개 이상의 질문을 하지 마라</a:t>
            </a:r>
            <a:r>
              <a:rPr lang="en-US" altLang="ko-KR" sz="2000" dirty="0" smtClean="0">
                <a:latin typeface="+mn-ea"/>
                <a:cs typeface="08서울한강체 L"/>
              </a:rPr>
              <a:t>.</a:t>
            </a:r>
          </a:p>
          <a:p>
            <a:pPr marL="342900" indent="-342900" eaLnBrk="1" latinLnBrk="1" hangingPunct="1">
              <a:lnSpc>
                <a:spcPct val="120000"/>
              </a:lnSpc>
              <a:spcBef>
                <a:spcPct val="20000"/>
              </a:spcBef>
              <a:buFont typeface="Wingdings" panose="05000000000000000000" pitchFamily="2" charset="2"/>
              <a:buChar char="ü"/>
              <a:defRPr/>
            </a:pPr>
            <a:r>
              <a:rPr lang="en-US" altLang="ko-KR" sz="2000" dirty="0" smtClean="0">
                <a:latin typeface="+mn-ea"/>
                <a:cs typeface="08서울한강체 L"/>
              </a:rPr>
              <a:t>‘</a:t>
            </a:r>
            <a:r>
              <a:rPr lang="ko-KR" altLang="en-US" sz="2000" dirty="0" smtClean="0">
                <a:latin typeface="+mn-ea"/>
                <a:cs typeface="08서울한강체 L"/>
              </a:rPr>
              <a:t>왜</a:t>
            </a:r>
            <a:r>
              <a:rPr lang="en-US" altLang="ko-KR" sz="2000" dirty="0" smtClean="0">
                <a:latin typeface="+mn-ea"/>
                <a:cs typeface="08서울한강체 L"/>
              </a:rPr>
              <a:t>‘ </a:t>
            </a:r>
            <a:r>
              <a:rPr lang="ko-KR" altLang="en-US" sz="2000" dirty="0" smtClean="0">
                <a:latin typeface="+mn-ea"/>
                <a:cs typeface="08서울한강체 L"/>
              </a:rPr>
              <a:t>질문을 사용하지 마라</a:t>
            </a:r>
            <a:r>
              <a:rPr lang="en-US" altLang="ko-KR" sz="2000" dirty="0" smtClean="0">
                <a:latin typeface="+mn-ea"/>
                <a:cs typeface="08서울한강체 L"/>
              </a:rPr>
              <a:t>. </a:t>
            </a:r>
            <a:r>
              <a:rPr lang="ko-KR" altLang="en-US" sz="2000" dirty="0" smtClean="0">
                <a:latin typeface="+mn-ea"/>
                <a:cs typeface="08서울한강체 L"/>
              </a:rPr>
              <a:t>클라이언트에게 책임을 추궁하는 인상을 주게 되어 방어적인 반응을 보일 수 있다</a:t>
            </a:r>
            <a:r>
              <a:rPr lang="en-US" altLang="ko-KR" sz="2000" dirty="0" smtClean="0">
                <a:latin typeface="+mn-ea"/>
                <a:cs typeface="08서울한강체 L"/>
              </a:rPr>
              <a:t>. </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사례관리자의 호기심이 가는 부분을 질문하지 마라</a:t>
            </a:r>
            <a:r>
              <a:rPr lang="en-US" altLang="ko-KR" sz="2000" dirty="0" smtClean="0">
                <a:latin typeface="+mn-ea"/>
                <a:cs typeface="08서울한강체 L"/>
              </a:rPr>
              <a:t>.</a:t>
            </a:r>
          </a:p>
          <a:p>
            <a:pPr marL="342900" indent="-342900" eaLnBrk="1" latinLnBrk="1" hangingPunct="1">
              <a:lnSpc>
                <a:spcPct val="120000"/>
              </a:lnSpc>
              <a:spcBef>
                <a:spcPct val="20000"/>
              </a:spcBef>
              <a:buFont typeface="Wingdings" panose="05000000000000000000" pitchFamily="2" charset="2"/>
              <a:buChar char="ü"/>
              <a:defRPr/>
            </a:pPr>
            <a:r>
              <a:rPr lang="ko-KR" altLang="en-US" sz="2000" dirty="0" smtClean="0">
                <a:latin typeface="+mn-ea"/>
                <a:cs typeface="08서울한강체 L"/>
              </a:rPr>
              <a:t>사례관리자의 의향대로 유도하는 질문을 하지 마라</a:t>
            </a:r>
            <a:r>
              <a:rPr lang="en-US" altLang="ko-KR" sz="2000" dirty="0" smtClean="0">
                <a:latin typeface="+mn-ea"/>
                <a:cs typeface="08서울한강체 L"/>
              </a:rPr>
              <a:t>.</a:t>
            </a:r>
            <a:endParaRPr lang="en-US" altLang="ko-KR" sz="2400" dirty="0" smtClean="0">
              <a:latin typeface="+mn-ea"/>
              <a:cs typeface="08서울한강체 L"/>
            </a:endParaRPr>
          </a:p>
        </p:txBody>
      </p:sp>
    </p:spTree>
    <p:extLst>
      <p:ext uri="{BB962C8B-B14F-4D97-AF65-F5344CB8AC3E}">
        <p14:creationId xmlns:p14="http://schemas.microsoft.com/office/powerpoint/2010/main" val="33467674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3198" y="1185333"/>
            <a:ext cx="11842045" cy="4678204"/>
          </a:xfrm>
          <a:prstGeom prst="rect">
            <a:avLst/>
          </a:prstGeom>
          <a:noFill/>
          <a:ln>
            <a:solidFill>
              <a:schemeClr val="tx1"/>
            </a:solidFill>
          </a:ln>
        </p:spPr>
        <p:txBody>
          <a:bodyPr wrap="square" rtlCol="0">
            <a:spAutoFit/>
          </a:bodyPr>
          <a:lstStyle/>
          <a:p>
            <a:r>
              <a:rPr lang="ko-KR" altLang="en-US" sz="2800" dirty="0" smtClean="0"/>
              <a:t>관계질문</a:t>
            </a:r>
            <a:endParaRPr lang="en-US" altLang="ko-KR" sz="2800" dirty="0" smtClean="0"/>
          </a:p>
          <a:p>
            <a:endParaRPr lang="en-US" altLang="ko-KR" sz="1000" dirty="0" smtClean="0"/>
          </a:p>
          <a:p>
            <a:r>
              <a:rPr lang="en-US" altLang="ko-KR" sz="2000" dirty="0" smtClean="0"/>
              <a:t>: </a:t>
            </a:r>
            <a:r>
              <a:rPr lang="ko-KR" altLang="en-US" sz="2000" dirty="0" smtClean="0"/>
              <a:t>클라이언트의 가족</a:t>
            </a:r>
            <a:r>
              <a:rPr lang="en-US" altLang="ko-KR" sz="2000" dirty="0" smtClean="0"/>
              <a:t>, </a:t>
            </a:r>
            <a:r>
              <a:rPr lang="ko-KR" altLang="en-US" sz="2000" dirty="0" smtClean="0"/>
              <a:t>친지나 가까운 지인 등 클라이언트의 삶에 영향력을 미치는 사람들을 활용하는 것</a:t>
            </a:r>
            <a:endParaRPr lang="en-US" altLang="ko-KR" sz="2000" dirty="0" smtClean="0"/>
          </a:p>
          <a:p>
            <a:pPr marL="342900" indent="-342900">
              <a:buFontTx/>
              <a:buChar char="-"/>
            </a:pPr>
            <a:endParaRPr lang="en-US" altLang="ko-KR" sz="2000" dirty="0" smtClean="0"/>
          </a:p>
          <a:p>
            <a:pPr marL="342900" indent="-342900">
              <a:buFont typeface="Arial" panose="020B0604020202020204" pitchFamily="34" charset="0"/>
              <a:buChar char="•"/>
            </a:pPr>
            <a:r>
              <a:rPr lang="en-US" altLang="ko-KR" sz="2000" dirty="0" smtClean="0"/>
              <a:t>“</a:t>
            </a:r>
            <a:r>
              <a:rPr lang="ko-KR" altLang="en-US" sz="2000" dirty="0" smtClean="0"/>
              <a:t>술이 도움이 된다고 생각하시는데 </a:t>
            </a:r>
            <a:r>
              <a:rPr lang="en-US" altLang="ko-KR" sz="2000" dirty="0" smtClean="0"/>
              <a:t>000</a:t>
            </a:r>
            <a:r>
              <a:rPr lang="ko-KR" altLang="en-US" sz="2000" dirty="0" smtClean="0"/>
              <a:t>님이 계속해서 술을 마시면 어떤 좋은 일이 일어날까요</a:t>
            </a:r>
            <a:r>
              <a:rPr lang="en-US" altLang="ko-KR" sz="2000" dirty="0" smtClean="0"/>
              <a:t>?”</a:t>
            </a:r>
          </a:p>
          <a:p>
            <a:pPr marL="342900"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r>
              <a:rPr lang="en-US" altLang="ko-KR" sz="2000" dirty="0" smtClean="0"/>
              <a:t>“000</a:t>
            </a:r>
            <a:r>
              <a:rPr lang="ko-KR" altLang="en-US" sz="2000" dirty="0" smtClean="0"/>
              <a:t>님이 술을 마시는 것이 가족에게 좋은 점이 있나요</a:t>
            </a:r>
            <a:r>
              <a:rPr lang="en-US" altLang="ko-KR" sz="2000" dirty="0" smtClean="0"/>
              <a:t>?“</a:t>
            </a:r>
          </a:p>
          <a:p>
            <a:pPr marL="342900"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r>
              <a:rPr lang="en-US" altLang="ko-KR" sz="2000" dirty="0" smtClean="0"/>
              <a:t>“000</a:t>
            </a:r>
            <a:r>
              <a:rPr lang="ko-KR" altLang="en-US" sz="2000" dirty="0" smtClean="0"/>
              <a:t>님은 병으로 마음도 몸도 힘들다고 하셨습니다</a:t>
            </a:r>
            <a:r>
              <a:rPr lang="en-US" altLang="ko-KR" sz="2000" dirty="0" smtClean="0"/>
              <a:t>. </a:t>
            </a:r>
            <a:r>
              <a:rPr lang="ko-KR" altLang="en-US" sz="2000" dirty="0" smtClean="0"/>
              <a:t>술이 이런저런 것을 잊어버리는 데 도움이 된다고 하셨고요</a:t>
            </a:r>
            <a:r>
              <a:rPr lang="en-US" altLang="ko-KR" sz="2000" dirty="0" smtClean="0"/>
              <a:t>. </a:t>
            </a:r>
            <a:r>
              <a:rPr lang="ko-KR" altLang="en-US" sz="2000" dirty="0" smtClean="0"/>
              <a:t>그러면 가족에게 술을 마시는 것이 도움이 된다고 말한다면 어떻게 생각할지 가족의 입장에서 생각해 보기로 하지요</a:t>
            </a:r>
            <a:r>
              <a:rPr lang="en-US" altLang="ko-KR" sz="2000" dirty="0" smtClean="0"/>
              <a:t>.”</a:t>
            </a:r>
          </a:p>
          <a:p>
            <a:pPr marL="342900"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r>
              <a:rPr lang="en-US" altLang="ko-KR" sz="2000" dirty="0" smtClean="0"/>
              <a:t>“000</a:t>
            </a:r>
            <a:r>
              <a:rPr lang="ko-KR" altLang="en-US" sz="2000" dirty="0" smtClean="0"/>
              <a:t>님의 부인은 어떻게 답하실까요</a:t>
            </a:r>
            <a:r>
              <a:rPr lang="en-US" altLang="ko-KR" sz="2000" dirty="0" smtClean="0"/>
              <a:t>?”</a:t>
            </a:r>
          </a:p>
          <a:p>
            <a:pPr marL="342900"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r>
              <a:rPr lang="en-US" altLang="ko-KR" sz="2000" dirty="0" smtClean="0"/>
              <a:t>“000</a:t>
            </a:r>
            <a:r>
              <a:rPr lang="ko-KR" altLang="en-US" sz="2000" dirty="0" smtClean="0"/>
              <a:t>님의 자녀분들은 어떻게 생각하실까요</a:t>
            </a:r>
            <a:r>
              <a:rPr lang="en-US" altLang="ko-KR" sz="2000" dirty="0" smtClean="0"/>
              <a:t>?”</a:t>
            </a:r>
            <a:endParaRPr lang="en-US" altLang="ko-KR" sz="2000" dirty="0"/>
          </a:p>
        </p:txBody>
      </p:sp>
    </p:spTree>
    <p:extLst>
      <p:ext uri="{BB962C8B-B14F-4D97-AF65-F5344CB8AC3E}">
        <p14:creationId xmlns:p14="http://schemas.microsoft.com/office/powerpoint/2010/main" val="16177623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txBox="1">
            <a:spLocks/>
          </p:cNvSpPr>
          <p:nvPr/>
        </p:nvSpPr>
        <p:spPr bwMode="auto">
          <a:xfrm>
            <a:off x="414024" y="1212687"/>
            <a:ext cx="11472741" cy="4989690"/>
          </a:xfrm>
          <a:prstGeom prst="rect">
            <a:avLst/>
          </a:prstGeom>
          <a:noFill/>
          <a:ln w="9525">
            <a:noFill/>
            <a:miter lim="800000"/>
            <a:headEnd/>
            <a:tailEnd/>
          </a:ln>
        </p:spPr>
        <p:txBody>
          <a:bodyPr anchor="ctr"/>
          <a:lstStyle/>
          <a:p>
            <a:pPr marL="457200" indent="-457200" eaLnBrk="1" latinLnBrk="1" hangingPunct="1">
              <a:lnSpc>
                <a:spcPct val="120000"/>
              </a:lnSpc>
              <a:spcBef>
                <a:spcPct val="20000"/>
              </a:spcBef>
              <a:buFont typeface="+mj-ea"/>
              <a:buAutoNum type="circleNumDbPlain" startAt="6"/>
              <a:defRPr/>
            </a:pPr>
            <a:r>
              <a:rPr lang="ko-KR" altLang="en-US" sz="2400" dirty="0" smtClean="0">
                <a:latin typeface="+mn-ea"/>
                <a:cs typeface="08서울한강체 L"/>
              </a:rPr>
              <a:t>위기개입이 필요한 예외적인 사례인 경우</a:t>
            </a:r>
            <a:endParaRPr lang="en-US" altLang="ko-KR" sz="2400" dirty="0" smtClean="0">
              <a:latin typeface="+mn-ea"/>
              <a:cs typeface="08서울한강체 L"/>
            </a:endParaRPr>
          </a:p>
          <a:p>
            <a:pPr eaLnBrk="1" latinLnBrk="1" hangingPunct="1">
              <a:lnSpc>
                <a:spcPct val="120000"/>
              </a:lnSpc>
              <a:spcBef>
                <a:spcPct val="20000"/>
              </a:spcBef>
              <a:defRPr/>
            </a:pPr>
            <a:endParaRPr lang="en-US" altLang="ko-KR" sz="500" dirty="0" smtClean="0">
              <a:latin typeface="+mn-ea"/>
              <a:cs typeface="08서울한강체 L"/>
            </a:endParaRPr>
          </a:p>
          <a:p>
            <a:pPr marL="342900" indent="-342900" eaLnBrk="1" latinLnBrk="1" hangingPunct="1">
              <a:lnSpc>
                <a:spcPct val="120000"/>
              </a:lnSpc>
              <a:spcBef>
                <a:spcPct val="20000"/>
              </a:spcBef>
              <a:buFontTx/>
              <a:buChar char="-"/>
              <a:defRPr/>
            </a:pPr>
            <a:r>
              <a:rPr lang="ko-KR" altLang="en-US" sz="2000" dirty="0" smtClean="0">
                <a:latin typeface="+mn-ea"/>
                <a:cs typeface="08서울한강체 L"/>
              </a:rPr>
              <a:t>사례관리자는 클라이언트가 위기에 놓여 있다고 판단하면</a:t>
            </a:r>
            <a:r>
              <a:rPr lang="en-US" altLang="ko-KR" sz="2000" dirty="0" smtClean="0">
                <a:latin typeface="+mn-ea"/>
                <a:cs typeface="08서울한강체 L"/>
              </a:rPr>
              <a:t>, </a:t>
            </a:r>
            <a:r>
              <a:rPr lang="ko-KR" altLang="en-US" sz="2000" dirty="0" smtClean="0">
                <a:latin typeface="+mn-ea"/>
                <a:cs typeface="08서울한강체 L"/>
              </a:rPr>
              <a:t>즉각적으로 개입하여 클라이언트를 위기 상황으로부터 벗어나도록 해야 한다</a:t>
            </a:r>
            <a:r>
              <a:rPr lang="en-US" altLang="ko-KR" sz="2000" dirty="0" smtClean="0">
                <a:latin typeface="+mn-ea"/>
                <a:cs typeface="08서울한강체 L"/>
              </a:rPr>
              <a:t>. </a:t>
            </a:r>
          </a:p>
          <a:p>
            <a:pPr marL="342900" indent="-342900" eaLnBrk="1" latinLnBrk="1" hangingPunct="1">
              <a:lnSpc>
                <a:spcPct val="120000"/>
              </a:lnSpc>
              <a:spcBef>
                <a:spcPct val="20000"/>
              </a:spcBef>
              <a:buFontTx/>
              <a:buChar char="-"/>
              <a:defRPr/>
            </a:pPr>
            <a:endParaRPr lang="en-US" altLang="ko-KR" sz="300" dirty="0">
              <a:latin typeface="+mn-ea"/>
              <a:cs typeface="08서울한강체 L"/>
            </a:endParaRPr>
          </a:p>
          <a:p>
            <a:pPr marL="342900" indent="-342900" eaLnBrk="1" latinLnBrk="1" hangingPunct="1">
              <a:lnSpc>
                <a:spcPct val="120000"/>
              </a:lnSpc>
              <a:spcBef>
                <a:spcPct val="20000"/>
              </a:spcBef>
              <a:buFontTx/>
              <a:buChar char="-"/>
              <a:defRPr/>
            </a:pPr>
            <a:r>
              <a:rPr lang="ko-KR" altLang="en-US" sz="2000" b="1" dirty="0" smtClean="0">
                <a:solidFill>
                  <a:schemeClr val="accent2"/>
                </a:solidFill>
                <a:latin typeface="+mn-ea"/>
                <a:cs typeface="08서울한강체 L"/>
              </a:rPr>
              <a:t>가정폭력 위기 개입 시 유용한 지침</a:t>
            </a:r>
            <a:endParaRPr lang="en-US" altLang="ko-KR" sz="2000" b="1" dirty="0" smtClean="0">
              <a:solidFill>
                <a:schemeClr val="accent2"/>
              </a:solidFill>
              <a:latin typeface="+mn-ea"/>
              <a:cs typeface="08서울한강체 L"/>
            </a:endParaRPr>
          </a:p>
          <a:p>
            <a:pPr marL="342900" indent="-342900" eaLnBrk="1" latinLnBrk="1" hangingPunct="1">
              <a:lnSpc>
                <a:spcPct val="120000"/>
              </a:lnSpc>
              <a:spcBef>
                <a:spcPct val="20000"/>
              </a:spcBef>
              <a:buFont typeface="Arial" panose="020B0604020202020204" pitchFamily="34" charset="0"/>
              <a:buChar char="•"/>
              <a:defRPr/>
            </a:pPr>
            <a:r>
              <a:rPr lang="ko-KR" altLang="en-US" sz="2000" dirty="0" smtClean="0">
                <a:latin typeface="+mn-ea"/>
                <a:cs typeface="08서울한강체 L"/>
              </a:rPr>
              <a:t>클라이언트의 관점을 경청하라</a:t>
            </a:r>
            <a:r>
              <a:rPr lang="en-US" altLang="ko-KR" sz="2000" dirty="0" smtClean="0">
                <a:latin typeface="+mn-ea"/>
                <a:cs typeface="08서울한강체 L"/>
              </a:rPr>
              <a:t>.</a:t>
            </a:r>
          </a:p>
          <a:p>
            <a:pPr marL="342900" indent="-342900" eaLnBrk="1" latinLnBrk="1" hangingPunct="1">
              <a:lnSpc>
                <a:spcPct val="120000"/>
              </a:lnSpc>
              <a:spcBef>
                <a:spcPct val="20000"/>
              </a:spcBef>
              <a:buFont typeface="Arial" panose="020B0604020202020204" pitchFamily="34" charset="0"/>
              <a:buChar char="•"/>
              <a:defRPr/>
            </a:pPr>
            <a:r>
              <a:rPr lang="ko-KR" altLang="en-US" sz="2000" dirty="0" smtClean="0">
                <a:latin typeface="+mn-ea"/>
                <a:cs typeface="08서울한강체 L"/>
              </a:rPr>
              <a:t>사례관리자의 관점을 설명하고 클라이언트와 공유하라</a:t>
            </a:r>
            <a:r>
              <a:rPr lang="en-US" altLang="ko-KR" sz="2000" dirty="0" smtClean="0">
                <a:latin typeface="+mn-ea"/>
                <a:cs typeface="08서울한강체 L"/>
              </a:rPr>
              <a:t>.</a:t>
            </a:r>
            <a:endParaRPr lang="en-US" altLang="ko-KR" sz="2000" dirty="0">
              <a:latin typeface="+mn-ea"/>
              <a:cs typeface="08서울한강체 L"/>
            </a:endParaRPr>
          </a:p>
          <a:p>
            <a:pPr marL="342900" indent="-342900" eaLnBrk="1" latinLnBrk="1" hangingPunct="1">
              <a:lnSpc>
                <a:spcPct val="120000"/>
              </a:lnSpc>
              <a:spcBef>
                <a:spcPct val="20000"/>
              </a:spcBef>
              <a:buFont typeface="Arial" panose="020B0604020202020204" pitchFamily="34" charset="0"/>
              <a:buChar char="•"/>
              <a:defRPr/>
            </a:pPr>
            <a:r>
              <a:rPr lang="ko-KR" altLang="en-US" sz="2000" dirty="0" smtClean="0">
                <a:latin typeface="+mn-ea"/>
                <a:cs typeface="08서울한강체 L"/>
              </a:rPr>
              <a:t>사례관리자와 클라이언트 사이에 차이가 있을 수 있다는 점을 인정하라</a:t>
            </a:r>
            <a:r>
              <a:rPr lang="en-US" altLang="ko-KR" sz="2000" dirty="0" smtClean="0">
                <a:latin typeface="+mn-ea"/>
                <a:cs typeface="08서울한강체 L"/>
              </a:rPr>
              <a:t>.</a:t>
            </a:r>
          </a:p>
          <a:p>
            <a:pPr marL="342900" indent="-342900" eaLnBrk="1" latinLnBrk="1" hangingPunct="1">
              <a:lnSpc>
                <a:spcPct val="120000"/>
              </a:lnSpc>
              <a:spcBef>
                <a:spcPct val="20000"/>
              </a:spcBef>
              <a:buFont typeface="Arial" panose="020B0604020202020204" pitchFamily="34" charset="0"/>
              <a:buChar char="•"/>
              <a:defRPr/>
            </a:pPr>
            <a:r>
              <a:rPr lang="ko-KR" altLang="en-US" sz="2000" dirty="0" smtClean="0">
                <a:latin typeface="+mn-ea"/>
                <a:cs typeface="08서울한강체 L"/>
              </a:rPr>
              <a:t>지역사회 내에 클라이언트의 욕구에 적절하게 대응할 수 있는 전문 영역에서의 지원을 추천하라</a:t>
            </a:r>
            <a:r>
              <a:rPr lang="en-US" altLang="ko-KR" sz="2000" dirty="0" smtClean="0">
                <a:latin typeface="+mn-ea"/>
                <a:cs typeface="08서울한강체 L"/>
              </a:rPr>
              <a:t>.</a:t>
            </a:r>
          </a:p>
          <a:p>
            <a:pPr marL="342900" indent="-342900" eaLnBrk="1" latinLnBrk="1" hangingPunct="1">
              <a:lnSpc>
                <a:spcPct val="120000"/>
              </a:lnSpc>
              <a:spcBef>
                <a:spcPct val="20000"/>
              </a:spcBef>
              <a:buFont typeface="Arial" panose="020B0604020202020204" pitchFamily="34" charset="0"/>
              <a:buChar char="•"/>
              <a:defRPr/>
            </a:pPr>
            <a:r>
              <a:rPr lang="ko-KR" altLang="en-US" sz="2000" dirty="0" smtClean="0">
                <a:latin typeface="+mn-ea"/>
                <a:cs typeface="08서울한강체 L"/>
              </a:rPr>
              <a:t>가정폭력을 문화적 차이로 설명하는 것을 절대 용납하지 마라</a:t>
            </a:r>
            <a:r>
              <a:rPr lang="en-US" altLang="ko-KR" sz="2000" dirty="0" smtClean="0">
                <a:latin typeface="+mn-ea"/>
                <a:cs typeface="08서울한강체 L"/>
              </a:rPr>
              <a:t>. </a:t>
            </a:r>
            <a:r>
              <a:rPr lang="ko-KR" altLang="en-US" sz="2000" dirty="0" smtClean="0">
                <a:latin typeface="+mn-ea"/>
                <a:cs typeface="08서울한강체 L"/>
              </a:rPr>
              <a:t>모든 인간은 가정에서 안전하게 생활할 권리가 있다</a:t>
            </a:r>
            <a:r>
              <a:rPr lang="en-US" altLang="ko-KR" sz="2000" dirty="0" smtClean="0">
                <a:latin typeface="+mn-ea"/>
                <a:cs typeface="08서울한강체 L"/>
              </a:rPr>
              <a:t>. </a:t>
            </a:r>
          </a:p>
          <a:p>
            <a:pPr marL="342900" indent="-342900" eaLnBrk="1" latinLnBrk="1" hangingPunct="1">
              <a:lnSpc>
                <a:spcPct val="120000"/>
              </a:lnSpc>
              <a:spcBef>
                <a:spcPct val="20000"/>
              </a:spcBef>
              <a:buFont typeface="Arial" panose="020B0604020202020204" pitchFamily="34" charset="0"/>
              <a:buChar char="•"/>
              <a:defRPr/>
            </a:pPr>
            <a:r>
              <a:rPr lang="ko-KR" altLang="en-US" sz="2000" dirty="0" smtClean="0">
                <a:latin typeface="+mn-ea"/>
                <a:cs typeface="08서울한강체 L"/>
              </a:rPr>
              <a:t>사례관리자는 비밀보장의 원리를 고지하고 클라이언트의 이야기를 기꺼이 경청할 준비가 되어 있음을 전한다</a:t>
            </a:r>
            <a:r>
              <a:rPr lang="en-US" altLang="ko-KR" sz="2000" dirty="0" smtClean="0">
                <a:latin typeface="+mn-ea"/>
                <a:cs typeface="08서울한강체 L"/>
              </a:rPr>
              <a:t>.</a:t>
            </a:r>
          </a:p>
          <a:p>
            <a:pPr marL="342900" indent="-342900" eaLnBrk="1" latinLnBrk="1" hangingPunct="1">
              <a:lnSpc>
                <a:spcPct val="120000"/>
              </a:lnSpc>
              <a:spcBef>
                <a:spcPct val="20000"/>
              </a:spcBef>
              <a:buFont typeface="Arial" panose="020B0604020202020204" pitchFamily="34" charset="0"/>
              <a:buChar char="•"/>
              <a:defRPr/>
            </a:pPr>
            <a:r>
              <a:rPr lang="ko-KR" altLang="en-US" sz="2000" dirty="0" smtClean="0">
                <a:latin typeface="+mn-ea"/>
                <a:cs typeface="08서울한강체 L"/>
              </a:rPr>
              <a:t>가정폭력은 가해자의 전적인 잘못이라는 점을 명확히 한다</a:t>
            </a:r>
            <a:r>
              <a:rPr lang="en-US" altLang="ko-KR" sz="2000" dirty="0" smtClean="0">
                <a:latin typeface="+mn-ea"/>
                <a:cs typeface="08서울한강체 L"/>
              </a:rPr>
              <a:t>.</a:t>
            </a:r>
          </a:p>
          <a:p>
            <a:pPr marL="342900" indent="-342900" eaLnBrk="1" latinLnBrk="1" hangingPunct="1">
              <a:lnSpc>
                <a:spcPct val="120000"/>
              </a:lnSpc>
              <a:spcBef>
                <a:spcPct val="20000"/>
              </a:spcBef>
              <a:buFont typeface="Arial" panose="020B0604020202020204" pitchFamily="34" charset="0"/>
              <a:buChar char="•"/>
              <a:defRPr/>
            </a:pPr>
            <a:r>
              <a:rPr lang="en-US" altLang="ko-KR" sz="2000" dirty="0" smtClean="0">
                <a:latin typeface="+mn-ea"/>
                <a:cs typeface="08서울한강체 L"/>
              </a:rPr>
              <a:t>“</a:t>
            </a:r>
            <a:r>
              <a:rPr lang="ko-KR" altLang="en-US" sz="2000" dirty="0" smtClean="0">
                <a:latin typeface="+mn-ea"/>
                <a:cs typeface="08서울한강체 L"/>
              </a:rPr>
              <a:t>필요한 도움이 무엇인가요</a:t>
            </a:r>
            <a:r>
              <a:rPr lang="en-US" altLang="ko-KR" sz="2000" dirty="0" smtClean="0">
                <a:latin typeface="+mn-ea"/>
                <a:cs typeface="08서울한강체 L"/>
              </a:rPr>
              <a:t>?”</a:t>
            </a:r>
            <a:r>
              <a:rPr lang="ko-KR" altLang="en-US" sz="2000" dirty="0" smtClean="0">
                <a:latin typeface="+mn-ea"/>
                <a:cs typeface="08서울한강체 L"/>
              </a:rPr>
              <a:t>와 같은 포괄적인 질문을 사용하는 것도 유용하다</a:t>
            </a:r>
            <a:r>
              <a:rPr lang="en-US" altLang="ko-KR" sz="2000" dirty="0" smtClean="0">
                <a:latin typeface="+mn-ea"/>
                <a:cs typeface="08서울한강체 L"/>
              </a:rPr>
              <a:t>. </a:t>
            </a:r>
          </a:p>
        </p:txBody>
      </p:sp>
    </p:spTree>
    <p:extLst>
      <p:ext uri="{BB962C8B-B14F-4D97-AF65-F5344CB8AC3E}">
        <p14:creationId xmlns:p14="http://schemas.microsoft.com/office/powerpoint/2010/main" val="28900400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51120" y="479412"/>
            <a:ext cx="11811926" cy="6378588"/>
          </a:xfrm>
        </p:spPr>
        <p:txBody>
          <a:bodyPr>
            <a:normAutofit/>
          </a:bodyPr>
          <a:lstStyle/>
          <a:p>
            <a:r>
              <a:rPr lang="en-US" altLang="ko-KR" b="1" dirty="0" smtClean="0"/>
              <a:t>&lt;</a:t>
            </a:r>
            <a:r>
              <a:rPr lang="ko-KR" altLang="en-US" b="1" dirty="0" smtClean="0"/>
              <a:t>학습활동</a:t>
            </a:r>
            <a:r>
              <a:rPr lang="en-US" altLang="ko-KR" b="1" dirty="0" smtClean="0"/>
              <a:t>&gt;</a:t>
            </a:r>
            <a:r>
              <a:rPr lang="en-US" altLang="ko-KR" dirty="0"/>
              <a:t/>
            </a:r>
            <a:br>
              <a:rPr lang="en-US" altLang="ko-KR" dirty="0"/>
            </a:br>
            <a:r>
              <a:rPr lang="en-US" altLang="ko-KR" dirty="0" smtClean="0"/>
              <a:t/>
            </a:r>
            <a:br>
              <a:rPr lang="en-US" altLang="ko-KR" dirty="0" smtClean="0"/>
            </a:br>
            <a:r>
              <a:rPr lang="en-US" altLang="ko-KR" sz="2800" dirty="0" smtClean="0"/>
              <a:t>- </a:t>
            </a:r>
            <a:r>
              <a:rPr lang="ko-KR" altLang="en-US" sz="2800" dirty="0" smtClean="0"/>
              <a:t>욕구사정 면접에서의 상담 기술</a:t>
            </a:r>
            <a:r>
              <a:rPr lang="en-US" altLang="ko-KR" sz="3200" dirty="0" smtClean="0"/>
              <a:t/>
            </a:r>
            <a:br>
              <a:rPr lang="en-US" altLang="ko-KR" sz="3200" dirty="0" smtClean="0"/>
            </a:br>
            <a:r>
              <a:rPr lang="en-US" altLang="ko-KR" sz="3200" dirty="0" smtClean="0"/>
              <a:t/>
            </a:r>
            <a:br>
              <a:rPr lang="en-US" altLang="ko-KR" sz="3200" dirty="0" smtClean="0"/>
            </a:br>
            <a:r>
              <a:rPr lang="en-US" altLang="ko-KR" sz="2400" dirty="0" smtClean="0"/>
              <a:t>1. </a:t>
            </a:r>
            <a:r>
              <a:rPr lang="ko-KR" altLang="en-US" sz="2400" dirty="0" smtClean="0"/>
              <a:t>탐색적 질문 기술에 대한 연습</a:t>
            </a:r>
            <a:r>
              <a:rPr lang="en-US" altLang="ko-KR" sz="2400" dirty="0"/>
              <a:t/>
            </a:r>
            <a:br>
              <a:rPr lang="en-US" altLang="ko-KR" sz="2400" dirty="0"/>
            </a:br>
            <a:r>
              <a:rPr lang="en-US" altLang="ko-KR" sz="2400" dirty="0" smtClean="0"/>
              <a:t>  1) 2</a:t>
            </a:r>
            <a:r>
              <a:rPr lang="ko-KR" altLang="en-US" sz="2400" dirty="0" smtClean="0"/>
              <a:t>인 </a:t>
            </a:r>
            <a:r>
              <a:rPr lang="en-US" altLang="ko-KR" sz="2400" dirty="0" smtClean="0"/>
              <a:t>1</a:t>
            </a:r>
            <a:r>
              <a:rPr lang="ko-KR" altLang="en-US" sz="2400" dirty="0" smtClean="0"/>
              <a:t>조를 이루어서 다음의 내용에 대하여 탐색적 질문 기술을 실행한다</a:t>
            </a:r>
            <a:r>
              <a:rPr lang="en-US" altLang="ko-KR" sz="2400" dirty="0" smtClean="0"/>
              <a:t>.</a:t>
            </a:r>
            <a:r>
              <a:rPr lang="en-US" altLang="ko-KR" sz="2000" dirty="0" smtClean="0"/>
              <a:t/>
            </a:r>
            <a:br>
              <a:rPr lang="en-US" altLang="ko-KR" sz="2000" dirty="0" smtClean="0"/>
            </a:br>
            <a:r>
              <a:rPr lang="en-US" altLang="ko-KR" sz="2000" dirty="0"/>
              <a:t/>
            </a:r>
            <a:br>
              <a:rPr lang="en-US" altLang="ko-KR" sz="2000" dirty="0"/>
            </a:br>
            <a:r>
              <a:rPr lang="en-US" altLang="ko-KR" sz="2400" dirty="0"/>
              <a:t>-</a:t>
            </a:r>
            <a:r>
              <a:rPr lang="ko-KR" altLang="en-US" sz="2400" dirty="0" smtClean="0"/>
              <a:t>사 </a:t>
            </a:r>
            <a:r>
              <a:rPr lang="ko-KR" altLang="en-US" sz="2400" dirty="0" err="1" smtClean="0"/>
              <a:t>례</a:t>
            </a:r>
            <a:r>
              <a:rPr lang="en-US" altLang="ko-KR" sz="2400" dirty="0" smtClean="0"/>
              <a:t>-</a:t>
            </a:r>
            <a:br>
              <a:rPr lang="en-US" altLang="ko-KR" sz="2400" dirty="0" smtClean="0"/>
            </a:br>
            <a:r>
              <a:rPr lang="ko-KR" altLang="en-US" sz="2000" dirty="0" smtClean="0"/>
              <a:t>최근 이혼한 </a:t>
            </a:r>
            <a:r>
              <a:rPr lang="en-US" altLang="ko-KR" sz="2000" dirty="0" smtClean="0"/>
              <a:t>48</a:t>
            </a:r>
            <a:r>
              <a:rPr lang="ko-KR" altLang="en-US" sz="2000" dirty="0" smtClean="0"/>
              <a:t>세의 중년 남성 </a:t>
            </a:r>
            <a:r>
              <a:rPr lang="en-US" altLang="ko-KR" sz="2000" dirty="0" smtClean="0"/>
              <a:t>000</a:t>
            </a:r>
            <a:r>
              <a:rPr lang="ko-KR" altLang="en-US" sz="2000" dirty="0" smtClean="0"/>
              <a:t>씨와 첫 번째 면접을 수행한다</a:t>
            </a:r>
            <a:r>
              <a:rPr lang="en-US" altLang="ko-KR" sz="2000" dirty="0" smtClean="0"/>
              <a:t>. 000</a:t>
            </a:r>
            <a:r>
              <a:rPr lang="ko-KR" altLang="en-US" sz="2000" dirty="0" smtClean="0"/>
              <a:t>씨는 알코올 중독 문제와 자녀 방임 및 폭력 문제를 보여 의뢰되었다</a:t>
            </a:r>
            <a:r>
              <a:rPr lang="en-US" altLang="ko-KR" sz="2000" dirty="0" smtClean="0"/>
              <a:t>. </a:t>
            </a:r>
            <a:r>
              <a:rPr lang="ko-KR" altLang="en-US" sz="2000" dirty="0" smtClean="0"/>
              <a:t>중학교와 고등학교에 다니는 두 형제를 자녀로 두고 있는데</a:t>
            </a:r>
            <a:r>
              <a:rPr lang="en-US" altLang="ko-KR" sz="2000" dirty="0" smtClean="0"/>
              <a:t>, </a:t>
            </a:r>
            <a:r>
              <a:rPr lang="ko-KR" altLang="en-US" sz="2000" dirty="0" smtClean="0"/>
              <a:t>큰 아들은 가출하여 학교를 중단한 상태다</a:t>
            </a:r>
            <a:r>
              <a:rPr lang="en-US" altLang="ko-KR" sz="2000" dirty="0" smtClean="0"/>
              <a:t>. </a:t>
            </a:r>
            <a:r>
              <a:rPr lang="ko-KR" altLang="en-US" sz="2000" dirty="0" smtClean="0"/>
              <a:t>작은 아들 역시 학교 폭력 피해 경험으로 심한 우울증을 보이고 있으며 학교 가기를 거부하고 있다</a:t>
            </a:r>
            <a:r>
              <a:rPr lang="en-US" altLang="ko-KR" sz="2000" dirty="0" smtClean="0"/>
              <a:t>. </a:t>
            </a:r>
            <a:r>
              <a:rPr lang="ko-KR" altLang="en-US" sz="2000" dirty="0" smtClean="0"/>
              <a:t>사례관리자는 자신에 대한 소개를 하고</a:t>
            </a:r>
            <a:r>
              <a:rPr lang="en-US" altLang="ko-KR" sz="2000" dirty="0" smtClean="0"/>
              <a:t>, </a:t>
            </a:r>
            <a:r>
              <a:rPr lang="ko-KR" altLang="en-US" sz="2000" dirty="0" smtClean="0"/>
              <a:t>사례관리 서비스의 절차와 정보를 이야기하였다</a:t>
            </a:r>
            <a:r>
              <a:rPr lang="en-US" altLang="ko-KR" sz="2000" dirty="0" smtClean="0"/>
              <a:t>. </a:t>
            </a:r>
            <a:r>
              <a:rPr lang="ko-KR" altLang="en-US" sz="2000" dirty="0" smtClean="0"/>
              <a:t>이제 탐색 단계로 들어가게 된다</a:t>
            </a:r>
            <a:r>
              <a:rPr lang="en-US" altLang="ko-KR" sz="2000" dirty="0" smtClean="0"/>
              <a:t>.</a:t>
            </a:r>
            <a:endParaRPr lang="ko-KR" altLang="en-US" sz="2000" dirty="0"/>
          </a:p>
        </p:txBody>
      </p:sp>
    </p:spTree>
    <p:extLst>
      <p:ext uri="{BB962C8B-B14F-4D97-AF65-F5344CB8AC3E}">
        <p14:creationId xmlns:p14="http://schemas.microsoft.com/office/powerpoint/2010/main" val="19822610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25002" y="592429"/>
            <a:ext cx="11625330" cy="6593984"/>
          </a:xfrm>
        </p:spPr>
        <p:txBody>
          <a:bodyPr>
            <a:noAutofit/>
          </a:bodyPr>
          <a:lstStyle/>
          <a:p>
            <a:r>
              <a:rPr lang="en-US" altLang="ko-KR" sz="2400" dirty="0" smtClean="0">
                <a:latin typeface="+mj-ea"/>
              </a:rPr>
              <a:t>(1) </a:t>
            </a:r>
            <a:r>
              <a:rPr lang="ko-KR" altLang="en-US" sz="2400" dirty="0" smtClean="0"/>
              <a:t>면접과정에서 </a:t>
            </a:r>
            <a:r>
              <a:rPr lang="ko-KR" altLang="en-US" sz="2400" spc="-150" dirty="0" smtClean="0"/>
              <a:t>사용한 주요 영역의 욕구를 파악하고자 수행한 탐색적</a:t>
            </a:r>
            <a:r>
              <a:rPr lang="en-US" altLang="ko-KR" sz="2400" spc="-150" dirty="0"/>
              <a:t> </a:t>
            </a:r>
            <a:r>
              <a:rPr lang="ko-KR" altLang="en-US" sz="2400" spc="-150" dirty="0" smtClean="0"/>
              <a:t>질문에 대하여     </a:t>
            </a:r>
            <a:r>
              <a:rPr lang="en-US" altLang="ko-KR" sz="2400" spc="-150" dirty="0" smtClean="0"/>
              <a:t/>
            </a:r>
            <a:br>
              <a:rPr lang="en-US" altLang="ko-KR" sz="2400" spc="-150" dirty="0" smtClean="0"/>
            </a:br>
            <a:r>
              <a:rPr lang="en-US" altLang="ko-KR" sz="2400" spc="-150" dirty="0" smtClean="0"/>
              <a:t>      </a:t>
            </a:r>
            <a:r>
              <a:rPr lang="ko-KR" altLang="en-US" sz="2400" spc="-150" dirty="0" smtClean="0"/>
              <a:t>소개해 봅시다</a:t>
            </a:r>
            <a:r>
              <a:rPr lang="en-US" altLang="ko-KR" sz="2400" spc="-150" dirty="0" smtClean="0"/>
              <a:t>. </a:t>
            </a:r>
            <a:br>
              <a:rPr lang="en-US" altLang="ko-KR" sz="2400" spc="-150" dirty="0" smtClean="0"/>
            </a:br>
            <a:r>
              <a:rPr lang="en-US" altLang="ko-KR" sz="2400" spc="-150" dirty="0" smtClean="0"/>
              <a:t/>
            </a:r>
            <a:br>
              <a:rPr lang="en-US" altLang="ko-KR" sz="2400" spc="-150" dirty="0" smtClean="0"/>
            </a:br>
            <a:r>
              <a:rPr lang="en-US" altLang="ko-KR" sz="2400" spc="-150" dirty="0" smtClean="0">
                <a:latin typeface="+mn-ea"/>
                <a:ea typeface="+mn-ea"/>
              </a:rPr>
              <a:t>(2) </a:t>
            </a:r>
            <a:r>
              <a:rPr lang="ko-KR" altLang="en-US" sz="2400" spc="-150" dirty="0" smtClean="0">
                <a:latin typeface="+mn-ea"/>
                <a:ea typeface="+mn-ea"/>
              </a:rPr>
              <a:t>면접과정에서 </a:t>
            </a:r>
            <a:r>
              <a:rPr lang="en-US" altLang="ko-KR" sz="2400" spc="-150" dirty="0" smtClean="0">
                <a:latin typeface="+mn-ea"/>
                <a:ea typeface="+mn-ea"/>
              </a:rPr>
              <a:t>‘</a:t>
            </a:r>
            <a:r>
              <a:rPr lang="ko-KR" altLang="en-US" sz="2400" spc="-150" dirty="0" smtClean="0">
                <a:latin typeface="+mn-ea"/>
                <a:ea typeface="+mn-ea"/>
              </a:rPr>
              <a:t>당신이 알려주세요</a:t>
            </a:r>
            <a:r>
              <a:rPr lang="en-US" altLang="ko-KR" sz="2400" spc="-150" dirty="0" smtClean="0">
                <a:latin typeface="+mn-ea"/>
                <a:ea typeface="+mn-ea"/>
              </a:rPr>
              <a:t>’ ‘</a:t>
            </a:r>
            <a:r>
              <a:rPr lang="ko-KR" altLang="en-US" sz="2400" spc="-150" dirty="0" smtClean="0">
                <a:latin typeface="+mn-ea"/>
                <a:ea typeface="+mn-ea"/>
              </a:rPr>
              <a:t>리더십 기술</a:t>
            </a:r>
            <a:r>
              <a:rPr lang="en-US" altLang="ko-KR" sz="2400" spc="-150" dirty="0" smtClean="0">
                <a:latin typeface="+mn-ea"/>
                <a:ea typeface="+mn-ea"/>
              </a:rPr>
              <a:t>’ ‘</a:t>
            </a:r>
            <a:r>
              <a:rPr lang="ko-KR" altLang="en-US" sz="2400" spc="-150" dirty="0" smtClean="0">
                <a:latin typeface="+mn-ea"/>
                <a:ea typeface="+mn-ea"/>
              </a:rPr>
              <a:t>동기강화 상담 기법을 활용한 탐색적 </a:t>
            </a:r>
            <a:r>
              <a:rPr lang="en-US" altLang="ko-KR" sz="2400" spc="-150" dirty="0" smtClean="0">
                <a:latin typeface="+mn-ea"/>
                <a:ea typeface="+mn-ea"/>
              </a:rPr>
              <a:t/>
            </a:r>
            <a:br>
              <a:rPr lang="en-US" altLang="ko-KR" sz="2400" spc="-150" dirty="0" smtClean="0">
                <a:latin typeface="+mn-ea"/>
                <a:ea typeface="+mn-ea"/>
              </a:rPr>
            </a:br>
            <a:r>
              <a:rPr lang="en-US" altLang="ko-KR" sz="2400" spc="-150" dirty="0">
                <a:latin typeface="+mn-ea"/>
                <a:ea typeface="+mn-ea"/>
              </a:rPr>
              <a:t> </a:t>
            </a:r>
            <a:r>
              <a:rPr lang="en-US" altLang="ko-KR" sz="2400" spc="-150" dirty="0" smtClean="0">
                <a:latin typeface="+mn-ea"/>
                <a:ea typeface="+mn-ea"/>
              </a:rPr>
              <a:t>   </a:t>
            </a:r>
            <a:r>
              <a:rPr lang="ko-KR" altLang="en-US" sz="2400" spc="-150" dirty="0" smtClean="0">
                <a:latin typeface="+mn-ea"/>
                <a:ea typeface="+mn-ea"/>
              </a:rPr>
              <a:t>질문 등이  어떻게 적용되는지 되었는지 소개해 봅시다</a:t>
            </a:r>
            <a:r>
              <a:rPr lang="en-US" altLang="ko-KR" sz="2400" spc="-150" dirty="0" smtClean="0">
                <a:latin typeface="+mn-ea"/>
                <a:ea typeface="+mn-ea"/>
              </a:rPr>
              <a:t>. </a:t>
            </a:r>
            <a:br>
              <a:rPr lang="en-US" altLang="ko-KR" sz="2400" spc="-150" dirty="0" smtClean="0">
                <a:latin typeface="+mn-ea"/>
                <a:ea typeface="+mn-ea"/>
              </a:rPr>
            </a:br>
            <a:r>
              <a:rPr lang="en-US" altLang="ko-KR" sz="2400" spc="-150" dirty="0" smtClean="0">
                <a:latin typeface="+mn-ea"/>
                <a:ea typeface="+mn-ea"/>
              </a:rPr>
              <a:t/>
            </a:r>
            <a:br>
              <a:rPr lang="en-US" altLang="ko-KR" sz="2400" spc="-150" dirty="0" smtClean="0">
                <a:latin typeface="+mn-ea"/>
                <a:ea typeface="+mn-ea"/>
              </a:rPr>
            </a:br>
            <a:r>
              <a:rPr lang="en-US" altLang="ko-KR" sz="2400" spc="-150" dirty="0" smtClean="0">
                <a:latin typeface="+mn-ea"/>
                <a:ea typeface="+mn-ea"/>
              </a:rPr>
              <a:t>(3) (1)</a:t>
            </a:r>
            <a:r>
              <a:rPr lang="ko-KR" altLang="en-US" sz="2400" spc="-150" dirty="0" smtClean="0">
                <a:latin typeface="+mn-ea"/>
                <a:ea typeface="+mn-ea"/>
              </a:rPr>
              <a:t>에서 활용한 상담 기법이 실제로 어떤 도움이 되었는지 소개해 봅시다</a:t>
            </a:r>
            <a:r>
              <a:rPr lang="en-US" altLang="ko-KR" sz="2400" spc="-150" dirty="0" smtClean="0">
                <a:latin typeface="+mn-ea"/>
                <a:ea typeface="+mn-ea"/>
              </a:rPr>
              <a:t>. </a:t>
            </a:r>
            <a:r>
              <a:rPr lang="ko-KR" altLang="en-US" sz="2400" spc="-150" dirty="0" smtClean="0">
                <a:latin typeface="+mn-ea"/>
                <a:ea typeface="+mn-ea"/>
              </a:rPr>
              <a:t>도움이 되지 </a:t>
            </a:r>
            <a:r>
              <a:rPr lang="en-US" altLang="ko-KR" sz="2400" spc="-150" dirty="0" smtClean="0">
                <a:latin typeface="+mn-ea"/>
                <a:ea typeface="+mn-ea"/>
              </a:rPr>
              <a:t/>
            </a:r>
            <a:br>
              <a:rPr lang="en-US" altLang="ko-KR" sz="2400" spc="-150" dirty="0" smtClean="0">
                <a:latin typeface="+mn-ea"/>
                <a:ea typeface="+mn-ea"/>
              </a:rPr>
            </a:br>
            <a:r>
              <a:rPr lang="en-US" altLang="ko-KR" sz="2400" spc="-150" dirty="0">
                <a:latin typeface="+mn-ea"/>
                <a:ea typeface="+mn-ea"/>
              </a:rPr>
              <a:t> </a:t>
            </a:r>
            <a:r>
              <a:rPr lang="en-US" altLang="ko-KR" sz="2400" spc="-150" dirty="0" smtClean="0">
                <a:latin typeface="+mn-ea"/>
                <a:ea typeface="+mn-ea"/>
              </a:rPr>
              <a:t>   </a:t>
            </a:r>
            <a:r>
              <a:rPr lang="ko-KR" altLang="en-US" sz="2400" spc="-150" dirty="0" smtClean="0">
                <a:latin typeface="+mn-ea"/>
                <a:ea typeface="+mn-ea"/>
              </a:rPr>
              <a:t>못한 경우라면 활용하고 싶은 상담 기법을 소개하고 그에 대한 이유를 소개해 봅시다</a:t>
            </a:r>
            <a:r>
              <a:rPr lang="en-US" altLang="ko-KR" sz="2400" spc="-150" dirty="0" smtClean="0">
                <a:latin typeface="+mn-ea"/>
                <a:ea typeface="+mn-ea"/>
              </a:rPr>
              <a:t>. </a:t>
            </a:r>
            <a:br>
              <a:rPr lang="en-US" altLang="ko-KR" sz="2400" spc="-150" dirty="0" smtClean="0">
                <a:latin typeface="+mn-ea"/>
                <a:ea typeface="+mn-ea"/>
              </a:rPr>
            </a:br>
            <a:r>
              <a:rPr lang="en-US" altLang="ko-KR" sz="2400" spc="-150" dirty="0" smtClean="0">
                <a:latin typeface="+mn-ea"/>
                <a:ea typeface="+mn-ea"/>
              </a:rPr>
              <a:t/>
            </a:r>
            <a:br>
              <a:rPr lang="en-US" altLang="ko-KR" sz="2400" spc="-150" dirty="0" smtClean="0">
                <a:latin typeface="+mn-ea"/>
                <a:ea typeface="+mn-ea"/>
              </a:rPr>
            </a:br>
            <a:r>
              <a:rPr lang="en-US" altLang="ko-KR" sz="2400" b="1" spc="-150" dirty="0" smtClean="0">
                <a:latin typeface="+mn-ea"/>
                <a:ea typeface="+mn-ea"/>
              </a:rPr>
              <a:t>2) </a:t>
            </a:r>
            <a:r>
              <a:rPr lang="ko-KR" altLang="en-US" sz="2400" b="1" spc="-150" dirty="0" smtClean="0">
                <a:latin typeface="+mn-ea"/>
                <a:ea typeface="+mn-ea"/>
              </a:rPr>
              <a:t>수행한 면접과정에 대하여 다음의 내용을 중심으로 사례관리자와 클라이언트 입장에서 </a:t>
            </a:r>
            <a:r>
              <a:rPr lang="en-US" altLang="ko-KR" sz="2400" b="1" spc="-150" dirty="0" smtClean="0">
                <a:latin typeface="+mn-ea"/>
                <a:ea typeface="+mn-ea"/>
              </a:rPr>
              <a:t/>
            </a:r>
            <a:br>
              <a:rPr lang="en-US" altLang="ko-KR" sz="2400" b="1" spc="-150" dirty="0" smtClean="0">
                <a:latin typeface="+mn-ea"/>
                <a:ea typeface="+mn-ea"/>
              </a:rPr>
            </a:br>
            <a:r>
              <a:rPr lang="en-US" altLang="ko-KR" sz="2400" b="1" spc="-150" dirty="0">
                <a:latin typeface="+mn-ea"/>
                <a:ea typeface="+mn-ea"/>
              </a:rPr>
              <a:t> </a:t>
            </a:r>
            <a:r>
              <a:rPr lang="en-US" altLang="ko-KR" sz="2400" b="1" spc="-150" dirty="0" smtClean="0">
                <a:latin typeface="+mn-ea"/>
                <a:ea typeface="+mn-ea"/>
              </a:rPr>
              <a:t>   </a:t>
            </a:r>
            <a:r>
              <a:rPr lang="ko-KR" altLang="en-US" sz="2400" b="1" spc="-150" dirty="0" smtClean="0">
                <a:latin typeface="+mn-ea"/>
                <a:ea typeface="+mn-ea"/>
              </a:rPr>
              <a:t>각각 피드백을 진행한다</a:t>
            </a:r>
            <a:r>
              <a:rPr lang="en-US" altLang="ko-KR" sz="2400" b="1" spc="-150" dirty="0" smtClean="0">
                <a:latin typeface="+mn-ea"/>
                <a:ea typeface="+mn-ea"/>
              </a:rPr>
              <a:t>. </a:t>
            </a:r>
            <a:r>
              <a:rPr lang="en-US" altLang="ko-KR" sz="2400" spc="-150" dirty="0" smtClean="0">
                <a:latin typeface="+mn-ea"/>
                <a:ea typeface="+mn-ea"/>
              </a:rPr>
              <a:t/>
            </a:r>
            <a:br>
              <a:rPr lang="en-US" altLang="ko-KR" sz="2400" spc="-150" dirty="0" smtClean="0">
                <a:latin typeface="+mn-ea"/>
                <a:ea typeface="+mn-ea"/>
              </a:rPr>
            </a:br>
            <a:r>
              <a:rPr lang="en-US" altLang="ko-KR" sz="2400" spc="-150" dirty="0" smtClean="0">
                <a:latin typeface="+mn-ea"/>
                <a:ea typeface="+mn-ea"/>
              </a:rPr>
              <a:t/>
            </a:r>
            <a:br>
              <a:rPr lang="en-US" altLang="ko-KR" sz="2400" spc="-150" dirty="0" smtClean="0">
                <a:latin typeface="+mn-ea"/>
                <a:ea typeface="+mn-ea"/>
              </a:rPr>
            </a:br>
            <a:r>
              <a:rPr lang="en-US" altLang="ko-KR" sz="2400" spc="-150" dirty="0" smtClean="0">
                <a:latin typeface="+mn-ea"/>
                <a:ea typeface="+mn-ea"/>
              </a:rPr>
              <a:t>(1) </a:t>
            </a:r>
            <a:r>
              <a:rPr lang="ko-KR" altLang="en-US" sz="2400" spc="-150" dirty="0" smtClean="0">
                <a:latin typeface="+mn-ea"/>
                <a:ea typeface="+mn-ea"/>
              </a:rPr>
              <a:t>면접과정에서 당신은 전반적으로 어떤 느낌을 받았는가</a:t>
            </a:r>
            <a:r>
              <a:rPr lang="en-US" altLang="ko-KR" sz="2400" spc="-150" dirty="0" smtClean="0">
                <a:latin typeface="+mn-ea"/>
                <a:ea typeface="+mn-ea"/>
              </a:rPr>
              <a:t>? </a:t>
            </a:r>
            <a:r>
              <a:rPr lang="ko-KR" altLang="en-US" sz="2400" spc="-150" dirty="0" smtClean="0">
                <a:latin typeface="+mn-ea"/>
                <a:ea typeface="+mn-ea"/>
              </a:rPr>
              <a:t>그 이유를 소개해 봅시다</a:t>
            </a:r>
            <a:r>
              <a:rPr lang="en-US" altLang="ko-KR" sz="2400" spc="-150" dirty="0" smtClean="0">
                <a:latin typeface="+mn-ea"/>
                <a:ea typeface="+mn-ea"/>
              </a:rPr>
              <a:t>.</a:t>
            </a:r>
            <a:br>
              <a:rPr lang="en-US" altLang="ko-KR" sz="2400" spc="-150" dirty="0" smtClean="0">
                <a:latin typeface="+mn-ea"/>
                <a:ea typeface="+mn-ea"/>
              </a:rPr>
            </a:br>
            <a:endParaRPr lang="ko-KR" altLang="en-US" sz="2000" dirty="0">
              <a:latin typeface="+mn-ea"/>
              <a:ea typeface="+mn-ea"/>
            </a:endParaRPr>
          </a:p>
        </p:txBody>
      </p:sp>
    </p:spTree>
    <p:extLst>
      <p:ext uri="{BB962C8B-B14F-4D97-AF65-F5344CB8AC3E}">
        <p14:creationId xmlns:p14="http://schemas.microsoft.com/office/powerpoint/2010/main" val="20989532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390659" y="640724"/>
            <a:ext cx="11625330" cy="5979017"/>
          </a:xfrm>
        </p:spPr>
        <p:txBody>
          <a:bodyPr>
            <a:normAutofit/>
          </a:bodyPr>
          <a:lstStyle/>
          <a:p>
            <a:r>
              <a:rPr lang="en-US" altLang="ko-KR" sz="2400" spc="-150" dirty="0">
                <a:latin typeface="+mn-ea"/>
              </a:rPr>
              <a:t>(2) </a:t>
            </a:r>
            <a:r>
              <a:rPr lang="ko-KR" altLang="en-US" sz="2400" spc="-150" dirty="0">
                <a:latin typeface="+mn-ea"/>
              </a:rPr>
              <a:t>면접과정에 상대방이 당신에게 </a:t>
            </a:r>
            <a:r>
              <a:rPr lang="ko-KR" altLang="en-US" sz="2400" spc="-150" dirty="0" err="1">
                <a:latin typeface="+mn-ea"/>
              </a:rPr>
              <a:t>진정성을</a:t>
            </a:r>
            <a:r>
              <a:rPr lang="ko-KR" altLang="en-US" sz="2400" spc="-150" dirty="0">
                <a:latin typeface="+mn-ea"/>
              </a:rPr>
              <a:t> 가지고 대한다고 느꼈는가</a:t>
            </a:r>
            <a:r>
              <a:rPr lang="en-US" altLang="ko-KR" sz="2400" spc="-150" dirty="0">
                <a:latin typeface="+mn-ea"/>
              </a:rPr>
              <a:t>? </a:t>
            </a:r>
            <a:r>
              <a:rPr lang="ko-KR" altLang="en-US" sz="2400" spc="-150" dirty="0">
                <a:latin typeface="+mn-ea"/>
              </a:rPr>
              <a:t>그 이유를 소개해 </a:t>
            </a:r>
            <a:r>
              <a:rPr lang="en-US" altLang="ko-KR" sz="2400" spc="-150" dirty="0" smtClean="0">
                <a:latin typeface="+mn-ea"/>
              </a:rPr>
              <a:t/>
            </a:r>
            <a:br>
              <a:rPr lang="en-US" altLang="ko-KR" sz="2400" spc="-150" dirty="0" smtClean="0">
                <a:latin typeface="+mn-ea"/>
              </a:rPr>
            </a:br>
            <a:r>
              <a:rPr lang="en-US" altLang="ko-KR" sz="2400" spc="-150" dirty="0">
                <a:latin typeface="+mn-ea"/>
              </a:rPr>
              <a:t> </a:t>
            </a:r>
            <a:r>
              <a:rPr lang="en-US" altLang="ko-KR" sz="2400" spc="-150" dirty="0" smtClean="0">
                <a:latin typeface="+mn-ea"/>
              </a:rPr>
              <a:t>   </a:t>
            </a:r>
            <a:r>
              <a:rPr lang="ko-KR" altLang="en-US" sz="2400" spc="-150" dirty="0" smtClean="0">
                <a:latin typeface="+mn-ea"/>
              </a:rPr>
              <a:t>봅시다</a:t>
            </a:r>
            <a:r>
              <a:rPr lang="en-US" altLang="ko-KR" sz="2400" spc="-150" dirty="0">
                <a:latin typeface="+mn-ea"/>
              </a:rPr>
              <a:t>.</a:t>
            </a:r>
            <a:r>
              <a:rPr lang="en-US" altLang="ko-KR" sz="2400" dirty="0" smtClean="0">
                <a:latin typeface="+mj-ea"/>
              </a:rPr>
              <a:t/>
            </a:r>
            <a:br>
              <a:rPr lang="en-US" altLang="ko-KR" sz="2400" dirty="0" smtClean="0">
                <a:latin typeface="+mj-ea"/>
              </a:rPr>
            </a:br>
            <a:r>
              <a:rPr lang="en-US" altLang="ko-KR" sz="2400" dirty="0" smtClean="0">
                <a:latin typeface="+mj-ea"/>
              </a:rPr>
              <a:t/>
            </a:r>
            <a:br>
              <a:rPr lang="en-US" altLang="ko-KR" sz="2400" dirty="0" smtClean="0">
                <a:latin typeface="+mj-ea"/>
              </a:rPr>
            </a:br>
            <a:r>
              <a:rPr lang="en-US" altLang="ko-KR" sz="2400" dirty="0" smtClean="0">
                <a:latin typeface="+mj-ea"/>
              </a:rPr>
              <a:t>(3) </a:t>
            </a:r>
            <a:r>
              <a:rPr lang="ko-KR" altLang="en-US" sz="2400" dirty="0" smtClean="0">
                <a:latin typeface="+mj-ea"/>
              </a:rPr>
              <a:t>상대방이 자신이 말하는 내용을 이해하는 것 같았는가</a:t>
            </a:r>
            <a:r>
              <a:rPr lang="en-US" altLang="ko-KR" sz="2400" dirty="0" smtClean="0">
                <a:latin typeface="+mj-ea"/>
              </a:rPr>
              <a:t>? </a:t>
            </a:r>
            <a:r>
              <a:rPr lang="ko-KR" altLang="en-US" sz="2400" dirty="0" smtClean="0">
                <a:latin typeface="+mj-ea"/>
              </a:rPr>
              <a:t>그렇게 생각하게 된 이유</a:t>
            </a:r>
            <a:r>
              <a:rPr lang="en-US" altLang="ko-KR" sz="2400" dirty="0" smtClean="0">
                <a:latin typeface="+mj-ea"/>
              </a:rPr>
              <a:t/>
            </a:r>
            <a:br>
              <a:rPr lang="en-US" altLang="ko-KR" sz="2400" dirty="0" smtClean="0">
                <a:latin typeface="+mj-ea"/>
              </a:rPr>
            </a:br>
            <a:r>
              <a:rPr lang="en-US" altLang="ko-KR" sz="2400" dirty="0">
                <a:latin typeface="+mj-ea"/>
              </a:rPr>
              <a:t> </a:t>
            </a:r>
            <a:r>
              <a:rPr lang="en-US" altLang="ko-KR" sz="2400" dirty="0" smtClean="0">
                <a:latin typeface="+mj-ea"/>
              </a:rPr>
              <a:t>   </a:t>
            </a:r>
            <a:r>
              <a:rPr lang="ko-KR" altLang="en-US" sz="2400" dirty="0" smtClean="0">
                <a:latin typeface="+mj-ea"/>
              </a:rPr>
              <a:t>를 소개해 봅시다</a:t>
            </a:r>
            <a:r>
              <a:rPr lang="en-US" altLang="ko-KR" sz="2400" dirty="0" smtClean="0">
                <a:latin typeface="+mj-ea"/>
              </a:rPr>
              <a:t>.</a:t>
            </a:r>
            <a:br>
              <a:rPr lang="en-US" altLang="ko-KR" sz="2400" dirty="0" smtClean="0">
                <a:latin typeface="+mj-ea"/>
              </a:rPr>
            </a:br>
            <a:r>
              <a:rPr lang="en-US" altLang="ko-KR" sz="2400" dirty="0">
                <a:latin typeface="+mj-ea"/>
              </a:rPr>
              <a:t/>
            </a:r>
            <a:br>
              <a:rPr lang="en-US" altLang="ko-KR" sz="2400" dirty="0">
                <a:latin typeface="+mj-ea"/>
              </a:rPr>
            </a:br>
            <a:r>
              <a:rPr lang="en-US" altLang="ko-KR" sz="2400" dirty="0" smtClean="0">
                <a:latin typeface="+mj-ea"/>
              </a:rPr>
              <a:t>(4)</a:t>
            </a:r>
            <a:r>
              <a:rPr lang="ko-KR" altLang="en-US" sz="2400" dirty="0">
                <a:latin typeface="+mj-ea"/>
              </a:rPr>
              <a:t> </a:t>
            </a:r>
            <a:r>
              <a:rPr lang="ko-KR" altLang="en-US" sz="2400" dirty="0" smtClean="0">
                <a:latin typeface="+mj-ea"/>
              </a:rPr>
              <a:t>면접과정에서 탐색되어야 할 내용인데 누락된 내용이 있었는가</a:t>
            </a:r>
            <a:r>
              <a:rPr lang="en-US" altLang="ko-KR" sz="2400" dirty="0" smtClean="0">
                <a:latin typeface="+mj-ea"/>
              </a:rPr>
              <a:t>? </a:t>
            </a:r>
            <a:r>
              <a:rPr lang="ko-KR" altLang="en-US" sz="2400" dirty="0" smtClean="0">
                <a:latin typeface="+mj-ea"/>
              </a:rPr>
              <a:t>있다면 소개해 </a:t>
            </a:r>
            <a:r>
              <a:rPr lang="en-US" altLang="ko-KR" sz="2400" dirty="0" smtClean="0">
                <a:latin typeface="+mj-ea"/>
              </a:rPr>
              <a:t/>
            </a:r>
            <a:br>
              <a:rPr lang="en-US" altLang="ko-KR" sz="2400" dirty="0" smtClean="0">
                <a:latin typeface="+mj-ea"/>
              </a:rPr>
            </a:br>
            <a:r>
              <a:rPr lang="en-US" altLang="ko-KR" sz="2400" dirty="0">
                <a:latin typeface="+mj-ea"/>
              </a:rPr>
              <a:t> </a:t>
            </a:r>
            <a:r>
              <a:rPr lang="en-US" altLang="ko-KR" sz="2400" dirty="0" smtClean="0">
                <a:latin typeface="+mj-ea"/>
              </a:rPr>
              <a:t>   </a:t>
            </a:r>
            <a:r>
              <a:rPr lang="ko-KR" altLang="en-US" sz="2400" dirty="0" smtClean="0">
                <a:latin typeface="+mj-ea"/>
              </a:rPr>
              <a:t>봅시다</a:t>
            </a:r>
            <a:r>
              <a:rPr lang="en-US" altLang="ko-KR" sz="2400" dirty="0" smtClean="0">
                <a:latin typeface="+mj-ea"/>
              </a:rPr>
              <a:t>.</a:t>
            </a:r>
            <a:r>
              <a:rPr lang="en-US" altLang="ko-KR" sz="2400" dirty="0">
                <a:latin typeface="+mj-ea"/>
              </a:rPr>
              <a:t/>
            </a:r>
            <a:br>
              <a:rPr lang="en-US" altLang="ko-KR" sz="2400" dirty="0">
                <a:latin typeface="+mj-ea"/>
              </a:rPr>
            </a:br>
            <a:r>
              <a:rPr lang="en-US" altLang="ko-KR" sz="2400" dirty="0" smtClean="0">
                <a:latin typeface="+mj-ea"/>
              </a:rPr>
              <a:t/>
            </a:r>
            <a:br>
              <a:rPr lang="en-US" altLang="ko-KR" sz="2400" dirty="0" smtClean="0">
                <a:latin typeface="+mj-ea"/>
              </a:rPr>
            </a:br>
            <a:r>
              <a:rPr lang="en-US" altLang="ko-KR" sz="2400" dirty="0" smtClean="0">
                <a:latin typeface="+mj-ea"/>
              </a:rPr>
              <a:t>(5) </a:t>
            </a:r>
            <a:r>
              <a:rPr lang="ko-KR" altLang="en-US" sz="2400" dirty="0" smtClean="0">
                <a:latin typeface="+mj-ea"/>
              </a:rPr>
              <a:t>면접과정이 당신에게 어떤 도움이 되었는가</a:t>
            </a:r>
            <a:r>
              <a:rPr lang="en-US" altLang="ko-KR" sz="2400" dirty="0" smtClean="0">
                <a:latin typeface="+mj-ea"/>
              </a:rPr>
              <a:t>? </a:t>
            </a:r>
            <a:r>
              <a:rPr lang="ko-KR" altLang="en-US" sz="2400" dirty="0" smtClean="0">
                <a:latin typeface="+mj-ea"/>
              </a:rPr>
              <a:t>구체적인 내용을 소개해 봅시다</a:t>
            </a:r>
            <a:r>
              <a:rPr lang="en-US" altLang="ko-KR" sz="2400" dirty="0" smtClean="0">
                <a:latin typeface="+mj-ea"/>
              </a:rPr>
              <a:t>. </a:t>
            </a:r>
            <a:br>
              <a:rPr lang="en-US" altLang="ko-KR" sz="2400" dirty="0" smtClean="0">
                <a:latin typeface="+mj-ea"/>
              </a:rPr>
            </a:br>
            <a:r>
              <a:rPr lang="en-US" altLang="ko-KR" sz="2400" dirty="0">
                <a:latin typeface="+mj-ea"/>
              </a:rPr>
              <a:t> </a:t>
            </a:r>
            <a:r>
              <a:rPr lang="en-US" altLang="ko-KR" sz="2400" dirty="0" smtClean="0">
                <a:latin typeface="+mj-ea"/>
              </a:rPr>
              <a:t>   </a:t>
            </a:r>
            <a:r>
              <a:rPr lang="ko-KR" altLang="en-US" sz="2400" dirty="0" smtClean="0">
                <a:latin typeface="+mj-ea"/>
              </a:rPr>
              <a:t>도움이 되지 않았다면 어떤 점 때문이었는가</a:t>
            </a:r>
            <a:r>
              <a:rPr lang="en-US" altLang="ko-KR" sz="2400" dirty="0" smtClean="0">
                <a:latin typeface="+mj-ea"/>
              </a:rPr>
              <a:t>?</a:t>
            </a:r>
            <a:br>
              <a:rPr lang="en-US" altLang="ko-KR" sz="2400" dirty="0" smtClean="0">
                <a:latin typeface="+mj-ea"/>
              </a:rPr>
            </a:br>
            <a:r>
              <a:rPr lang="en-US" altLang="ko-KR" sz="2400" dirty="0">
                <a:latin typeface="+mj-ea"/>
              </a:rPr>
              <a:t/>
            </a:r>
            <a:br>
              <a:rPr lang="en-US" altLang="ko-KR" sz="2400" dirty="0">
                <a:latin typeface="+mj-ea"/>
              </a:rPr>
            </a:br>
            <a:r>
              <a:rPr lang="en-US" altLang="ko-KR" sz="2400" dirty="0" smtClean="0">
                <a:latin typeface="+mj-ea"/>
              </a:rPr>
              <a:t>(6) </a:t>
            </a:r>
            <a:r>
              <a:rPr lang="ko-KR" altLang="en-US" sz="2400" dirty="0" smtClean="0">
                <a:latin typeface="+mj-ea"/>
              </a:rPr>
              <a:t>면접과정에 대한 제안이 있다면 자유롭게 이야기해 봅시다</a:t>
            </a:r>
            <a:r>
              <a:rPr lang="en-US" altLang="ko-KR" sz="2400" dirty="0" smtClean="0">
                <a:latin typeface="+mj-ea"/>
              </a:rPr>
              <a:t>. </a:t>
            </a:r>
            <a:endParaRPr lang="ko-KR" altLang="en-US" sz="2000" dirty="0">
              <a:latin typeface="+mn-ea"/>
              <a:ea typeface="+mn-ea"/>
            </a:endParaRPr>
          </a:p>
        </p:txBody>
      </p:sp>
    </p:spTree>
    <p:extLst>
      <p:ext uri="{BB962C8B-B14F-4D97-AF65-F5344CB8AC3E}">
        <p14:creationId xmlns:p14="http://schemas.microsoft.com/office/powerpoint/2010/main" val="7790607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337367" y="880036"/>
            <a:ext cx="7642538" cy="676878"/>
          </a:xfrm>
        </p:spPr>
        <p:txBody>
          <a:bodyPr>
            <a:noAutofit/>
          </a:bodyPr>
          <a:lstStyle/>
          <a:p>
            <a:pPr marL="514350" indent="-514350">
              <a:buNone/>
            </a:pPr>
            <a:r>
              <a:rPr lang="en-US" altLang="ko-KR" sz="3200" b="1" dirty="0" smtClean="0">
                <a:solidFill>
                  <a:srgbClr val="002060"/>
                </a:solidFill>
              </a:rPr>
              <a:t>    3) </a:t>
            </a:r>
            <a:r>
              <a:rPr lang="ko-KR" altLang="en-US" sz="3200" b="1" dirty="0" smtClean="0">
                <a:solidFill>
                  <a:srgbClr val="002060"/>
                </a:solidFill>
              </a:rPr>
              <a:t>욕구사정 면접의 실제 </a:t>
            </a:r>
            <a:endParaRPr lang="en-US" altLang="ko-KR" sz="3200" b="1" dirty="0" smtClean="0">
              <a:solidFill>
                <a:srgbClr val="002060"/>
              </a:solidFill>
            </a:endParaRPr>
          </a:p>
        </p:txBody>
      </p:sp>
      <p:sp>
        <p:nvSpPr>
          <p:cNvPr id="8" name="내용 개체 틀 2"/>
          <p:cNvSpPr txBox="1">
            <a:spLocks/>
          </p:cNvSpPr>
          <p:nvPr/>
        </p:nvSpPr>
        <p:spPr bwMode="auto">
          <a:xfrm>
            <a:off x="979254" y="1556914"/>
            <a:ext cx="9903393" cy="631066"/>
          </a:xfrm>
          <a:prstGeom prst="rect">
            <a:avLst/>
          </a:prstGeom>
          <a:noFill/>
          <a:ln w="9525">
            <a:noFill/>
            <a:miter lim="800000"/>
            <a:headEnd/>
            <a:tailEnd/>
          </a:ln>
        </p:spPr>
        <p:txBody>
          <a:bodyPr anchor="ctr"/>
          <a:lstStyle/>
          <a:p>
            <a:pPr marL="514350" indent="-514350" eaLnBrk="1" latinLnBrk="1" hangingPunct="1">
              <a:lnSpc>
                <a:spcPct val="120000"/>
              </a:lnSpc>
              <a:spcBef>
                <a:spcPct val="20000"/>
              </a:spcBef>
              <a:buAutoNum type="arabicParenBoth"/>
              <a:defRPr/>
            </a:pPr>
            <a:r>
              <a:rPr lang="ko-KR" altLang="en-US" sz="2400" b="1" dirty="0" smtClean="0">
                <a:solidFill>
                  <a:schemeClr val="accent2"/>
                </a:solidFill>
                <a:latin typeface="+mn-ea"/>
                <a:cs typeface="08서울한강체 L"/>
              </a:rPr>
              <a:t>욕구사정 면접에서 다루어야 할 주요 내용</a:t>
            </a:r>
            <a:endParaRPr lang="en-US" altLang="ko-KR" sz="2400" b="1" dirty="0" smtClean="0">
              <a:solidFill>
                <a:schemeClr val="accent2"/>
              </a:solidFill>
              <a:latin typeface="+mn-ea"/>
              <a:cs typeface="08서울한강체 L"/>
            </a:endParaRPr>
          </a:p>
        </p:txBody>
      </p:sp>
      <p:sp>
        <p:nvSpPr>
          <p:cNvPr id="2" name="TextBox 1"/>
          <p:cNvSpPr txBox="1"/>
          <p:nvPr/>
        </p:nvSpPr>
        <p:spPr>
          <a:xfrm>
            <a:off x="1198195" y="2233792"/>
            <a:ext cx="10817794" cy="4401205"/>
          </a:xfrm>
          <a:prstGeom prst="rect">
            <a:avLst/>
          </a:prstGeom>
          <a:noFill/>
        </p:spPr>
        <p:txBody>
          <a:bodyPr wrap="square" rtlCol="0">
            <a:spAutoFit/>
          </a:bodyPr>
          <a:lstStyle/>
          <a:p>
            <a:pPr marL="342900" indent="-342900">
              <a:buFont typeface="+mj-ea"/>
              <a:buAutoNum type="circleNumDbPlain"/>
            </a:pPr>
            <a:r>
              <a:rPr lang="ko-KR" altLang="en-US" sz="2000" dirty="0" smtClean="0"/>
              <a:t>클라이언트의 욕구</a:t>
            </a:r>
            <a:endParaRPr lang="en-US" altLang="ko-KR" sz="2000" dirty="0" smtClean="0"/>
          </a:p>
          <a:p>
            <a:pPr marL="342900" indent="-342900">
              <a:buFont typeface="+mj-ea"/>
              <a:buAutoNum type="circleNumDbPlain"/>
            </a:pPr>
            <a:endParaRPr lang="en-US" altLang="ko-KR" sz="2000" dirty="0" smtClean="0"/>
          </a:p>
          <a:p>
            <a:pPr marL="342900" indent="-342900">
              <a:buFont typeface="Arial" panose="020B0604020202020204" pitchFamily="34" charset="0"/>
              <a:buChar char="•"/>
            </a:pPr>
            <a:r>
              <a:rPr lang="ko-KR" altLang="en-US" sz="2000" dirty="0" smtClean="0"/>
              <a:t>클라이언트의 욕구는 사례관리자와 클라이언트가 함께 규명함</a:t>
            </a:r>
            <a:endParaRPr lang="en-US" altLang="ko-KR" sz="2000" dirty="0" smtClean="0"/>
          </a:p>
          <a:p>
            <a:pPr marL="342900" indent="-342900">
              <a:buFont typeface="Arial" panose="020B0604020202020204" pitchFamily="34" charset="0"/>
              <a:buChar char="•"/>
            </a:pPr>
            <a:r>
              <a:rPr lang="ko-KR" altLang="en-US" sz="2000" dirty="0" smtClean="0"/>
              <a:t>사례관리자는 클라이언트의 욕구에 대한 관점과 우선순위를 이해하고 분석</a:t>
            </a:r>
            <a:endParaRPr lang="en-US" altLang="ko-KR" sz="2000" dirty="0" smtClean="0"/>
          </a:p>
          <a:p>
            <a:pPr marL="342900" indent="-342900">
              <a:buFont typeface="Arial" panose="020B0604020202020204" pitchFamily="34" charset="0"/>
              <a:buChar char="•"/>
            </a:pPr>
            <a:r>
              <a:rPr lang="ko-KR" altLang="en-US" sz="2000" dirty="0" smtClean="0"/>
              <a:t>클라이언트의 언어적 진술과 비언어적 의사소통에 대한 분석</a:t>
            </a:r>
            <a:endParaRPr lang="en-US" altLang="ko-KR" sz="2000" dirty="0" smtClean="0"/>
          </a:p>
          <a:p>
            <a:pPr marL="342900" indent="-342900">
              <a:buFont typeface="Arial" panose="020B0604020202020204" pitchFamily="34" charset="0"/>
              <a:buChar char="•"/>
            </a:pPr>
            <a:r>
              <a:rPr lang="ko-KR" altLang="en-US" sz="2000" dirty="0" smtClean="0"/>
              <a:t>클라이언트 삶에 영향을 미치는 타인의 진술과 기록을 분석</a:t>
            </a:r>
            <a:endParaRPr lang="en-US" altLang="ko-KR" sz="2000" dirty="0" smtClean="0"/>
          </a:p>
          <a:p>
            <a:pPr marL="342900" indent="-342900">
              <a:buFont typeface="Arial" panose="020B0604020202020204" pitchFamily="34" charset="0"/>
              <a:buChar char="•"/>
            </a:pPr>
            <a:r>
              <a:rPr lang="ko-KR" altLang="en-US" sz="2000" dirty="0" smtClean="0"/>
              <a:t>발달단계 혹은 생활상의 변화에서 발생한 스트레스나 위기 상황에 대한 사정</a:t>
            </a:r>
            <a:endParaRPr lang="en-US" altLang="ko-KR" sz="2000" dirty="0" smtClean="0"/>
          </a:p>
          <a:p>
            <a:pPr marL="342900" indent="-342900">
              <a:buFont typeface="Arial" panose="020B0604020202020204" pitchFamily="34" charset="0"/>
              <a:buChar char="•"/>
            </a:pPr>
            <a:endParaRPr lang="en-US" altLang="ko-KR" sz="2000" dirty="0"/>
          </a:p>
          <a:p>
            <a:pPr marL="457200" indent="-457200">
              <a:buFont typeface="+mj-ea"/>
              <a:buAutoNum type="circleNumDbPlain" startAt="2"/>
            </a:pPr>
            <a:r>
              <a:rPr lang="ko-KR" altLang="en-US" sz="2000" dirty="0" smtClean="0"/>
              <a:t>클라이언트의 능력</a:t>
            </a:r>
            <a:endParaRPr lang="en-US" altLang="ko-KR" sz="2000" dirty="0" smtClean="0"/>
          </a:p>
          <a:p>
            <a:endParaRPr lang="en-US" altLang="ko-KR" sz="2000" dirty="0"/>
          </a:p>
          <a:p>
            <a:pPr marL="342900" indent="-342900">
              <a:buFont typeface="Arial" panose="020B0604020202020204" pitchFamily="34" charset="0"/>
              <a:buChar char="•"/>
            </a:pPr>
            <a:r>
              <a:rPr lang="ko-KR" altLang="en-US" sz="2000" dirty="0" smtClean="0"/>
              <a:t>사례관리자는 클라이언트가 자신의 욕구를 해결하려고 하는 의지와 동기를 가지고 있는가를 확인해야 함</a:t>
            </a:r>
            <a:endParaRPr lang="en-US" altLang="ko-KR" sz="2000" dirty="0" smtClean="0"/>
          </a:p>
          <a:p>
            <a:pPr marL="342900" indent="-342900">
              <a:buFont typeface="Arial" panose="020B0604020202020204" pitchFamily="34" charset="0"/>
              <a:buChar char="•"/>
            </a:pPr>
            <a:r>
              <a:rPr lang="ko-KR" altLang="en-US" sz="2000" dirty="0" smtClean="0"/>
              <a:t>강점</a:t>
            </a:r>
            <a:r>
              <a:rPr lang="en-US" altLang="ko-KR" sz="2000" dirty="0" smtClean="0"/>
              <a:t>, </a:t>
            </a:r>
            <a:r>
              <a:rPr lang="ko-KR" altLang="en-US" sz="2000" dirty="0" smtClean="0"/>
              <a:t>성장과 발전에 대한 잠재 능력</a:t>
            </a:r>
            <a:r>
              <a:rPr lang="en-US" altLang="ko-KR" sz="2000" dirty="0" smtClean="0"/>
              <a:t>, </a:t>
            </a:r>
            <a:r>
              <a:rPr lang="ko-KR" altLang="en-US" sz="2000" dirty="0" smtClean="0"/>
              <a:t>이전의 문제해결 능력에 초점</a:t>
            </a:r>
            <a:endParaRPr lang="en-US" altLang="ko-KR" sz="2000" dirty="0"/>
          </a:p>
          <a:p>
            <a:pPr marL="342900" indent="-342900">
              <a:buFont typeface="Arial" panose="020B0604020202020204" pitchFamily="34" charset="0"/>
              <a:buChar char="•"/>
            </a:pPr>
            <a:r>
              <a:rPr lang="ko-KR" altLang="en-US" sz="2000" dirty="0" smtClean="0"/>
              <a:t>신체적</a:t>
            </a:r>
            <a:r>
              <a:rPr lang="en-US" altLang="ko-KR" sz="2000" dirty="0" smtClean="0"/>
              <a:t>, </a:t>
            </a:r>
            <a:r>
              <a:rPr lang="ko-KR" altLang="en-US" sz="2000" dirty="0" smtClean="0"/>
              <a:t>인지적</a:t>
            </a:r>
            <a:r>
              <a:rPr lang="en-US" altLang="ko-KR" sz="2000" dirty="0" smtClean="0"/>
              <a:t>, </a:t>
            </a:r>
            <a:r>
              <a:rPr lang="ko-KR" altLang="en-US" sz="2000" dirty="0" smtClean="0"/>
              <a:t>정서적</a:t>
            </a:r>
            <a:r>
              <a:rPr lang="en-US" altLang="ko-KR" sz="2000" dirty="0" smtClean="0"/>
              <a:t>, </a:t>
            </a:r>
            <a:r>
              <a:rPr lang="ko-KR" altLang="en-US" sz="2000" dirty="0" smtClean="0"/>
              <a:t>행동적</a:t>
            </a:r>
            <a:r>
              <a:rPr lang="en-US" altLang="ko-KR" sz="2000" dirty="0" smtClean="0"/>
              <a:t>, </a:t>
            </a:r>
            <a:r>
              <a:rPr lang="ko-KR" altLang="en-US" sz="2000" dirty="0" smtClean="0"/>
              <a:t>사회적</a:t>
            </a:r>
            <a:r>
              <a:rPr lang="en-US" altLang="ko-KR" sz="2000" dirty="0" smtClean="0"/>
              <a:t>, </a:t>
            </a:r>
            <a:r>
              <a:rPr lang="ko-KR" altLang="en-US" sz="2000" dirty="0" smtClean="0"/>
              <a:t>경제적 기능 포함</a:t>
            </a:r>
            <a:endParaRPr lang="en-US" altLang="ko-KR" sz="2000" dirty="0" smtClean="0"/>
          </a:p>
        </p:txBody>
      </p:sp>
    </p:spTree>
    <p:extLst>
      <p:ext uri="{BB962C8B-B14F-4D97-AF65-F5344CB8AC3E}">
        <p14:creationId xmlns:p14="http://schemas.microsoft.com/office/powerpoint/2010/main" val="15627069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4200" y="1036055"/>
            <a:ext cx="6713727" cy="5386090"/>
          </a:xfrm>
          <a:prstGeom prst="rect">
            <a:avLst/>
          </a:prstGeom>
          <a:noFill/>
        </p:spPr>
        <p:txBody>
          <a:bodyPr wrap="square" rtlCol="0">
            <a:spAutoFit/>
          </a:bodyPr>
          <a:lstStyle/>
          <a:p>
            <a:pPr marL="457200" indent="-457200">
              <a:buFont typeface="+mj-ea"/>
              <a:buAutoNum type="circleNumDbPlain" startAt="3"/>
            </a:pPr>
            <a:r>
              <a:rPr lang="ko-KR" altLang="en-US" sz="2400" dirty="0" smtClean="0"/>
              <a:t>사회 지지체계의 능력</a:t>
            </a:r>
            <a:endParaRPr lang="en-US" altLang="ko-KR" sz="2400" dirty="0" smtClean="0"/>
          </a:p>
          <a:p>
            <a:pPr marL="457200" indent="-457200">
              <a:buFont typeface="+mj-ea"/>
              <a:buAutoNum type="circleNumDbPlain" startAt="3"/>
            </a:pPr>
            <a:endParaRPr lang="en-US" altLang="ko-KR" sz="2000" b="1" dirty="0" smtClean="0">
              <a:solidFill>
                <a:schemeClr val="accent3"/>
              </a:solidFill>
            </a:endParaRPr>
          </a:p>
          <a:p>
            <a:pPr marL="342900" indent="-342900">
              <a:buFontTx/>
              <a:buChar char="-"/>
            </a:pPr>
            <a:r>
              <a:rPr lang="ko-KR" altLang="en-US" sz="2000" b="1" dirty="0" smtClean="0">
                <a:solidFill>
                  <a:schemeClr val="accent3"/>
                </a:solidFill>
              </a:rPr>
              <a:t>비공식적 사회 지지체계</a:t>
            </a:r>
            <a:endParaRPr lang="en-US" altLang="ko-KR" sz="2000" b="1" dirty="0" smtClean="0">
              <a:solidFill>
                <a:schemeClr val="accent3"/>
              </a:solidFill>
            </a:endParaRPr>
          </a:p>
          <a:p>
            <a:endParaRPr lang="en-US" altLang="ko-KR" sz="2000" dirty="0" smtClean="0"/>
          </a:p>
          <a:p>
            <a:pPr marL="342900" indent="-342900">
              <a:buFont typeface="Arial" panose="020B0604020202020204" pitchFamily="34" charset="0"/>
              <a:buChar char="•"/>
            </a:pPr>
            <a:r>
              <a:rPr lang="ko-KR" altLang="en-US" sz="2000" dirty="0" smtClean="0"/>
              <a:t>클라이언트에게 자원을 제공하는 유형별 관계의 수</a:t>
            </a:r>
            <a:endParaRPr lang="en-US" altLang="ko-KR" sz="2000" dirty="0" smtClean="0"/>
          </a:p>
          <a:p>
            <a:pPr marL="342900" indent="-342900">
              <a:buFont typeface="Arial" panose="020B0604020202020204" pitchFamily="34" charset="0"/>
              <a:buChar char="•"/>
            </a:pPr>
            <a:r>
              <a:rPr lang="ko-KR" altLang="en-US" sz="2000" dirty="0" smtClean="0"/>
              <a:t>클라이언트와 직접적으로 교류를 갖는 사람이나 </a:t>
            </a:r>
            <a:endParaRPr lang="en-US" altLang="ko-KR" sz="2000" dirty="0" smtClean="0"/>
          </a:p>
          <a:p>
            <a:r>
              <a:rPr lang="en-US" altLang="ko-KR" sz="2000" dirty="0"/>
              <a:t> </a:t>
            </a:r>
            <a:r>
              <a:rPr lang="en-US" altLang="ko-KR" sz="2000" dirty="0" smtClean="0"/>
              <a:t>     </a:t>
            </a:r>
            <a:r>
              <a:rPr lang="ko-KR" altLang="en-US" sz="2000" dirty="0" smtClean="0"/>
              <a:t>비공식적 집단의 수</a:t>
            </a:r>
            <a:endParaRPr lang="en-US" altLang="ko-KR" sz="2000" dirty="0" smtClean="0"/>
          </a:p>
          <a:p>
            <a:pPr marL="342900" indent="-342900">
              <a:buFont typeface="Arial" panose="020B0604020202020204" pitchFamily="34" charset="0"/>
              <a:buChar char="•"/>
            </a:pPr>
            <a:r>
              <a:rPr lang="ko-KR" altLang="en-US" sz="2000" dirty="0" smtClean="0"/>
              <a:t>비공식적 사회 지지체계와의 친밀성</a:t>
            </a:r>
            <a:endParaRPr lang="en-US" altLang="ko-KR" sz="2000" dirty="0" smtClean="0"/>
          </a:p>
          <a:p>
            <a:pPr marL="342900" indent="-342900">
              <a:buFont typeface="Arial" panose="020B0604020202020204" pitchFamily="34" charset="0"/>
              <a:buChar char="•"/>
            </a:pPr>
            <a:r>
              <a:rPr lang="ko-KR" altLang="en-US" sz="2000" dirty="0" smtClean="0"/>
              <a:t>비공식적 사회 지지체계의 위치와 </a:t>
            </a:r>
            <a:r>
              <a:rPr lang="ko-KR" altLang="en-US" sz="2000" dirty="0" err="1" smtClean="0"/>
              <a:t>접근성</a:t>
            </a:r>
            <a:endParaRPr lang="en-US" altLang="ko-KR" sz="2000" dirty="0" smtClean="0"/>
          </a:p>
          <a:p>
            <a:pPr marL="342900" indent="-342900">
              <a:buFont typeface="Arial" panose="020B0604020202020204" pitchFamily="34" charset="0"/>
              <a:buChar char="•"/>
            </a:pPr>
            <a:r>
              <a:rPr lang="ko-KR" altLang="en-US" sz="2000" dirty="0" smtClean="0"/>
              <a:t>현재 제공하는 지원의 종류</a:t>
            </a:r>
            <a:endParaRPr lang="en-US" altLang="ko-KR" sz="2000" dirty="0" smtClean="0"/>
          </a:p>
          <a:p>
            <a:pPr marL="342900" indent="-342900">
              <a:buFont typeface="Arial" panose="020B0604020202020204" pitchFamily="34" charset="0"/>
              <a:buChar char="•"/>
            </a:pPr>
            <a:r>
              <a:rPr lang="ko-KR" altLang="en-US" sz="2000" dirty="0" smtClean="0"/>
              <a:t>클라이언트에 대한 정서적 지지의 강도와 빈도 </a:t>
            </a:r>
            <a:endParaRPr lang="en-US" altLang="ko-KR" sz="2000" dirty="0" smtClean="0"/>
          </a:p>
          <a:p>
            <a:pPr marL="342900" indent="-342900">
              <a:buFont typeface="Arial" panose="020B0604020202020204" pitchFamily="34" charset="0"/>
              <a:buChar char="•"/>
            </a:pPr>
            <a:r>
              <a:rPr lang="ko-KR" altLang="en-US" sz="2000" dirty="0" smtClean="0"/>
              <a:t>비공식적 사회 지지체계의 사회적</a:t>
            </a:r>
            <a:r>
              <a:rPr lang="en-US" altLang="ko-KR" sz="2000" dirty="0" smtClean="0"/>
              <a:t>, </a:t>
            </a:r>
            <a:r>
              <a:rPr lang="ko-KR" altLang="en-US" sz="2000" dirty="0" smtClean="0"/>
              <a:t>경제적</a:t>
            </a:r>
            <a:r>
              <a:rPr lang="en-US" altLang="ko-KR" sz="2000" dirty="0" smtClean="0"/>
              <a:t>, </a:t>
            </a:r>
            <a:r>
              <a:rPr lang="ko-KR" altLang="en-US" sz="2000" dirty="0" smtClean="0"/>
              <a:t>신체적 능력</a:t>
            </a:r>
            <a:endParaRPr lang="en-US" altLang="ko-KR" sz="2000" dirty="0" smtClean="0"/>
          </a:p>
          <a:p>
            <a:pPr marL="342900" indent="-342900">
              <a:buFont typeface="Arial" panose="020B0604020202020204" pitchFamily="34" charset="0"/>
              <a:buChar char="•"/>
            </a:pPr>
            <a:r>
              <a:rPr lang="ko-KR" altLang="en-US" sz="2000" dirty="0" smtClean="0"/>
              <a:t>클라이언트의 욕구 충족을 위한 효과적인 대처 전략</a:t>
            </a:r>
            <a:endParaRPr lang="en-US" altLang="ko-KR" sz="2000" dirty="0" smtClean="0"/>
          </a:p>
          <a:p>
            <a:pPr marL="342900" indent="-342900">
              <a:buFont typeface="Arial" panose="020B0604020202020204" pitchFamily="34" charset="0"/>
              <a:buChar char="•"/>
            </a:pPr>
            <a:r>
              <a:rPr lang="ko-KR" altLang="en-US" sz="2000" dirty="0" smtClean="0"/>
              <a:t>보호의 이용 가능성과 지속성</a:t>
            </a:r>
            <a:endParaRPr lang="en-US" altLang="ko-KR" sz="2000" dirty="0" smtClean="0"/>
          </a:p>
          <a:p>
            <a:pPr marL="342900" indent="-342900">
              <a:buFont typeface="Arial" panose="020B0604020202020204" pitchFamily="34" charset="0"/>
              <a:buChar char="•"/>
            </a:pPr>
            <a:r>
              <a:rPr lang="ko-KR" altLang="en-US" sz="2000" dirty="0" smtClean="0"/>
              <a:t>비공식적 사회 지지체계와의 상호작용의 양과 질</a:t>
            </a:r>
            <a:endParaRPr lang="en-US" altLang="ko-KR" sz="2000" dirty="0" smtClean="0"/>
          </a:p>
          <a:p>
            <a:pPr marL="342900" indent="-342900">
              <a:buFont typeface="Arial" panose="020B0604020202020204" pitchFamily="34" charset="0"/>
              <a:buChar char="•"/>
            </a:pPr>
            <a:r>
              <a:rPr lang="ko-KR" altLang="en-US" sz="2000" dirty="0" smtClean="0"/>
              <a:t>비공식적 사회 지지체계의 보호에 대한 책임의 정도 </a:t>
            </a:r>
            <a:endParaRPr lang="en-US" altLang="ko-KR" sz="2000" dirty="0" smtClean="0"/>
          </a:p>
          <a:p>
            <a:pPr marL="342900" indent="-342900">
              <a:buFont typeface="Arial" panose="020B0604020202020204" pitchFamily="34" charset="0"/>
              <a:buChar char="•"/>
            </a:pPr>
            <a:endParaRPr lang="en-US" altLang="ko-KR" sz="2000" dirty="0" smtClean="0"/>
          </a:p>
        </p:txBody>
      </p:sp>
      <p:sp>
        <p:nvSpPr>
          <p:cNvPr id="6" name="TextBox 5"/>
          <p:cNvSpPr txBox="1"/>
          <p:nvPr/>
        </p:nvSpPr>
        <p:spPr>
          <a:xfrm>
            <a:off x="7237927" y="1383785"/>
            <a:ext cx="4936442" cy="3170099"/>
          </a:xfrm>
          <a:prstGeom prst="rect">
            <a:avLst/>
          </a:prstGeom>
          <a:noFill/>
        </p:spPr>
        <p:txBody>
          <a:bodyPr wrap="square" rtlCol="0">
            <a:spAutoFit/>
          </a:bodyPr>
          <a:lstStyle/>
          <a:p>
            <a:endParaRPr lang="en-US" altLang="ko-KR" sz="2000" dirty="0" smtClean="0"/>
          </a:p>
          <a:p>
            <a:pPr marL="342900" indent="-342900">
              <a:buFontTx/>
              <a:buChar char="-"/>
            </a:pPr>
            <a:r>
              <a:rPr lang="ko-KR" altLang="en-US" sz="2000" b="1" dirty="0" smtClean="0">
                <a:solidFill>
                  <a:srgbClr val="00B050"/>
                </a:solidFill>
              </a:rPr>
              <a:t>공식적 사회 지지체계</a:t>
            </a:r>
            <a:endParaRPr lang="en-US" altLang="ko-KR" sz="2000" b="1" dirty="0" smtClean="0">
              <a:solidFill>
                <a:srgbClr val="00B050"/>
              </a:solidFill>
            </a:endParaRPr>
          </a:p>
          <a:p>
            <a:endParaRPr lang="en-US" altLang="ko-KR" sz="2000" dirty="0" smtClean="0"/>
          </a:p>
          <a:p>
            <a:pPr marL="342900" indent="-342900">
              <a:buFont typeface="Arial" panose="020B0604020202020204" pitchFamily="34" charset="0"/>
              <a:buChar char="•"/>
            </a:pPr>
            <a:r>
              <a:rPr lang="ko-KR" altLang="en-US" sz="2000" dirty="0" smtClean="0"/>
              <a:t>공식적 사회 지지체계가 지원할 수 있는 </a:t>
            </a:r>
            <a:endParaRPr lang="en-US" altLang="ko-KR" sz="2000" dirty="0" smtClean="0"/>
          </a:p>
          <a:p>
            <a:r>
              <a:rPr lang="en-US" altLang="ko-KR" sz="2000" dirty="0"/>
              <a:t> </a:t>
            </a:r>
            <a:r>
              <a:rPr lang="en-US" altLang="ko-KR" sz="2000" dirty="0" smtClean="0"/>
              <a:t>    </a:t>
            </a:r>
            <a:r>
              <a:rPr lang="ko-KR" altLang="en-US" sz="2000" dirty="0" smtClean="0"/>
              <a:t>자원의 종류와 내용</a:t>
            </a:r>
            <a:endParaRPr lang="en-US" altLang="ko-KR" sz="2000" dirty="0" smtClean="0"/>
          </a:p>
          <a:p>
            <a:pPr marL="342900" indent="-342900">
              <a:buFont typeface="Arial" panose="020B0604020202020204" pitchFamily="34" charset="0"/>
              <a:buChar char="•"/>
            </a:pPr>
            <a:r>
              <a:rPr lang="ko-KR" altLang="en-US" sz="2000" dirty="0" smtClean="0"/>
              <a:t>공식적 사회 지지체계의 </a:t>
            </a:r>
            <a:r>
              <a:rPr lang="ko-KR" altLang="en-US" sz="2000" dirty="0" err="1" smtClean="0"/>
              <a:t>접근성</a:t>
            </a:r>
            <a:endParaRPr lang="en-US" altLang="ko-KR" sz="2000" dirty="0" smtClean="0"/>
          </a:p>
          <a:p>
            <a:pPr marL="342900" indent="-342900">
              <a:buFont typeface="Arial" panose="020B0604020202020204" pitchFamily="34" charset="0"/>
              <a:buChar char="•"/>
            </a:pPr>
            <a:r>
              <a:rPr lang="ko-KR" altLang="en-US" sz="2000" dirty="0" smtClean="0"/>
              <a:t>지원의 이용 가능성</a:t>
            </a:r>
            <a:endParaRPr lang="en-US" altLang="ko-KR" sz="2000" dirty="0" smtClean="0"/>
          </a:p>
          <a:p>
            <a:pPr marL="342900" indent="-342900">
              <a:buFont typeface="Arial" panose="020B0604020202020204" pitchFamily="34" charset="0"/>
              <a:buChar char="•"/>
            </a:pPr>
            <a:r>
              <a:rPr lang="ko-KR" altLang="en-US" sz="2000" dirty="0" smtClean="0"/>
              <a:t>지원의 적당성과 적절성</a:t>
            </a:r>
            <a:endParaRPr lang="en-US" altLang="ko-KR" sz="2000" dirty="0" smtClean="0"/>
          </a:p>
          <a:p>
            <a:pPr marL="342900" indent="-342900">
              <a:buFont typeface="Arial" panose="020B0604020202020204" pitchFamily="34" charset="0"/>
              <a:buChar char="•"/>
            </a:pPr>
            <a:r>
              <a:rPr lang="ko-KR" altLang="en-US" sz="2000" dirty="0" smtClean="0"/>
              <a:t>욕구와 문제에 대처하는 사회서비스 </a:t>
            </a:r>
            <a:endParaRPr lang="en-US" altLang="ko-KR" sz="2000" dirty="0" smtClean="0"/>
          </a:p>
          <a:p>
            <a:r>
              <a:rPr lang="en-US" altLang="ko-KR" sz="2000" dirty="0"/>
              <a:t> </a:t>
            </a:r>
            <a:r>
              <a:rPr lang="en-US" altLang="ko-KR" sz="2000" dirty="0" smtClean="0"/>
              <a:t>     </a:t>
            </a:r>
            <a:r>
              <a:rPr lang="ko-KR" altLang="en-US" sz="2000" dirty="0" smtClean="0"/>
              <a:t>기관의 능력</a:t>
            </a:r>
            <a:endParaRPr lang="en-US" altLang="ko-KR" sz="2000" dirty="0" smtClean="0"/>
          </a:p>
        </p:txBody>
      </p:sp>
    </p:spTree>
    <p:extLst>
      <p:ext uri="{BB962C8B-B14F-4D97-AF65-F5344CB8AC3E}">
        <p14:creationId xmlns:p14="http://schemas.microsoft.com/office/powerpoint/2010/main" val="26162690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8950" y="1538333"/>
            <a:ext cx="10817794" cy="3847207"/>
          </a:xfrm>
          <a:prstGeom prst="rect">
            <a:avLst/>
          </a:prstGeom>
          <a:noFill/>
        </p:spPr>
        <p:txBody>
          <a:bodyPr wrap="square" rtlCol="0">
            <a:spAutoFit/>
          </a:bodyPr>
          <a:lstStyle/>
          <a:p>
            <a:pPr marL="457200" indent="-457200">
              <a:buFont typeface="+mj-ea"/>
              <a:buAutoNum type="circleNumDbPlain" startAt="4"/>
            </a:pPr>
            <a:r>
              <a:rPr lang="ko-KR" altLang="en-US" sz="2400" dirty="0" smtClean="0"/>
              <a:t>사회 지지체계 활용에서 장애에 대한 사정</a:t>
            </a:r>
            <a:endParaRPr lang="en-US" altLang="ko-KR" sz="2400" dirty="0" smtClean="0"/>
          </a:p>
          <a:p>
            <a:endParaRPr lang="en-US" altLang="ko-KR" sz="2000" dirty="0" smtClean="0"/>
          </a:p>
          <a:p>
            <a:pPr marL="342900" indent="-342900">
              <a:buFont typeface="Arial" panose="020B0604020202020204" pitchFamily="34" charset="0"/>
              <a:buChar char="•"/>
            </a:pPr>
            <a:r>
              <a:rPr lang="ko-KR" altLang="en-US" sz="2000" dirty="0" smtClean="0"/>
              <a:t>아동의 부자유나 교통 편의 부족으로 인한 </a:t>
            </a:r>
            <a:r>
              <a:rPr lang="ko-KR" altLang="en-US" sz="2000" dirty="0" err="1" smtClean="0"/>
              <a:t>접근성</a:t>
            </a:r>
            <a:r>
              <a:rPr lang="ko-KR" altLang="en-US" sz="2000" dirty="0" smtClean="0"/>
              <a:t> 결여</a:t>
            </a:r>
            <a:endParaRPr lang="en-US" altLang="ko-KR" sz="2000" dirty="0" smtClean="0"/>
          </a:p>
          <a:p>
            <a:pPr marL="342900" indent="-342900">
              <a:buFont typeface="Arial" panose="020B0604020202020204" pitchFamily="34" charset="0"/>
              <a:buChar char="•"/>
            </a:pPr>
            <a:r>
              <a:rPr lang="ko-KR" altLang="en-US" sz="2000" dirty="0" smtClean="0"/>
              <a:t>사회 </a:t>
            </a:r>
            <a:r>
              <a:rPr lang="ko-KR" altLang="en-US" sz="2000" dirty="0" err="1" smtClean="0"/>
              <a:t>지체계에</a:t>
            </a:r>
            <a:r>
              <a:rPr lang="ko-KR" altLang="en-US" sz="2000" dirty="0" smtClean="0"/>
              <a:t> 대한 부정적인 이미지로 인한 자원 이용의 거부</a:t>
            </a:r>
            <a:endParaRPr lang="en-US" altLang="ko-KR" sz="2000" dirty="0" smtClean="0"/>
          </a:p>
          <a:p>
            <a:pPr marL="342900" indent="-342900">
              <a:buFont typeface="Arial" panose="020B0604020202020204" pitchFamily="34" charset="0"/>
              <a:buChar char="•"/>
            </a:pPr>
            <a:r>
              <a:rPr lang="ko-KR" altLang="en-US" sz="2000" dirty="0" smtClean="0"/>
              <a:t>낙인의식</a:t>
            </a:r>
            <a:r>
              <a:rPr lang="en-US" altLang="ko-KR" sz="2000" dirty="0" smtClean="0"/>
              <a:t>, </a:t>
            </a:r>
            <a:r>
              <a:rPr lang="ko-KR" altLang="en-US" sz="2000" dirty="0" smtClean="0"/>
              <a:t>두려움</a:t>
            </a:r>
            <a:r>
              <a:rPr lang="en-US" altLang="ko-KR" sz="2000" dirty="0" smtClean="0"/>
              <a:t>, </a:t>
            </a:r>
            <a:r>
              <a:rPr lang="ko-KR" altLang="en-US" sz="2000" dirty="0" smtClean="0"/>
              <a:t>동기 부족 등과 같은 심리적</a:t>
            </a:r>
            <a:r>
              <a:rPr lang="en-US" altLang="ko-KR" sz="2000" dirty="0" smtClean="0"/>
              <a:t>, </a:t>
            </a:r>
            <a:r>
              <a:rPr lang="ko-KR" altLang="en-US" sz="2000" dirty="0" smtClean="0"/>
              <a:t>사회적인 문제</a:t>
            </a:r>
            <a:endParaRPr lang="en-US" altLang="ko-KR" sz="2000" dirty="0" smtClean="0"/>
          </a:p>
          <a:p>
            <a:pPr marL="342900" indent="-342900">
              <a:buFont typeface="Arial" panose="020B0604020202020204" pitchFamily="34" charset="0"/>
              <a:buChar char="•"/>
            </a:pPr>
            <a:r>
              <a:rPr lang="ko-KR" altLang="en-US" sz="2000" dirty="0" smtClean="0"/>
              <a:t>신체적</a:t>
            </a:r>
            <a:r>
              <a:rPr lang="en-US" altLang="ko-KR" sz="2000" dirty="0" smtClean="0"/>
              <a:t>, </a:t>
            </a:r>
            <a:r>
              <a:rPr lang="ko-KR" altLang="en-US" sz="2000" dirty="0" smtClean="0"/>
              <a:t>인적</a:t>
            </a:r>
            <a:r>
              <a:rPr lang="en-US" altLang="ko-KR" sz="2000" dirty="0" smtClean="0"/>
              <a:t>, </a:t>
            </a:r>
            <a:r>
              <a:rPr lang="ko-KR" altLang="en-US" sz="2000" dirty="0" smtClean="0"/>
              <a:t>정신적 능력의 부족으로 인하여 자원 이용의 불가능성 </a:t>
            </a:r>
            <a:endParaRPr lang="en-US" altLang="ko-KR" sz="2000" dirty="0" smtClean="0"/>
          </a:p>
          <a:p>
            <a:pPr marL="342900" indent="-342900">
              <a:buFont typeface="Arial" panose="020B0604020202020204" pitchFamily="34" charset="0"/>
              <a:buChar char="•"/>
            </a:pPr>
            <a:r>
              <a:rPr lang="ko-KR" altLang="en-US" sz="2000" dirty="0" smtClean="0"/>
              <a:t>사회 지지체계의 결여</a:t>
            </a:r>
            <a:endParaRPr lang="en-US" altLang="ko-KR" sz="2000" dirty="0" smtClean="0"/>
          </a:p>
          <a:p>
            <a:pPr marL="342900" indent="-342900">
              <a:buFont typeface="Arial" panose="020B0604020202020204" pitchFamily="34" charset="0"/>
              <a:buChar char="•"/>
            </a:pPr>
            <a:r>
              <a:rPr lang="ko-KR" altLang="en-US" sz="2000" dirty="0" smtClean="0"/>
              <a:t>자원의 부족</a:t>
            </a:r>
            <a:endParaRPr lang="en-US" altLang="ko-KR" sz="2000" dirty="0" smtClean="0"/>
          </a:p>
          <a:p>
            <a:pPr marL="342900" indent="-342900">
              <a:buFont typeface="Arial" panose="020B0604020202020204" pitchFamily="34" charset="0"/>
              <a:buChar char="•"/>
            </a:pPr>
            <a:r>
              <a:rPr lang="ko-KR" altLang="en-US" sz="2000" dirty="0" smtClean="0"/>
              <a:t>사회 지지체계에 대한 정보의 부족</a:t>
            </a:r>
            <a:endParaRPr lang="en-US" altLang="ko-KR" sz="2000" dirty="0" smtClean="0"/>
          </a:p>
          <a:p>
            <a:pPr marL="342900" indent="-342900">
              <a:buFont typeface="Arial" panose="020B0604020202020204" pitchFamily="34" charset="0"/>
              <a:buChar char="•"/>
            </a:pPr>
            <a:r>
              <a:rPr lang="ko-KR" altLang="en-US" sz="2000" dirty="0" smtClean="0"/>
              <a:t>서비스의 단편성과 불연속성</a:t>
            </a:r>
            <a:endParaRPr lang="en-US" altLang="ko-KR" sz="2000" dirty="0" smtClean="0"/>
          </a:p>
          <a:p>
            <a:pPr marL="342900" indent="-342900">
              <a:buFont typeface="Arial" panose="020B0604020202020204" pitchFamily="34" charset="0"/>
              <a:buChar char="•"/>
            </a:pPr>
            <a:r>
              <a:rPr lang="ko-KR" altLang="en-US" sz="2000" dirty="0" smtClean="0"/>
              <a:t>비공식적 사회 지지체계의 태만과 책임성 결여</a:t>
            </a:r>
            <a:endParaRPr lang="en-US" altLang="ko-KR" sz="2000" dirty="0" smtClean="0"/>
          </a:p>
          <a:p>
            <a:pPr marL="342900" indent="-342900">
              <a:buFont typeface="Arial" panose="020B0604020202020204" pitchFamily="34" charset="0"/>
              <a:buChar char="•"/>
            </a:pPr>
            <a:r>
              <a:rPr lang="ko-KR" altLang="en-US" sz="2000" dirty="0" smtClean="0"/>
              <a:t>가족구성원의 과중한 부담감</a:t>
            </a:r>
            <a:endParaRPr lang="en-US" altLang="ko-KR" sz="2000" dirty="0" smtClean="0"/>
          </a:p>
        </p:txBody>
      </p:sp>
    </p:spTree>
    <p:extLst>
      <p:ext uri="{BB962C8B-B14F-4D97-AF65-F5344CB8AC3E}">
        <p14:creationId xmlns:p14="http://schemas.microsoft.com/office/powerpoint/2010/main" val="26237515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381000" y="807720"/>
            <a:ext cx="10515600" cy="730568"/>
          </a:xfrm>
        </p:spPr>
        <p:txBody>
          <a:bodyPr>
            <a:noAutofit/>
          </a:bodyPr>
          <a:lstStyle/>
          <a:p>
            <a:pPr>
              <a:buFont typeface="+mj-lt"/>
              <a:buAutoNum type="romanUcPeriod"/>
            </a:pPr>
            <a:r>
              <a:rPr lang="en-US" altLang="ko-KR" sz="4400" b="1" dirty="0" smtClean="0">
                <a:solidFill>
                  <a:schemeClr val="accent2"/>
                </a:solidFill>
              </a:rPr>
              <a:t> </a:t>
            </a:r>
            <a:r>
              <a:rPr lang="ko-KR" altLang="en-US" sz="4400" b="1" dirty="0" smtClean="0">
                <a:solidFill>
                  <a:schemeClr val="accent2"/>
                </a:solidFill>
              </a:rPr>
              <a:t>욕구사정 면접에 대한 이해와 상담기술</a:t>
            </a:r>
            <a:endParaRPr lang="ko-KR" altLang="en-US" sz="4400" b="1" dirty="0">
              <a:solidFill>
                <a:schemeClr val="accent2"/>
              </a:solidFill>
            </a:endParaRPr>
          </a:p>
        </p:txBody>
      </p:sp>
      <p:sp>
        <p:nvSpPr>
          <p:cNvPr id="3" name="내용 개체 틀 2"/>
          <p:cNvSpPr>
            <a:spLocks noGrp="1"/>
          </p:cNvSpPr>
          <p:nvPr>
            <p:ph idx="1"/>
          </p:nvPr>
        </p:nvSpPr>
        <p:spPr>
          <a:xfrm>
            <a:off x="162059" y="1854556"/>
            <a:ext cx="5710707" cy="914401"/>
          </a:xfrm>
        </p:spPr>
        <p:txBody>
          <a:bodyPr>
            <a:noAutofit/>
          </a:bodyPr>
          <a:lstStyle/>
          <a:p>
            <a:pPr marL="514350" indent="-514350">
              <a:buNone/>
            </a:pPr>
            <a:r>
              <a:rPr lang="en-US" altLang="ko-KR" sz="3200" b="1" dirty="0" smtClean="0">
                <a:solidFill>
                  <a:srgbClr val="002060"/>
                </a:solidFill>
              </a:rPr>
              <a:t>    </a:t>
            </a:r>
            <a:r>
              <a:rPr lang="en-US" altLang="ko-KR" sz="3200" b="1" dirty="0">
                <a:solidFill>
                  <a:srgbClr val="002060"/>
                </a:solidFill>
              </a:rPr>
              <a:t>1</a:t>
            </a:r>
            <a:r>
              <a:rPr lang="en-US" altLang="ko-KR" sz="3200" b="1" dirty="0" smtClean="0">
                <a:solidFill>
                  <a:srgbClr val="002060"/>
                </a:solidFill>
              </a:rPr>
              <a:t>) </a:t>
            </a:r>
            <a:r>
              <a:rPr lang="ko-KR" altLang="en-US" sz="3200" b="1" dirty="0" smtClean="0">
                <a:solidFill>
                  <a:srgbClr val="002060"/>
                </a:solidFill>
              </a:rPr>
              <a:t>개요</a:t>
            </a:r>
            <a:endParaRPr lang="en-US" altLang="ko-KR" sz="3200" b="1" dirty="0" smtClean="0">
              <a:solidFill>
                <a:srgbClr val="002060"/>
              </a:solidFill>
            </a:endParaRPr>
          </a:p>
        </p:txBody>
      </p:sp>
      <p:sp>
        <p:nvSpPr>
          <p:cNvPr id="4" name="TextBox 6"/>
          <p:cNvSpPr txBox="1">
            <a:spLocks noChangeArrowheads="1"/>
          </p:cNvSpPr>
          <p:nvPr/>
        </p:nvSpPr>
        <p:spPr bwMode="auto">
          <a:xfrm>
            <a:off x="777406" y="2311756"/>
            <a:ext cx="11414594" cy="4173450"/>
          </a:xfrm>
          <a:prstGeom prst="rect">
            <a:avLst/>
          </a:prstGeom>
          <a:noFill/>
          <a:ln w="9525">
            <a:noFill/>
            <a:miter lim="800000"/>
            <a:headEnd/>
            <a:tailEnd/>
          </a:ln>
        </p:spPr>
        <p:txBody>
          <a:bodyPr wrap="square">
            <a:spAutoFit/>
          </a:bodyPr>
          <a:lstStyle/>
          <a:p>
            <a:pPr eaLnBrk="1" latinLnBrk="1" hangingPunct="1">
              <a:lnSpc>
                <a:spcPct val="120000"/>
              </a:lnSpc>
              <a:spcBef>
                <a:spcPct val="20000"/>
              </a:spcBef>
              <a:defRPr/>
            </a:pPr>
            <a:endParaRPr kumimoji="0" lang="en-US" altLang="ko-KR" dirty="0">
              <a:latin typeface="+mn-ea"/>
              <a:ea typeface="+mn-ea"/>
            </a:endParaRPr>
          </a:p>
          <a:p>
            <a:pPr marL="342900" indent="-342900" eaLnBrk="1" latinLnBrk="1" hangingPunct="1">
              <a:lnSpc>
                <a:spcPct val="120000"/>
              </a:lnSpc>
              <a:spcBef>
                <a:spcPct val="20000"/>
              </a:spcBef>
              <a:buFont typeface="Arial" pitchFamily="34" charset="0"/>
              <a:buChar char="•"/>
              <a:defRPr/>
            </a:pPr>
            <a:r>
              <a:rPr kumimoji="0" lang="ko-KR" altLang="en-US" sz="2400" dirty="0">
                <a:latin typeface="+mn-ea"/>
                <a:ea typeface="+mn-ea"/>
                <a:cs typeface="08서울한강체 L"/>
              </a:rPr>
              <a:t>욕구 사정 면접에 대한 전반적인 이해</a:t>
            </a:r>
            <a:r>
              <a:rPr kumimoji="0" lang="en-US" altLang="ko-KR" sz="2400" dirty="0">
                <a:latin typeface="+mn-ea"/>
                <a:ea typeface="+mn-ea"/>
                <a:cs typeface="08서울한강체 L"/>
              </a:rPr>
              <a:t>, </a:t>
            </a:r>
            <a:r>
              <a:rPr kumimoji="0" lang="ko-KR" altLang="en-US" sz="2400" dirty="0">
                <a:latin typeface="+mn-ea"/>
                <a:ea typeface="+mn-ea"/>
                <a:cs typeface="08서울한강체 L"/>
              </a:rPr>
              <a:t>실제연습</a:t>
            </a:r>
            <a:r>
              <a:rPr kumimoji="0" lang="en-US" altLang="ko-KR" sz="2400" dirty="0">
                <a:latin typeface="+mn-ea"/>
                <a:ea typeface="+mn-ea"/>
                <a:cs typeface="08서울한강체 L"/>
              </a:rPr>
              <a:t>, </a:t>
            </a:r>
            <a:r>
              <a:rPr kumimoji="0" lang="ko-KR" altLang="en-US" sz="2400" dirty="0">
                <a:latin typeface="+mn-ea"/>
                <a:ea typeface="+mn-ea"/>
                <a:cs typeface="08서울한강체 L"/>
              </a:rPr>
              <a:t>주요 </a:t>
            </a:r>
            <a:r>
              <a:rPr kumimoji="0" lang="ko-KR" altLang="en-US" sz="2400" dirty="0" smtClean="0">
                <a:latin typeface="+mn-ea"/>
                <a:ea typeface="+mn-ea"/>
                <a:cs typeface="08서울한강체 L"/>
              </a:rPr>
              <a:t>이슈</a:t>
            </a:r>
            <a:endParaRPr kumimoji="0" lang="en-US" altLang="ko-KR" sz="2400" dirty="0" smtClean="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endParaRPr kumimoji="0" lang="en-US" altLang="ko-KR" sz="1000" dirty="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r>
              <a:rPr kumimoji="0" lang="ko-KR" altLang="en-US" sz="2400" dirty="0">
                <a:latin typeface="+mn-ea"/>
                <a:ea typeface="+mn-ea"/>
                <a:cs typeface="08서울한강체 L"/>
              </a:rPr>
              <a:t>사례관리 과정은 클라이언트 혹은 함께 일하는 기관의 동료</a:t>
            </a:r>
            <a:r>
              <a:rPr kumimoji="0" lang="en-US" altLang="ko-KR" sz="2400" dirty="0">
                <a:latin typeface="+mn-ea"/>
                <a:ea typeface="+mn-ea"/>
                <a:cs typeface="08서울한강체 L"/>
              </a:rPr>
              <a:t>, </a:t>
            </a:r>
            <a:r>
              <a:rPr kumimoji="0" lang="ko-KR" altLang="en-US" sz="2400" dirty="0">
                <a:latin typeface="+mn-ea"/>
                <a:ea typeface="+mn-ea"/>
                <a:cs typeface="08서울한강체 L"/>
              </a:rPr>
              <a:t>지역사회 내의 </a:t>
            </a:r>
            <a:endParaRPr kumimoji="0" lang="en-US" altLang="ko-KR" sz="2400" dirty="0" smtClean="0">
              <a:latin typeface="+mn-ea"/>
              <a:ea typeface="+mn-ea"/>
              <a:cs typeface="08서울한강체 L"/>
            </a:endParaRPr>
          </a:p>
          <a:p>
            <a:pPr eaLnBrk="1" latinLnBrk="1" hangingPunct="1">
              <a:lnSpc>
                <a:spcPct val="120000"/>
              </a:lnSpc>
              <a:spcBef>
                <a:spcPct val="20000"/>
              </a:spcBef>
              <a:defRPr/>
            </a:pPr>
            <a:r>
              <a:rPr lang="en-US" altLang="ko-KR" sz="2400" dirty="0">
                <a:latin typeface="+mn-ea"/>
                <a:cs typeface="08서울한강체 L"/>
              </a:rPr>
              <a:t> </a:t>
            </a:r>
            <a:r>
              <a:rPr lang="en-US" altLang="ko-KR" sz="2400" dirty="0" smtClean="0">
                <a:latin typeface="+mn-ea"/>
                <a:cs typeface="08서울한강체 L"/>
              </a:rPr>
              <a:t>  </a:t>
            </a:r>
            <a:r>
              <a:rPr kumimoji="0" lang="ko-KR" altLang="en-US" sz="2400" dirty="0" smtClean="0">
                <a:latin typeface="+mn-ea"/>
                <a:ea typeface="+mn-ea"/>
                <a:cs typeface="08서울한강체 L"/>
              </a:rPr>
              <a:t>타 </a:t>
            </a:r>
            <a:r>
              <a:rPr kumimoji="0" lang="ko-KR" altLang="en-US" sz="2400" dirty="0">
                <a:latin typeface="+mn-ea"/>
                <a:ea typeface="+mn-ea"/>
                <a:cs typeface="08서울한강체 L"/>
              </a:rPr>
              <a:t>전문직과 의사소통 과정</a:t>
            </a:r>
            <a:r>
              <a:rPr kumimoji="0" lang="en-US" altLang="ko-KR" sz="2400" dirty="0">
                <a:latin typeface="+mn-ea"/>
                <a:ea typeface="+mn-ea"/>
                <a:cs typeface="08서울한강체 L"/>
              </a:rPr>
              <a:t> </a:t>
            </a:r>
            <a:endParaRPr kumimoji="0" lang="en-US" altLang="ko-KR" sz="2400" dirty="0" smtClean="0">
              <a:latin typeface="+mn-ea"/>
              <a:ea typeface="+mn-ea"/>
              <a:cs typeface="08서울한강체 L"/>
            </a:endParaRPr>
          </a:p>
          <a:p>
            <a:pPr eaLnBrk="1" latinLnBrk="1" hangingPunct="1">
              <a:lnSpc>
                <a:spcPct val="120000"/>
              </a:lnSpc>
              <a:spcBef>
                <a:spcPct val="20000"/>
              </a:spcBef>
              <a:defRPr/>
            </a:pPr>
            <a:endParaRPr kumimoji="0" lang="en-US" altLang="ko-KR" sz="1000" dirty="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r>
              <a:rPr kumimoji="0" lang="ko-KR" altLang="en-US" sz="2400" dirty="0">
                <a:latin typeface="+mn-ea"/>
                <a:ea typeface="+mn-ea"/>
                <a:cs typeface="08서울한강체 L"/>
              </a:rPr>
              <a:t>이러한 의사소통은 구체적인 목적을 달성하기 위한 의사소통 과정이 되어야 </a:t>
            </a:r>
            <a:r>
              <a:rPr kumimoji="0" lang="ko-KR" altLang="en-US" sz="2400" dirty="0" smtClean="0">
                <a:latin typeface="+mn-ea"/>
                <a:ea typeface="+mn-ea"/>
                <a:cs typeface="08서울한강체 L"/>
              </a:rPr>
              <a:t>함</a:t>
            </a:r>
            <a:endParaRPr kumimoji="0" lang="en-US" altLang="ko-KR" sz="2400" dirty="0" smtClean="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endParaRPr kumimoji="0" lang="en-US" altLang="ko-KR" sz="1000" dirty="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r>
              <a:rPr kumimoji="0" lang="ko-KR" altLang="en-US" sz="2400" dirty="0">
                <a:latin typeface="+mn-ea"/>
                <a:ea typeface="+mn-ea"/>
                <a:cs typeface="08서울한강체 L"/>
              </a:rPr>
              <a:t>클라이언트와의 관계형성의 과업과 정보 수집</a:t>
            </a:r>
            <a:r>
              <a:rPr kumimoji="0" lang="en-US" altLang="ko-KR" sz="2400" dirty="0">
                <a:latin typeface="+mn-ea"/>
                <a:ea typeface="+mn-ea"/>
                <a:cs typeface="08서울한강체 L"/>
              </a:rPr>
              <a:t> </a:t>
            </a:r>
            <a:r>
              <a:rPr kumimoji="0" lang="ko-KR" altLang="en-US" sz="2400" dirty="0">
                <a:latin typeface="+mn-ea"/>
                <a:ea typeface="+mn-ea"/>
                <a:cs typeface="08서울한강체 L"/>
              </a:rPr>
              <a:t>및 클라이언트에 대한 이해와 </a:t>
            </a:r>
            <a:endParaRPr kumimoji="0" lang="en-US" altLang="ko-KR" sz="2400" dirty="0" smtClean="0">
              <a:latin typeface="+mn-ea"/>
              <a:ea typeface="+mn-ea"/>
              <a:cs typeface="08서울한강체 L"/>
            </a:endParaRPr>
          </a:p>
          <a:p>
            <a:pPr eaLnBrk="1" latinLnBrk="1" hangingPunct="1">
              <a:lnSpc>
                <a:spcPct val="120000"/>
              </a:lnSpc>
              <a:spcBef>
                <a:spcPct val="20000"/>
              </a:spcBef>
              <a:defRPr/>
            </a:pPr>
            <a:r>
              <a:rPr lang="en-US" altLang="ko-KR" sz="2400" dirty="0">
                <a:latin typeface="+mn-ea"/>
                <a:cs typeface="08서울한강체 L"/>
              </a:rPr>
              <a:t> </a:t>
            </a:r>
            <a:r>
              <a:rPr lang="en-US" altLang="ko-KR" sz="2400" dirty="0" smtClean="0">
                <a:latin typeface="+mn-ea"/>
                <a:cs typeface="08서울한강체 L"/>
              </a:rPr>
              <a:t>  </a:t>
            </a:r>
            <a:r>
              <a:rPr kumimoji="0" lang="ko-KR" altLang="en-US" sz="2400" dirty="0" smtClean="0">
                <a:latin typeface="+mn-ea"/>
                <a:ea typeface="+mn-ea"/>
                <a:cs typeface="08서울한강체 L"/>
              </a:rPr>
              <a:t>파악 </a:t>
            </a:r>
            <a:r>
              <a:rPr kumimoji="0" lang="ko-KR" altLang="en-US" sz="2400" dirty="0">
                <a:latin typeface="+mn-ea"/>
                <a:ea typeface="+mn-ea"/>
                <a:cs typeface="08서울한강체 L"/>
              </a:rPr>
              <a:t>등이 </a:t>
            </a:r>
            <a:r>
              <a:rPr kumimoji="0" lang="ko-KR" altLang="en-US" sz="2400" dirty="0" smtClean="0">
                <a:latin typeface="+mn-ea"/>
                <a:ea typeface="+mn-ea"/>
                <a:cs typeface="08서울한강체 L"/>
              </a:rPr>
              <a:t>과업</a:t>
            </a:r>
            <a:endParaRPr kumimoji="0" lang="en-US" altLang="ko-KR" dirty="0">
              <a:latin typeface="+mn-ea"/>
              <a:ea typeface="+mn-ea"/>
            </a:endParaRPr>
          </a:p>
        </p:txBody>
      </p:sp>
    </p:spTree>
    <p:extLst>
      <p:ext uri="{BB962C8B-B14F-4D97-AF65-F5344CB8AC3E}">
        <p14:creationId xmlns:p14="http://schemas.microsoft.com/office/powerpoint/2010/main" val="21398356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내용 개체 틀 2"/>
          <p:cNvSpPr txBox="1">
            <a:spLocks/>
          </p:cNvSpPr>
          <p:nvPr/>
        </p:nvSpPr>
        <p:spPr bwMode="auto">
          <a:xfrm>
            <a:off x="850465" y="1286458"/>
            <a:ext cx="9903393" cy="631066"/>
          </a:xfrm>
          <a:prstGeom prst="rect">
            <a:avLst/>
          </a:prstGeom>
          <a:noFill/>
          <a:ln w="9525">
            <a:noFill/>
            <a:miter lim="800000"/>
            <a:headEnd/>
            <a:tailEnd/>
          </a:ln>
        </p:spPr>
        <p:txBody>
          <a:bodyPr anchor="ctr"/>
          <a:lstStyle/>
          <a:p>
            <a:pPr marL="514350" indent="-514350" eaLnBrk="1" latinLnBrk="1" hangingPunct="1">
              <a:lnSpc>
                <a:spcPct val="120000"/>
              </a:lnSpc>
              <a:spcBef>
                <a:spcPct val="20000"/>
              </a:spcBef>
              <a:buFont typeface="Wingdings" panose="05000000000000000000" pitchFamily="2" charset="2"/>
              <a:buAutoNum type="arabicParenBoth" startAt="2"/>
              <a:defRPr/>
            </a:pPr>
            <a:r>
              <a:rPr lang="ko-KR" altLang="en-US" sz="2800" b="1" dirty="0" smtClean="0">
                <a:solidFill>
                  <a:schemeClr val="accent2"/>
                </a:solidFill>
                <a:latin typeface="+mn-ea"/>
                <a:cs typeface="08서울한강체 L"/>
              </a:rPr>
              <a:t>욕구사정 면접에서 수행해야 할 주요 과업</a:t>
            </a:r>
            <a:endParaRPr lang="en-US" altLang="ko-KR" sz="2800" b="1" dirty="0" smtClean="0">
              <a:solidFill>
                <a:schemeClr val="accent2"/>
              </a:solidFill>
              <a:latin typeface="+mn-ea"/>
              <a:cs typeface="08서울한강체 L"/>
            </a:endParaRPr>
          </a:p>
        </p:txBody>
      </p:sp>
      <p:sp>
        <p:nvSpPr>
          <p:cNvPr id="2" name="TextBox 1"/>
          <p:cNvSpPr txBox="1"/>
          <p:nvPr/>
        </p:nvSpPr>
        <p:spPr>
          <a:xfrm>
            <a:off x="1211075" y="2117882"/>
            <a:ext cx="10817794" cy="3847207"/>
          </a:xfrm>
          <a:prstGeom prst="rect">
            <a:avLst/>
          </a:prstGeom>
          <a:noFill/>
        </p:spPr>
        <p:txBody>
          <a:bodyPr wrap="square" rtlCol="0">
            <a:spAutoFit/>
          </a:bodyPr>
          <a:lstStyle/>
          <a:p>
            <a:pPr marL="342900" indent="-342900">
              <a:buFont typeface="+mj-ea"/>
              <a:buAutoNum type="circleNumDbPlain"/>
            </a:pPr>
            <a:r>
              <a:rPr lang="ko-KR" altLang="en-US" sz="2400" dirty="0" smtClean="0"/>
              <a:t> 정보수집 및 분석</a:t>
            </a:r>
            <a:endParaRPr lang="en-US" altLang="ko-KR" sz="2400" dirty="0" smtClean="0"/>
          </a:p>
          <a:p>
            <a:pPr marL="342900" indent="-342900">
              <a:buFont typeface="+mj-ea"/>
              <a:buAutoNum type="circleNumDbPlain"/>
            </a:pPr>
            <a:endParaRPr lang="en-US" altLang="ko-KR" sz="2000" dirty="0" smtClean="0"/>
          </a:p>
          <a:p>
            <a:pPr marL="342900" indent="-342900">
              <a:buFont typeface="Arial" panose="020B0604020202020204" pitchFamily="34" charset="0"/>
              <a:buChar char="•"/>
            </a:pPr>
            <a:r>
              <a:rPr lang="ko-KR" altLang="en-US" sz="2000" dirty="0" smtClean="0"/>
              <a:t>클라이언트의 욕구의 범위</a:t>
            </a:r>
            <a:r>
              <a:rPr lang="en-US" altLang="ko-KR" sz="2000" dirty="0" smtClean="0"/>
              <a:t>, </a:t>
            </a:r>
            <a:r>
              <a:rPr lang="ko-KR" altLang="en-US" sz="2000" dirty="0" smtClean="0"/>
              <a:t>정보 및 우선순위를 분석한다</a:t>
            </a:r>
            <a:r>
              <a:rPr lang="en-US" altLang="ko-KR" sz="2000" dirty="0" smtClean="0"/>
              <a:t>.</a:t>
            </a:r>
          </a:p>
          <a:p>
            <a:pPr marL="342900" indent="-342900">
              <a:buFont typeface="Arial" panose="020B0604020202020204" pitchFamily="34" charset="0"/>
              <a:buChar char="•"/>
            </a:pPr>
            <a:r>
              <a:rPr lang="ko-KR" altLang="en-US" sz="2000" dirty="0" smtClean="0"/>
              <a:t>욕구 충족에 대한 클라이언트의 동기</a:t>
            </a:r>
            <a:r>
              <a:rPr lang="en-US" altLang="ko-KR" sz="2000" dirty="0" smtClean="0"/>
              <a:t>, </a:t>
            </a:r>
            <a:r>
              <a:rPr lang="ko-KR" altLang="en-US" sz="2000" dirty="0" smtClean="0"/>
              <a:t>능력 및 강점을 분석한다</a:t>
            </a:r>
            <a:r>
              <a:rPr lang="en-US" altLang="ko-KR" sz="2000" dirty="0" smtClean="0"/>
              <a:t>.</a:t>
            </a:r>
          </a:p>
          <a:p>
            <a:pPr marL="342900" indent="-342900">
              <a:buFont typeface="Arial" panose="020B0604020202020204" pitchFamily="34" charset="0"/>
              <a:buChar char="•"/>
            </a:pPr>
            <a:r>
              <a:rPr lang="ko-KR" altLang="en-US" sz="2000" dirty="0" smtClean="0"/>
              <a:t>클라이언트의 욕구 충족에 유용한 자원을 파악한다</a:t>
            </a:r>
            <a:r>
              <a:rPr lang="en-US" altLang="ko-KR" sz="2000" dirty="0" smtClean="0"/>
              <a:t>.</a:t>
            </a:r>
          </a:p>
          <a:p>
            <a:pPr marL="342900" indent="-342900">
              <a:buFont typeface="Arial" panose="020B0604020202020204" pitchFamily="34" charset="0"/>
              <a:buChar char="•"/>
            </a:pPr>
            <a:r>
              <a:rPr lang="ko-KR" altLang="en-US" sz="2000" dirty="0" smtClean="0"/>
              <a:t>클라이언트의 욕구 충족에 유용한 사회 지지체계 구성원의 능력을 파악한다</a:t>
            </a:r>
            <a:r>
              <a:rPr lang="en-US" altLang="ko-KR" sz="2000" dirty="0" smtClean="0"/>
              <a:t>.</a:t>
            </a:r>
          </a:p>
          <a:p>
            <a:pPr marL="342900" indent="-342900">
              <a:buFont typeface="Arial" panose="020B0604020202020204" pitchFamily="34" charset="0"/>
              <a:buChar char="•"/>
            </a:pPr>
            <a:r>
              <a:rPr lang="ko-KR" altLang="en-US" sz="2000" dirty="0" smtClean="0"/>
              <a:t>클라이언트와 사회지지체계와의 상호작용을 분석한다</a:t>
            </a:r>
            <a:r>
              <a:rPr lang="en-US" altLang="ko-KR" sz="2000" dirty="0" smtClean="0"/>
              <a:t>.</a:t>
            </a:r>
          </a:p>
          <a:p>
            <a:pPr marL="342900" indent="-342900">
              <a:buFont typeface="Arial" panose="020B0604020202020204" pitchFamily="34" charset="0"/>
              <a:buChar char="•"/>
            </a:pPr>
            <a:r>
              <a:rPr lang="ko-KR" altLang="en-US" sz="2000" dirty="0" smtClean="0"/>
              <a:t>서비스 전달을 촉진하거나 방해할 지지체계에 대하여 분석한다</a:t>
            </a:r>
            <a:r>
              <a:rPr lang="en-US" altLang="ko-KR" sz="2000" dirty="0" smtClean="0"/>
              <a:t>.</a:t>
            </a:r>
          </a:p>
          <a:p>
            <a:pPr marL="342900" indent="-342900">
              <a:buFont typeface="Arial" panose="020B0604020202020204" pitchFamily="34" charset="0"/>
              <a:buChar char="•"/>
            </a:pPr>
            <a:r>
              <a:rPr lang="ko-KR" altLang="en-US" sz="2000" dirty="0" smtClean="0"/>
              <a:t>공식적</a:t>
            </a:r>
            <a:r>
              <a:rPr lang="en-US" altLang="ko-KR" sz="2000" dirty="0" smtClean="0"/>
              <a:t>/</a:t>
            </a:r>
            <a:r>
              <a:rPr lang="ko-KR" altLang="en-US" sz="2000" dirty="0" smtClean="0"/>
              <a:t>비공식적 지지체계의 클라이언트에 대한 보호 능력을 분석한다</a:t>
            </a:r>
            <a:r>
              <a:rPr lang="en-US" altLang="ko-KR" sz="2000" dirty="0" smtClean="0"/>
              <a:t>.</a:t>
            </a:r>
          </a:p>
          <a:p>
            <a:pPr marL="342900" indent="-342900">
              <a:buFont typeface="Arial" panose="020B0604020202020204" pitchFamily="34" charset="0"/>
              <a:buChar char="•"/>
            </a:pPr>
            <a:r>
              <a:rPr lang="ko-KR" altLang="en-US" sz="2000" dirty="0" smtClean="0"/>
              <a:t>클라이언트와 관련된 자료를 수집한다</a:t>
            </a:r>
            <a:r>
              <a:rPr lang="en-US" altLang="ko-KR" sz="2000" dirty="0" smtClean="0"/>
              <a:t>.</a:t>
            </a:r>
          </a:p>
          <a:p>
            <a:r>
              <a:rPr lang="en-US" altLang="ko-KR" sz="2000" dirty="0"/>
              <a:t> </a:t>
            </a:r>
            <a:r>
              <a:rPr lang="en-US" altLang="ko-KR" sz="2000" dirty="0" smtClean="0"/>
              <a:t>     (</a:t>
            </a:r>
            <a:r>
              <a:rPr lang="ko-KR" altLang="en-US" sz="2000" dirty="0" smtClean="0"/>
              <a:t>면접</a:t>
            </a:r>
            <a:r>
              <a:rPr lang="en-US" altLang="ko-KR" sz="2000" dirty="0" smtClean="0"/>
              <a:t>, </a:t>
            </a:r>
            <a:r>
              <a:rPr lang="ko-KR" altLang="en-US" sz="2000" dirty="0" smtClean="0"/>
              <a:t>관찰</a:t>
            </a:r>
            <a:r>
              <a:rPr lang="en-US" altLang="ko-KR" sz="2000" dirty="0" smtClean="0"/>
              <a:t>, </a:t>
            </a:r>
            <a:r>
              <a:rPr lang="ko-KR" altLang="en-US" sz="2000" dirty="0" smtClean="0"/>
              <a:t>기존 자료</a:t>
            </a:r>
            <a:r>
              <a:rPr lang="en-US" altLang="ko-KR" sz="2000" dirty="0" smtClean="0"/>
              <a:t>, </a:t>
            </a:r>
            <a:r>
              <a:rPr lang="ko-KR" altLang="en-US" sz="2000" dirty="0" smtClean="0"/>
              <a:t>전문가 의견</a:t>
            </a:r>
            <a:r>
              <a:rPr lang="en-US" altLang="ko-KR" sz="2000" dirty="0" smtClean="0"/>
              <a:t> </a:t>
            </a:r>
            <a:r>
              <a:rPr lang="ko-KR" altLang="en-US" sz="2000" dirty="0" smtClean="0"/>
              <a:t>수집</a:t>
            </a:r>
            <a:r>
              <a:rPr lang="en-US" altLang="ko-KR" sz="2000" dirty="0" smtClean="0"/>
              <a:t>, </a:t>
            </a:r>
            <a:r>
              <a:rPr lang="ko-KR" altLang="en-US" sz="2000" dirty="0" smtClean="0"/>
              <a:t>이전 서비스 제공자와의 접촉</a:t>
            </a:r>
            <a:r>
              <a:rPr lang="en-US" altLang="ko-KR" sz="2000" dirty="0" smtClean="0"/>
              <a:t>, </a:t>
            </a:r>
            <a:r>
              <a:rPr lang="ko-KR" altLang="en-US" sz="2000" dirty="0" smtClean="0"/>
              <a:t>사회 지지체계 </a:t>
            </a:r>
            <a:endParaRPr lang="en-US" altLang="ko-KR" sz="2000" dirty="0" smtClean="0"/>
          </a:p>
          <a:p>
            <a:r>
              <a:rPr lang="en-US" altLang="ko-KR" sz="2000" dirty="0"/>
              <a:t> </a:t>
            </a:r>
            <a:r>
              <a:rPr lang="en-US" altLang="ko-KR" sz="2000" dirty="0" smtClean="0"/>
              <a:t>     </a:t>
            </a:r>
            <a:r>
              <a:rPr lang="ko-KR" altLang="en-US" sz="2000" dirty="0" smtClean="0"/>
              <a:t>구성원과의 접촉 등을 통하여 자료 수집 수행</a:t>
            </a:r>
            <a:r>
              <a:rPr lang="en-US" altLang="ko-KR" sz="2000" dirty="0" smtClean="0"/>
              <a:t>)</a:t>
            </a:r>
          </a:p>
        </p:txBody>
      </p:sp>
    </p:spTree>
    <p:extLst>
      <p:ext uri="{BB962C8B-B14F-4D97-AF65-F5344CB8AC3E}">
        <p14:creationId xmlns:p14="http://schemas.microsoft.com/office/powerpoint/2010/main" val="32060406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4252" y="1216361"/>
            <a:ext cx="10817794" cy="2985433"/>
          </a:xfrm>
          <a:prstGeom prst="rect">
            <a:avLst/>
          </a:prstGeom>
          <a:noFill/>
        </p:spPr>
        <p:txBody>
          <a:bodyPr wrap="square" rtlCol="0">
            <a:spAutoFit/>
          </a:bodyPr>
          <a:lstStyle/>
          <a:p>
            <a:pPr marL="457200" indent="-457200">
              <a:buFont typeface="+mj-ea"/>
              <a:buAutoNum type="circleNumDbPlain" startAt="2"/>
            </a:pPr>
            <a:r>
              <a:rPr lang="ko-KR" altLang="en-US" sz="2400" dirty="0" err="1" smtClean="0"/>
              <a:t>라포</a:t>
            </a:r>
            <a:r>
              <a:rPr lang="ko-KR" altLang="en-US" sz="2400" dirty="0" smtClean="0"/>
              <a:t> 형성</a:t>
            </a:r>
            <a:r>
              <a:rPr lang="en-US" altLang="ko-KR" sz="2400" dirty="0" smtClean="0"/>
              <a:t>, </a:t>
            </a:r>
            <a:r>
              <a:rPr lang="ko-KR" altLang="en-US" sz="2400" dirty="0" smtClean="0"/>
              <a:t>정서적 지원 및 역량 강화</a:t>
            </a:r>
            <a:endParaRPr lang="en-US" altLang="ko-KR" sz="2400" dirty="0" smtClean="0"/>
          </a:p>
          <a:p>
            <a:endParaRPr lang="en-US" altLang="ko-KR" sz="1600" dirty="0" smtClean="0"/>
          </a:p>
          <a:p>
            <a:pPr marL="342900" indent="-342900">
              <a:buFont typeface="Arial" panose="020B0604020202020204" pitchFamily="34" charset="0"/>
              <a:buChar char="•"/>
            </a:pPr>
            <a:r>
              <a:rPr lang="ko-KR" altLang="en-US" sz="2000" dirty="0" smtClean="0"/>
              <a:t>사례관리자는 클라이언트와 신뢰를 쌓기 위하여 노력한다</a:t>
            </a:r>
            <a:r>
              <a:rPr lang="en-US" altLang="ko-KR" sz="2000" dirty="0" smtClean="0"/>
              <a:t>.</a:t>
            </a:r>
          </a:p>
          <a:p>
            <a:pPr marL="342900" indent="-342900">
              <a:buFont typeface="Arial" panose="020B0604020202020204" pitchFamily="34" charset="0"/>
              <a:buChar char="•"/>
            </a:pPr>
            <a:r>
              <a:rPr lang="ko-KR" altLang="en-US" sz="2000" dirty="0" smtClean="0"/>
              <a:t>사례관리자는 클라이언트가 자신의 문제에 대한 인식과 관점을 밝힐 수 있도록 정서적으로 안전한 환경을 형성하고 정서적 지지를 제공한다</a:t>
            </a:r>
            <a:r>
              <a:rPr lang="en-US" altLang="ko-KR" sz="2000" dirty="0" smtClean="0"/>
              <a:t>. </a:t>
            </a:r>
          </a:p>
          <a:p>
            <a:pPr marL="342900" indent="-342900">
              <a:buFont typeface="Arial" panose="020B0604020202020204" pitchFamily="34" charset="0"/>
              <a:buChar char="•"/>
            </a:pPr>
            <a:r>
              <a:rPr lang="ko-KR" altLang="en-US" sz="2000" dirty="0" smtClean="0"/>
              <a:t>사례관리자는 클라이언트가 자신의 욕구를 이해하고 해결할 수 있는 자원에 대하여 탐색하고 표현할 수 있도록 역량을 강화한다</a:t>
            </a:r>
            <a:r>
              <a:rPr lang="en-US" altLang="ko-KR" sz="2000" dirty="0" smtClean="0"/>
              <a:t>.</a:t>
            </a:r>
          </a:p>
          <a:p>
            <a:endParaRPr lang="en-US" altLang="ko-KR" sz="2000" dirty="0"/>
          </a:p>
          <a:p>
            <a:r>
              <a:rPr lang="en-US" altLang="ko-KR" sz="2800" b="1" dirty="0" smtClean="0">
                <a:solidFill>
                  <a:schemeClr val="accent2"/>
                </a:solidFill>
                <a:latin typeface="+mn-ea"/>
                <a:cs typeface="08서울한강체 L"/>
              </a:rPr>
              <a:t>(3) </a:t>
            </a:r>
            <a:r>
              <a:rPr lang="ko-KR" altLang="en-US" sz="2800" b="1" dirty="0" smtClean="0">
                <a:solidFill>
                  <a:schemeClr val="accent2"/>
                </a:solidFill>
                <a:latin typeface="+mn-ea"/>
                <a:cs typeface="08서울한강체 L"/>
              </a:rPr>
              <a:t>욕구사정 면접의 실제</a:t>
            </a:r>
            <a:endParaRPr lang="en-US" altLang="ko-KR" sz="2800" b="1" dirty="0" smtClean="0">
              <a:solidFill>
                <a:schemeClr val="accent2"/>
              </a:solidFill>
              <a:latin typeface="+mn-ea"/>
              <a:cs typeface="08서울한강체 L"/>
            </a:endParaRPr>
          </a:p>
        </p:txBody>
      </p:sp>
      <p:sp>
        <p:nvSpPr>
          <p:cNvPr id="3" name="직사각형 2"/>
          <p:cNvSpPr/>
          <p:nvPr/>
        </p:nvSpPr>
        <p:spPr>
          <a:xfrm>
            <a:off x="644404" y="4313280"/>
            <a:ext cx="10727642" cy="2277547"/>
          </a:xfrm>
          <a:prstGeom prst="rect">
            <a:avLst/>
          </a:prstGeom>
        </p:spPr>
        <p:txBody>
          <a:bodyPr wrap="square">
            <a:spAutoFit/>
          </a:bodyPr>
          <a:lstStyle/>
          <a:p>
            <a:pPr marL="457200" indent="-457200">
              <a:buFont typeface="+mj-ea"/>
              <a:buAutoNum type="circleNumDbPlain"/>
            </a:pPr>
            <a:r>
              <a:rPr lang="ko-KR" altLang="en-US" sz="2400" dirty="0" smtClean="0"/>
              <a:t>사전 준비 단계</a:t>
            </a:r>
            <a:endParaRPr lang="en-US" altLang="ko-KR" sz="2400" dirty="0" smtClean="0"/>
          </a:p>
          <a:p>
            <a:endParaRPr lang="en-US" altLang="ko-KR" sz="1600" dirty="0"/>
          </a:p>
          <a:p>
            <a:pPr marL="342900" indent="-342900">
              <a:buFont typeface="Arial" panose="020B0604020202020204" pitchFamily="34" charset="0"/>
              <a:buChar char="•"/>
            </a:pPr>
            <a:r>
              <a:rPr lang="ko-KR" altLang="en-US" sz="2000" dirty="0" smtClean="0"/>
              <a:t>먼저 편안한 기분이 들도록 호흡을 길게 들이쉬고 내쉬며 다듬는다</a:t>
            </a:r>
            <a:r>
              <a:rPr lang="en-US" altLang="ko-KR" sz="2000" dirty="0" smtClean="0"/>
              <a:t>. </a:t>
            </a:r>
          </a:p>
          <a:p>
            <a:pPr marL="342900" indent="-342900">
              <a:buFont typeface="Arial" panose="020B0604020202020204" pitchFamily="34" charset="0"/>
              <a:buChar char="•"/>
            </a:pPr>
            <a:r>
              <a:rPr lang="ko-KR" altLang="en-US" sz="2000" dirty="0" smtClean="0"/>
              <a:t>나는 클라이언트를 원조할 수 있는 역량을 갖춘 준비된 사례관리자라는 정체성을 점검한다</a:t>
            </a:r>
            <a:r>
              <a:rPr lang="en-US" altLang="ko-KR" sz="2000" dirty="0" smtClean="0"/>
              <a:t>.</a:t>
            </a:r>
          </a:p>
          <a:p>
            <a:pPr marL="342900" indent="-342900">
              <a:buFont typeface="Arial" panose="020B0604020202020204" pitchFamily="34" charset="0"/>
              <a:buChar char="•"/>
            </a:pPr>
            <a:r>
              <a:rPr lang="ko-KR" altLang="en-US" sz="2000" dirty="0" smtClean="0"/>
              <a:t>클라이언트와 면접 상황을 그려 본다</a:t>
            </a:r>
            <a:r>
              <a:rPr lang="en-US" altLang="ko-KR" sz="2000" dirty="0" smtClean="0"/>
              <a:t>.</a:t>
            </a:r>
          </a:p>
          <a:p>
            <a:pPr marL="342900" indent="-342900">
              <a:buFont typeface="Arial" panose="020B0604020202020204" pitchFamily="34" charset="0"/>
              <a:buChar char="•"/>
            </a:pPr>
            <a:r>
              <a:rPr lang="ko-KR" altLang="en-US" sz="2000" dirty="0" smtClean="0"/>
              <a:t>클라이언트의 입장에서 어떤 기분이 들지 감정이입을 해 본다</a:t>
            </a:r>
            <a:r>
              <a:rPr lang="en-US" altLang="ko-KR" sz="2000" dirty="0" smtClean="0"/>
              <a:t>. </a:t>
            </a:r>
          </a:p>
          <a:p>
            <a:pPr marL="342900" indent="-342900">
              <a:buFont typeface="Arial" panose="020B0604020202020204" pitchFamily="34" charset="0"/>
              <a:buChar char="•"/>
            </a:pPr>
            <a:r>
              <a:rPr lang="ko-KR" altLang="en-US" sz="2000" dirty="0" smtClean="0"/>
              <a:t>나는 사례관리자로서 클라이언트에 대한 어떤 생각과 느낌을 가지고 있는지 점검해 본다</a:t>
            </a:r>
            <a:r>
              <a:rPr lang="en-US" altLang="ko-KR" sz="2000" dirty="0" smtClean="0"/>
              <a:t>. </a:t>
            </a:r>
            <a:endParaRPr lang="en-US" altLang="ko-KR" sz="2000" dirty="0"/>
          </a:p>
        </p:txBody>
      </p:sp>
    </p:spTree>
    <p:extLst>
      <p:ext uri="{BB962C8B-B14F-4D97-AF65-F5344CB8AC3E}">
        <p14:creationId xmlns:p14="http://schemas.microsoft.com/office/powerpoint/2010/main" val="40828200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0008" y="829996"/>
            <a:ext cx="11332950" cy="3477875"/>
          </a:xfrm>
          <a:prstGeom prst="rect">
            <a:avLst/>
          </a:prstGeom>
          <a:noFill/>
        </p:spPr>
        <p:txBody>
          <a:bodyPr wrap="square" rtlCol="0">
            <a:spAutoFit/>
          </a:bodyPr>
          <a:lstStyle/>
          <a:p>
            <a:endParaRPr lang="en-US" altLang="ko-KR" sz="2000" dirty="0" smtClean="0"/>
          </a:p>
          <a:p>
            <a:pPr marL="342900" indent="-342900">
              <a:buFont typeface="Arial" panose="020B0604020202020204" pitchFamily="34" charset="0"/>
              <a:buChar char="•"/>
            </a:pPr>
            <a:r>
              <a:rPr lang="ko-KR" altLang="en-US" sz="2000" dirty="0" smtClean="0"/>
              <a:t>수행한 면접의 성과를 무엇으로 정할 것인지 점검한다</a:t>
            </a:r>
            <a:r>
              <a:rPr lang="en-US" altLang="ko-KR" sz="2000" dirty="0" smtClean="0"/>
              <a:t>.</a:t>
            </a:r>
          </a:p>
          <a:p>
            <a:pPr marL="342900" indent="-342900">
              <a:buFont typeface="Arial" panose="020B0604020202020204" pitchFamily="34" charset="0"/>
              <a:buChar char="•"/>
            </a:pPr>
            <a:r>
              <a:rPr lang="ko-KR" altLang="en-US" sz="2000" dirty="0" smtClean="0"/>
              <a:t>면접과정에서 예상치 못한 상황이 발생할 수 있다는 사실을 기억한다</a:t>
            </a:r>
            <a:r>
              <a:rPr lang="en-US" altLang="ko-KR" sz="2000" dirty="0" smtClean="0"/>
              <a:t>.</a:t>
            </a:r>
          </a:p>
          <a:p>
            <a:pPr marL="342900" indent="-342900">
              <a:buFont typeface="Arial" panose="020B0604020202020204" pitchFamily="34" charset="0"/>
              <a:buChar char="•"/>
            </a:pPr>
            <a:endParaRPr lang="en-US" altLang="ko-KR" sz="2000" dirty="0"/>
          </a:p>
          <a:p>
            <a:pPr marL="457200" indent="-457200">
              <a:buFont typeface="+mj-ea"/>
              <a:buAutoNum type="circleNumDbPlain" startAt="2"/>
            </a:pPr>
            <a:r>
              <a:rPr lang="ko-KR" altLang="en-US" sz="2400" dirty="0" smtClean="0"/>
              <a:t>인사 단계</a:t>
            </a:r>
            <a:endParaRPr lang="en-US" altLang="ko-KR" sz="2400" dirty="0" smtClean="0"/>
          </a:p>
          <a:p>
            <a:pPr marL="457200" indent="-457200">
              <a:buFont typeface="+mj-ea"/>
              <a:buAutoNum type="circleNumDbPlain" startAt="2"/>
            </a:pPr>
            <a:endParaRPr lang="en-US" altLang="ko-KR" sz="1600" dirty="0"/>
          </a:p>
          <a:p>
            <a:pPr marL="342900" indent="-342900">
              <a:buFont typeface="Arial" panose="020B0604020202020204" pitchFamily="34" charset="0"/>
              <a:buChar char="•"/>
            </a:pPr>
            <a:r>
              <a:rPr lang="ko-KR" altLang="en-US" sz="2000" dirty="0" smtClean="0"/>
              <a:t>면접에 들어가기 전에 날짜나 일상 안부를 묻는 등 자연스러운 분위기를 형성</a:t>
            </a:r>
            <a:endParaRPr lang="en-US" altLang="ko-KR" sz="2000" dirty="0" smtClean="0"/>
          </a:p>
          <a:p>
            <a:pPr marL="342900" indent="-342900">
              <a:buFont typeface="Arial" panose="020B0604020202020204" pitchFamily="34" charset="0"/>
              <a:buChar char="•"/>
            </a:pPr>
            <a:r>
              <a:rPr lang="ko-KR" altLang="en-US" sz="2000" dirty="0" smtClean="0"/>
              <a:t>사례관리자는 자신을 소개하고 </a:t>
            </a:r>
            <a:r>
              <a:rPr lang="en-US" altLang="ko-KR" sz="2000" dirty="0" smtClean="0"/>
              <a:t>‘</a:t>
            </a:r>
            <a:r>
              <a:rPr lang="ko-KR" altLang="en-US" sz="2000" dirty="0" smtClean="0"/>
              <a:t>사례관리자 </a:t>
            </a:r>
            <a:r>
              <a:rPr lang="en-US" altLang="ko-KR" sz="2000" dirty="0" smtClean="0"/>
              <a:t>000＇</a:t>
            </a:r>
            <a:r>
              <a:rPr lang="ko-KR" altLang="en-US" sz="2000" dirty="0" smtClean="0"/>
              <a:t>으로 공식적인 지위 밝힘</a:t>
            </a:r>
            <a:endParaRPr lang="en-US" altLang="ko-KR" sz="2000" dirty="0" smtClean="0"/>
          </a:p>
          <a:p>
            <a:pPr marL="342900" indent="-342900">
              <a:buFont typeface="Arial" panose="020B0604020202020204" pitchFamily="34" charset="0"/>
              <a:buChar char="•"/>
            </a:pPr>
            <a:r>
              <a:rPr lang="ko-KR" altLang="en-US" sz="2000" dirty="0" smtClean="0"/>
              <a:t>존중을 표현하고 적합한 호칭 사용</a:t>
            </a:r>
            <a:endParaRPr lang="en-US" altLang="ko-KR" sz="2000" dirty="0" smtClean="0"/>
          </a:p>
          <a:p>
            <a:pPr marL="342900" indent="-342900">
              <a:buFont typeface="Arial" panose="020B0604020202020204" pitchFamily="34" charset="0"/>
              <a:buChar char="•"/>
            </a:pPr>
            <a:r>
              <a:rPr lang="ko-KR" altLang="en-US" sz="2000" dirty="0" smtClean="0"/>
              <a:t>클라이언트의 양가감정 등 여러 가지 상황에 대한 이해 </a:t>
            </a:r>
            <a:endParaRPr lang="en-US" altLang="ko-KR" sz="2000" dirty="0" smtClean="0"/>
          </a:p>
          <a:p>
            <a:pPr marL="342900" indent="-342900">
              <a:buFont typeface="Arial" panose="020B0604020202020204" pitchFamily="34" charset="0"/>
              <a:buChar char="•"/>
            </a:pPr>
            <a:r>
              <a:rPr lang="ko-KR" altLang="en-US" sz="2000" dirty="0" smtClean="0"/>
              <a:t>언어적</a:t>
            </a:r>
            <a:r>
              <a:rPr lang="en-US" altLang="ko-KR" sz="2000" dirty="0" smtClean="0"/>
              <a:t>/</a:t>
            </a:r>
            <a:r>
              <a:rPr lang="ko-KR" altLang="en-US" sz="2000" dirty="0" smtClean="0"/>
              <a:t>비언어적 의사소통 방식 사용하여 정보 나누기</a:t>
            </a:r>
            <a:r>
              <a:rPr lang="en-US" altLang="ko-KR" sz="2000" dirty="0" smtClean="0"/>
              <a:t>, </a:t>
            </a:r>
            <a:r>
              <a:rPr lang="ko-KR" altLang="en-US" sz="2000" dirty="0" smtClean="0"/>
              <a:t>정서적 지원</a:t>
            </a:r>
            <a:endParaRPr lang="en-US" altLang="ko-KR" sz="2000" dirty="0"/>
          </a:p>
        </p:txBody>
      </p:sp>
      <p:sp>
        <p:nvSpPr>
          <p:cNvPr id="3" name="직사각형 2"/>
          <p:cNvSpPr/>
          <p:nvPr/>
        </p:nvSpPr>
        <p:spPr>
          <a:xfrm>
            <a:off x="580008" y="4673889"/>
            <a:ext cx="8481809" cy="1446550"/>
          </a:xfrm>
          <a:prstGeom prst="rect">
            <a:avLst/>
          </a:prstGeom>
        </p:spPr>
        <p:txBody>
          <a:bodyPr wrap="none">
            <a:spAutoFit/>
          </a:bodyPr>
          <a:lstStyle/>
          <a:p>
            <a:pPr marL="457200" indent="-457200">
              <a:buFont typeface="+mj-ea"/>
              <a:buAutoNum type="circleNumDbPlain" startAt="3"/>
            </a:pPr>
            <a:r>
              <a:rPr lang="ko-KR" altLang="en-US" sz="2400" dirty="0" smtClean="0"/>
              <a:t>욕구사정 면접 가정에 대한 소개 단계</a:t>
            </a:r>
            <a:endParaRPr lang="en-US" altLang="ko-KR" sz="2400" dirty="0" smtClean="0"/>
          </a:p>
          <a:p>
            <a:pPr marL="457200" indent="-457200">
              <a:buFont typeface="+mj-ea"/>
              <a:buAutoNum type="circleNumDbPlain" startAt="3"/>
            </a:pPr>
            <a:endParaRPr lang="en-US" altLang="ko-KR" sz="2400" dirty="0"/>
          </a:p>
          <a:p>
            <a:pPr marL="342900" indent="-342900">
              <a:buFont typeface="Arial" panose="020B0604020202020204" pitchFamily="34" charset="0"/>
              <a:buChar char="•"/>
            </a:pPr>
            <a:r>
              <a:rPr lang="ko-KR" altLang="en-US" sz="2000" dirty="0" smtClean="0"/>
              <a:t>목적 공유</a:t>
            </a:r>
            <a:r>
              <a:rPr lang="en-US" altLang="ko-KR" sz="2000" dirty="0" smtClean="0"/>
              <a:t>, </a:t>
            </a:r>
            <a:r>
              <a:rPr lang="ko-KR" altLang="en-US" sz="2000" dirty="0" smtClean="0"/>
              <a:t>클라이언트의 선택권 고지</a:t>
            </a:r>
            <a:r>
              <a:rPr lang="en-US" altLang="ko-KR" sz="2000" dirty="0" smtClean="0"/>
              <a:t>, </a:t>
            </a:r>
            <a:r>
              <a:rPr lang="ko-KR" altLang="en-US" sz="2000" dirty="0" smtClean="0"/>
              <a:t>기관양식 소개</a:t>
            </a:r>
            <a:r>
              <a:rPr lang="en-US" altLang="ko-KR" sz="2000" dirty="0" smtClean="0"/>
              <a:t>, </a:t>
            </a:r>
            <a:r>
              <a:rPr lang="ko-KR" altLang="en-US" sz="2000" dirty="0" smtClean="0"/>
              <a:t>면접에 대한 동의</a:t>
            </a:r>
            <a:endParaRPr lang="en-US" altLang="ko-KR" sz="2000" dirty="0" smtClean="0"/>
          </a:p>
          <a:p>
            <a:pPr marL="342900" indent="-342900">
              <a:buFont typeface="Arial" panose="020B0604020202020204" pitchFamily="34" charset="0"/>
              <a:buChar char="•"/>
            </a:pPr>
            <a:r>
              <a:rPr lang="ko-KR" altLang="en-US" sz="2000" dirty="0" smtClean="0"/>
              <a:t>클라이언트의 참여 격려</a:t>
            </a:r>
            <a:endParaRPr lang="en-US" altLang="ko-KR" sz="2000" dirty="0"/>
          </a:p>
        </p:txBody>
      </p:sp>
    </p:spTree>
    <p:extLst>
      <p:ext uri="{BB962C8B-B14F-4D97-AF65-F5344CB8AC3E}">
        <p14:creationId xmlns:p14="http://schemas.microsoft.com/office/powerpoint/2010/main" val="25744190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463638" y="954477"/>
            <a:ext cx="11629623" cy="5081391"/>
          </a:xfrm>
          <a:prstGeom prst="rect">
            <a:avLst/>
          </a:prstGeom>
        </p:spPr>
        <p:txBody>
          <a:bodyPr wrap="square">
            <a:spAutoFit/>
          </a:bodyPr>
          <a:lstStyle/>
          <a:p>
            <a:pPr marL="457200" indent="-457200">
              <a:lnSpc>
                <a:spcPct val="120000"/>
              </a:lnSpc>
              <a:spcBef>
                <a:spcPct val="20000"/>
              </a:spcBef>
              <a:buFont typeface="+mj-ea"/>
              <a:buAutoNum type="circleNumDbPlain" startAt="4"/>
              <a:defRPr/>
            </a:pPr>
            <a:r>
              <a:rPr lang="ko-KR" altLang="en-US" sz="2400" dirty="0" smtClean="0">
                <a:latin typeface="+mn-ea"/>
              </a:rPr>
              <a:t>문제</a:t>
            </a:r>
            <a:r>
              <a:rPr lang="en-US" altLang="ko-KR" sz="2400" dirty="0">
                <a:latin typeface="+mn-ea"/>
              </a:rPr>
              <a:t>/</a:t>
            </a:r>
            <a:r>
              <a:rPr lang="ko-KR" altLang="en-US" sz="2400" dirty="0">
                <a:latin typeface="+mn-ea"/>
              </a:rPr>
              <a:t>욕구 </a:t>
            </a:r>
            <a:r>
              <a:rPr lang="ko-KR" altLang="en-US" sz="2400" dirty="0" smtClean="0">
                <a:latin typeface="+mn-ea"/>
              </a:rPr>
              <a:t>규명</a:t>
            </a:r>
            <a:endParaRPr lang="en-US" altLang="ko-KR" sz="2400" dirty="0" smtClean="0">
              <a:latin typeface="+mn-ea"/>
            </a:endParaRPr>
          </a:p>
          <a:p>
            <a:pPr marL="342900" indent="-342900">
              <a:lnSpc>
                <a:spcPct val="120000"/>
              </a:lnSpc>
              <a:spcBef>
                <a:spcPct val="20000"/>
              </a:spcBef>
              <a:defRPr/>
            </a:pPr>
            <a:endParaRPr lang="ko-KR" altLang="en-US" sz="1000" b="1" dirty="0">
              <a:solidFill>
                <a:schemeClr val="accent5"/>
              </a:solidFill>
              <a:latin typeface="+mn-ea"/>
            </a:endParaRPr>
          </a:p>
          <a:p>
            <a:pPr marL="342900" indent="-342900">
              <a:lnSpc>
                <a:spcPct val="120000"/>
              </a:lnSpc>
              <a:spcBef>
                <a:spcPct val="20000"/>
              </a:spcBef>
              <a:buFont typeface="Arial" pitchFamily="34" charset="0"/>
              <a:buChar char="•"/>
              <a:defRPr/>
            </a:pPr>
            <a:r>
              <a:rPr lang="ko-KR" altLang="en-US" sz="2200" dirty="0">
                <a:latin typeface="+mn-ea"/>
              </a:rPr>
              <a:t>욕구에 대한 클라이언트의 관점을 수용하고 클라이언트가 자신의 욕구에 대하여 </a:t>
            </a:r>
            <a:endParaRPr lang="en-US" altLang="ko-KR" sz="2200" dirty="0" smtClean="0">
              <a:latin typeface="+mn-ea"/>
            </a:endParaRPr>
          </a:p>
          <a:p>
            <a:pPr>
              <a:lnSpc>
                <a:spcPct val="120000"/>
              </a:lnSpc>
              <a:spcBef>
                <a:spcPct val="20000"/>
              </a:spcBef>
              <a:defRPr/>
            </a:pPr>
            <a:r>
              <a:rPr lang="en-US" altLang="ko-KR" sz="2200" dirty="0">
                <a:latin typeface="+mn-ea"/>
              </a:rPr>
              <a:t> </a:t>
            </a:r>
            <a:r>
              <a:rPr lang="en-US" altLang="ko-KR" sz="2200" dirty="0" smtClean="0">
                <a:latin typeface="+mn-ea"/>
              </a:rPr>
              <a:t>  </a:t>
            </a:r>
            <a:r>
              <a:rPr lang="ko-KR" altLang="en-US" sz="2200" dirty="0" smtClean="0">
                <a:latin typeface="+mn-ea"/>
              </a:rPr>
              <a:t>어떻게 표현하는가에 </a:t>
            </a:r>
            <a:r>
              <a:rPr lang="ko-KR" altLang="en-US" sz="2200" dirty="0">
                <a:latin typeface="+mn-ea"/>
              </a:rPr>
              <a:t>집중한다</a:t>
            </a:r>
            <a:r>
              <a:rPr lang="en-US" altLang="ko-KR" sz="2200" dirty="0" smtClean="0">
                <a:latin typeface="+mn-ea"/>
              </a:rPr>
              <a:t>.</a:t>
            </a:r>
          </a:p>
          <a:p>
            <a:pPr>
              <a:lnSpc>
                <a:spcPct val="120000"/>
              </a:lnSpc>
              <a:spcBef>
                <a:spcPct val="20000"/>
              </a:spcBef>
              <a:defRPr/>
            </a:pPr>
            <a:endParaRPr lang="en-US" altLang="ko-KR" sz="1000" dirty="0">
              <a:latin typeface="+mn-ea"/>
            </a:endParaRPr>
          </a:p>
          <a:p>
            <a:pPr marL="342900" indent="-342900">
              <a:lnSpc>
                <a:spcPct val="120000"/>
              </a:lnSpc>
              <a:spcBef>
                <a:spcPct val="20000"/>
              </a:spcBef>
              <a:buFont typeface="Arial" pitchFamily="34" charset="0"/>
              <a:buChar char="•"/>
              <a:defRPr/>
            </a:pPr>
            <a:r>
              <a:rPr lang="ko-KR" altLang="en-US" sz="2200" dirty="0">
                <a:latin typeface="+mn-ea"/>
              </a:rPr>
              <a:t>아래는 도움이 되는 질문의 예를 소개하였다</a:t>
            </a:r>
            <a:r>
              <a:rPr lang="en-US" altLang="ko-KR" sz="2200" dirty="0" smtClean="0">
                <a:latin typeface="+mn-ea"/>
              </a:rPr>
              <a:t>.</a:t>
            </a:r>
          </a:p>
          <a:p>
            <a:pPr marL="342900" indent="-342900">
              <a:lnSpc>
                <a:spcPct val="120000"/>
              </a:lnSpc>
              <a:spcBef>
                <a:spcPct val="20000"/>
              </a:spcBef>
              <a:buFont typeface="Arial" pitchFamily="34" charset="0"/>
              <a:buChar char="•"/>
              <a:defRPr/>
            </a:pPr>
            <a:endParaRPr lang="en-US" altLang="ko-KR" sz="500" dirty="0" smtClean="0">
              <a:latin typeface="+mn-ea"/>
            </a:endParaRPr>
          </a:p>
          <a:p>
            <a:pPr marL="342900" indent="-342900">
              <a:lnSpc>
                <a:spcPct val="120000"/>
              </a:lnSpc>
              <a:spcBef>
                <a:spcPct val="20000"/>
              </a:spcBef>
              <a:defRPr/>
            </a:pPr>
            <a:r>
              <a:rPr lang="en-US" altLang="ko-KR" sz="2000" dirty="0">
                <a:latin typeface="+mn-ea"/>
              </a:rPr>
              <a:t> </a:t>
            </a:r>
            <a:r>
              <a:rPr lang="en-US" altLang="ko-KR" sz="2000" dirty="0" smtClean="0">
                <a:latin typeface="+mn-ea"/>
              </a:rPr>
              <a:t>   </a:t>
            </a:r>
            <a:r>
              <a:rPr lang="ko-KR" altLang="en-US" sz="2000" dirty="0" smtClean="0">
                <a:latin typeface="+mn-ea"/>
              </a:rPr>
              <a:t> </a:t>
            </a:r>
            <a:r>
              <a:rPr lang="ko-KR" altLang="en-US" sz="2000" dirty="0">
                <a:latin typeface="+mn-ea"/>
              </a:rPr>
              <a:t>㉮ 무슨 도움이 필요하신지요</a:t>
            </a:r>
            <a:r>
              <a:rPr lang="en-US" altLang="ko-KR" sz="2000" dirty="0">
                <a:latin typeface="+mn-ea"/>
              </a:rPr>
              <a:t>?</a:t>
            </a:r>
          </a:p>
          <a:p>
            <a:pPr marL="342900" indent="-342900">
              <a:lnSpc>
                <a:spcPct val="120000"/>
              </a:lnSpc>
              <a:spcBef>
                <a:spcPct val="20000"/>
              </a:spcBef>
              <a:defRPr/>
            </a:pPr>
            <a:r>
              <a:rPr lang="ko-KR" altLang="en-US" sz="2000" dirty="0">
                <a:latin typeface="+mn-ea"/>
              </a:rPr>
              <a:t>     ㉯ 이것이 어떻게 문제가 되나요</a:t>
            </a:r>
            <a:r>
              <a:rPr lang="en-US" altLang="ko-KR" sz="2000" dirty="0">
                <a:latin typeface="+mn-ea"/>
              </a:rPr>
              <a:t>?</a:t>
            </a:r>
          </a:p>
          <a:p>
            <a:pPr marL="342900" indent="-342900">
              <a:lnSpc>
                <a:spcPct val="120000"/>
              </a:lnSpc>
              <a:spcBef>
                <a:spcPct val="20000"/>
              </a:spcBef>
              <a:defRPr/>
            </a:pPr>
            <a:r>
              <a:rPr lang="ko-KR" altLang="en-US" sz="2000" dirty="0">
                <a:latin typeface="+mn-ea"/>
              </a:rPr>
              <a:t>     ㉰ 이전에는 어떻게 해결하셨나요</a:t>
            </a:r>
            <a:r>
              <a:rPr lang="en-US" altLang="ko-KR" sz="2000" dirty="0">
                <a:latin typeface="+mn-ea"/>
              </a:rPr>
              <a:t>?</a:t>
            </a:r>
          </a:p>
          <a:p>
            <a:pPr marL="342900" indent="-342900">
              <a:lnSpc>
                <a:spcPct val="120000"/>
              </a:lnSpc>
              <a:spcBef>
                <a:spcPct val="20000"/>
              </a:spcBef>
              <a:defRPr/>
            </a:pPr>
            <a:r>
              <a:rPr lang="ko-KR" altLang="en-US" sz="2000" dirty="0">
                <a:latin typeface="+mn-ea"/>
              </a:rPr>
              <a:t>     ㉱ 무엇부터 가장 먼저 해결하고 싶으신가요</a:t>
            </a:r>
            <a:r>
              <a:rPr lang="en-US" altLang="ko-KR" sz="2000" dirty="0">
                <a:latin typeface="+mn-ea"/>
              </a:rPr>
              <a:t>?</a:t>
            </a:r>
          </a:p>
          <a:p>
            <a:pPr marL="342900" indent="-342900">
              <a:lnSpc>
                <a:spcPct val="120000"/>
              </a:lnSpc>
              <a:spcBef>
                <a:spcPct val="20000"/>
              </a:spcBef>
              <a:defRPr/>
            </a:pPr>
            <a:r>
              <a:rPr lang="ko-KR" altLang="en-US" sz="2000" dirty="0">
                <a:latin typeface="+mn-ea"/>
              </a:rPr>
              <a:t>     ㉲ 기타의 질문 내용</a:t>
            </a:r>
            <a:r>
              <a:rPr lang="en-US" altLang="ko-KR" sz="2000" dirty="0">
                <a:latin typeface="+mn-ea"/>
              </a:rPr>
              <a:t>: </a:t>
            </a:r>
          </a:p>
          <a:p>
            <a:pPr marL="342900" indent="-342900">
              <a:lnSpc>
                <a:spcPct val="120000"/>
              </a:lnSpc>
              <a:spcBef>
                <a:spcPct val="20000"/>
              </a:spcBef>
              <a:defRPr/>
            </a:pPr>
            <a:r>
              <a:rPr lang="en-US" altLang="ko-KR" sz="2000" dirty="0">
                <a:latin typeface="+mn-ea"/>
              </a:rPr>
              <a:t>    </a:t>
            </a:r>
            <a:r>
              <a:rPr lang="en-US" altLang="ko-KR" sz="2000" dirty="0" smtClean="0">
                <a:latin typeface="+mn-ea"/>
              </a:rPr>
              <a:t>- </a:t>
            </a:r>
            <a:r>
              <a:rPr lang="ko-KR" altLang="en-US" sz="2000" dirty="0">
                <a:latin typeface="+mn-ea"/>
              </a:rPr>
              <a:t>클라이언트</a:t>
            </a:r>
            <a:r>
              <a:rPr lang="en-US" altLang="ko-KR" sz="2000" dirty="0">
                <a:latin typeface="+mn-ea"/>
              </a:rPr>
              <a:t>, </a:t>
            </a:r>
            <a:r>
              <a:rPr lang="ko-KR" altLang="en-US" sz="2000" dirty="0">
                <a:latin typeface="+mn-ea"/>
              </a:rPr>
              <a:t>가족 등의 사회적 지지 체계</a:t>
            </a:r>
            <a:r>
              <a:rPr lang="en-US" altLang="ko-KR" sz="2000" dirty="0">
                <a:latin typeface="+mn-ea"/>
              </a:rPr>
              <a:t>, </a:t>
            </a:r>
            <a:r>
              <a:rPr lang="ko-KR" altLang="en-US" sz="2000" dirty="0" smtClean="0">
                <a:latin typeface="+mn-ea"/>
              </a:rPr>
              <a:t>이용한 </a:t>
            </a:r>
            <a:r>
              <a:rPr lang="ko-KR" altLang="en-US" sz="2000" dirty="0">
                <a:latin typeface="+mn-ea"/>
              </a:rPr>
              <a:t>서비스와 관련 경험</a:t>
            </a:r>
            <a:r>
              <a:rPr lang="en-US" altLang="ko-KR" sz="2000" dirty="0">
                <a:latin typeface="+mn-ea"/>
              </a:rPr>
              <a:t>,</a:t>
            </a:r>
            <a:r>
              <a:rPr lang="ko-KR" altLang="en-US" sz="2000" dirty="0">
                <a:latin typeface="+mn-ea"/>
              </a:rPr>
              <a:t> 성공적 해결 경험과 장벽</a:t>
            </a:r>
            <a:endParaRPr lang="en-US" altLang="ko-KR" sz="2000" dirty="0">
              <a:latin typeface="+mn-ea"/>
            </a:endParaRPr>
          </a:p>
        </p:txBody>
      </p:sp>
    </p:spTree>
    <p:extLst>
      <p:ext uri="{BB962C8B-B14F-4D97-AF65-F5344CB8AC3E}">
        <p14:creationId xmlns:p14="http://schemas.microsoft.com/office/powerpoint/2010/main" val="10184343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txBox="1">
            <a:spLocks/>
          </p:cNvSpPr>
          <p:nvPr/>
        </p:nvSpPr>
        <p:spPr bwMode="auto">
          <a:xfrm>
            <a:off x="319088" y="1181055"/>
            <a:ext cx="11542354" cy="4697413"/>
          </a:xfrm>
          <a:prstGeom prst="rect">
            <a:avLst/>
          </a:prstGeom>
          <a:noFill/>
          <a:ln w="9525">
            <a:noFill/>
            <a:miter lim="800000"/>
            <a:headEnd/>
            <a:tailEnd/>
          </a:ln>
        </p:spPr>
        <p:txBody>
          <a:bodyPr anchor="ctr"/>
          <a:lstStyle/>
          <a:p>
            <a:pPr marL="457200" indent="-457200" eaLnBrk="1" latinLnBrk="1" hangingPunct="1">
              <a:lnSpc>
                <a:spcPct val="150000"/>
              </a:lnSpc>
              <a:spcBef>
                <a:spcPct val="20000"/>
              </a:spcBef>
              <a:buFont typeface="+mj-ea"/>
              <a:buAutoNum type="circleNumDbPlain" startAt="5"/>
              <a:defRPr/>
            </a:pPr>
            <a:r>
              <a:rPr lang="ko-KR" altLang="en-US" sz="2400" dirty="0" smtClean="0">
                <a:latin typeface="+mn-ea"/>
                <a:cs typeface="08서울한강체 L"/>
              </a:rPr>
              <a:t>종결 단계</a:t>
            </a:r>
            <a:endParaRPr kumimoji="0" lang="ko-KR" altLang="en-US" sz="2800" dirty="0">
              <a:latin typeface="+mn-ea"/>
              <a:cs typeface="08서울한강체 L"/>
            </a:endParaRPr>
          </a:p>
          <a:p>
            <a:pPr eaLnBrk="1" latinLnBrk="1" hangingPunct="1">
              <a:lnSpc>
                <a:spcPct val="150000"/>
              </a:lnSpc>
              <a:spcBef>
                <a:spcPct val="20000"/>
              </a:spcBef>
              <a:defRPr/>
            </a:pPr>
            <a:r>
              <a:rPr lang="en-US" altLang="ko-KR" sz="2400" dirty="0">
                <a:latin typeface="+mn-ea"/>
                <a:cs typeface="08서울한강체 L"/>
              </a:rPr>
              <a:t> </a:t>
            </a:r>
            <a:r>
              <a:rPr lang="en-US" altLang="ko-KR" sz="2400" dirty="0" smtClean="0">
                <a:latin typeface="+mn-ea"/>
                <a:cs typeface="08서울한강체 L"/>
              </a:rPr>
              <a:t> - </a:t>
            </a:r>
            <a:r>
              <a:rPr lang="ko-KR" altLang="en-US" sz="2400" dirty="0" smtClean="0">
                <a:latin typeface="+mn-ea"/>
                <a:cs typeface="08서울한강체 L"/>
              </a:rPr>
              <a:t>종결에 대한 안내</a:t>
            </a:r>
            <a:r>
              <a:rPr lang="en-US" altLang="ko-KR" sz="2400" dirty="0" smtClean="0">
                <a:latin typeface="+mn-ea"/>
                <a:cs typeface="08서울한강체 L"/>
              </a:rPr>
              <a:t>, </a:t>
            </a:r>
            <a:r>
              <a:rPr lang="ko-KR" altLang="en-US" sz="2400" dirty="0" smtClean="0">
                <a:latin typeface="+mn-ea"/>
                <a:cs typeface="08서울한강체 L"/>
              </a:rPr>
              <a:t>이후 진행 절차 안내 </a:t>
            </a:r>
            <a:endParaRPr lang="en-US" altLang="ko-KR" sz="2400" dirty="0" smtClean="0">
              <a:latin typeface="+mn-ea"/>
              <a:cs typeface="08서울한강체 L"/>
            </a:endParaRPr>
          </a:p>
          <a:p>
            <a:pPr eaLnBrk="1" latinLnBrk="1" hangingPunct="1">
              <a:lnSpc>
                <a:spcPct val="150000"/>
              </a:lnSpc>
              <a:spcBef>
                <a:spcPct val="20000"/>
              </a:spcBef>
              <a:defRPr/>
            </a:pPr>
            <a:r>
              <a:rPr lang="en-US" altLang="ko-KR" sz="2400" dirty="0">
                <a:latin typeface="+mn-ea"/>
                <a:cs typeface="08서울한강체 L"/>
              </a:rPr>
              <a:t> </a:t>
            </a:r>
            <a:r>
              <a:rPr lang="en-US" altLang="ko-KR" sz="2400" dirty="0" smtClean="0">
                <a:latin typeface="+mn-ea"/>
                <a:cs typeface="08서울한강체 L"/>
              </a:rPr>
              <a:t> - </a:t>
            </a:r>
            <a:r>
              <a:rPr kumimoji="0" lang="ko-KR" altLang="en-US" sz="2400" dirty="0" smtClean="0">
                <a:latin typeface="+mn-ea"/>
                <a:cs typeface="08서울한강체 L"/>
              </a:rPr>
              <a:t>욕구 </a:t>
            </a:r>
            <a:r>
              <a:rPr kumimoji="0" lang="ko-KR" altLang="en-US" sz="2400" dirty="0">
                <a:latin typeface="+mn-ea"/>
                <a:cs typeface="08서울한강체 L"/>
              </a:rPr>
              <a:t>사정 면접이 </a:t>
            </a:r>
            <a:r>
              <a:rPr kumimoji="0" lang="en-US" altLang="ko-KR" sz="2400" dirty="0">
                <a:latin typeface="+mn-ea"/>
                <a:cs typeface="08서울한강체 L"/>
              </a:rPr>
              <a:t>1</a:t>
            </a:r>
            <a:r>
              <a:rPr kumimoji="0" lang="ko-KR" altLang="en-US" sz="2400" dirty="0">
                <a:latin typeface="+mn-ea"/>
                <a:cs typeface="08서울한강체 L"/>
              </a:rPr>
              <a:t>회에 성공적으로 마치기 어려울 수 있다는 점을 유념한다</a:t>
            </a:r>
            <a:r>
              <a:rPr kumimoji="0" lang="en-US" altLang="ko-KR" sz="2400" dirty="0">
                <a:latin typeface="+mn-ea"/>
                <a:cs typeface="08서울한강체 L"/>
              </a:rPr>
              <a:t>. </a:t>
            </a:r>
            <a:endParaRPr kumimoji="0" lang="en-US" altLang="ko-KR" sz="2400" dirty="0" smtClean="0">
              <a:latin typeface="+mn-ea"/>
              <a:cs typeface="08서울한강체 L"/>
            </a:endParaRPr>
          </a:p>
          <a:p>
            <a:pPr eaLnBrk="1" latinLnBrk="1" hangingPunct="1">
              <a:lnSpc>
                <a:spcPct val="150000"/>
              </a:lnSpc>
              <a:spcBef>
                <a:spcPct val="20000"/>
              </a:spcBef>
              <a:defRPr/>
            </a:pPr>
            <a:r>
              <a:rPr lang="en-US" altLang="ko-KR" sz="2400" dirty="0">
                <a:latin typeface="+mn-ea"/>
                <a:cs typeface="08서울한강체 L"/>
              </a:rPr>
              <a:t> </a:t>
            </a:r>
            <a:r>
              <a:rPr lang="en-US" altLang="ko-KR" sz="2400" dirty="0" smtClean="0">
                <a:latin typeface="+mn-ea"/>
                <a:cs typeface="08서울한강체 L"/>
              </a:rPr>
              <a:t> - </a:t>
            </a:r>
            <a:r>
              <a:rPr kumimoji="0" lang="ko-KR" altLang="en-US" sz="2400" dirty="0" smtClean="0">
                <a:latin typeface="+mn-ea"/>
                <a:cs typeface="08서울한강체 L"/>
              </a:rPr>
              <a:t>클라이언트는 </a:t>
            </a:r>
            <a:r>
              <a:rPr kumimoji="0" lang="ko-KR" altLang="en-US" sz="2400" dirty="0">
                <a:latin typeface="+mn-ea"/>
                <a:cs typeface="08서울한강체 L"/>
              </a:rPr>
              <a:t>사례관리 전문가가 부정적인 판단을 할 수 있으리라고 생각되면 </a:t>
            </a:r>
            <a:r>
              <a:rPr kumimoji="0" lang="ko-KR" altLang="en-US" sz="2400" dirty="0" smtClean="0">
                <a:latin typeface="+mn-ea"/>
                <a:cs typeface="08서울한강체 L"/>
              </a:rPr>
              <a:t>   </a:t>
            </a:r>
            <a:endParaRPr kumimoji="0" lang="en-US" altLang="ko-KR" sz="2400" dirty="0" smtClean="0">
              <a:latin typeface="+mn-ea"/>
              <a:cs typeface="08서울한강체 L"/>
            </a:endParaRPr>
          </a:p>
          <a:p>
            <a:pPr eaLnBrk="1" latinLnBrk="1" hangingPunct="1">
              <a:lnSpc>
                <a:spcPct val="150000"/>
              </a:lnSpc>
              <a:spcBef>
                <a:spcPct val="20000"/>
              </a:spcBef>
              <a:defRPr/>
            </a:pPr>
            <a:r>
              <a:rPr lang="en-US" altLang="ko-KR" sz="2400" dirty="0">
                <a:latin typeface="+mn-ea"/>
                <a:cs typeface="08서울한강체 L"/>
              </a:rPr>
              <a:t> </a:t>
            </a:r>
            <a:r>
              <a:rPr lang="en-US" altLang="ko-KR" sz="2400" dirty="0" smtClean="0">
                <a:latin typeface="+mn-ea"/>
                <a:cs typeface="08서울한강체 L"/>
              </a:rPr>
              <a:t>   </a:t>
            </a:r>
            <a:r>
              <a:rPr kumimoji="0" lang="ko-KR" altLang="en-US" sz="2400" dirty="0" smtClean="0">
                <a:latin typeface="+mn-ea"/>
                <a:cs typeface="08서울한강체 L"/>
              </a:rPr>
              <a:t>자신의 </a:t>
            </a:r>
            <a:r>
              <a:rPr kumimoji="0" lang="ko-KR" altLang="en-US" sz="2400" dirty="0">
                <a:latin typeface="+mn-ea"/>
                <a:cs typeface="08서울한강체 L"/>
              </a:rPr>
              <a:t>정보를 </a:t>
            </a:r>
            <a:r>
              <a:rPr kumimoji="0" lang="ko-KR" altLang="en-US" sz="2400" dirty="0" smtClean="0">
                <a:latin typeface="+mn-ea"/>
                <a:cs typeface="08서울한강체 L"/>
              </a:rPr>
              <a:t>드러내지 </a:t>
            </a:r>
            <a:r>
              <a:rPr kumimoji="0" lang="ko-KR" altLang="en-US" sz="2400" dirty="0">
                <a:latin typeface="+mn-ea"/>
                <a:cs typeface="08서울한강체 L"/>
              </a:rPr>
              <a:t>않을 수 있다</a:t>
            </a:r>
            <a:r>
              <a:rPr kumimoji="0" lang="en-US" altLang="ko-KR" sz="2400" dirty="0" smtClean="0">
                <a:latin typeface="+mn-ea"/>
                <a:cs typeface="08서울한강체 L"/>
              </a:rPr>
              <a:t>.</a:t>
            </a:r>
          </a:p>
          <a:p>
            <a:pPr eaLnBrk="1" latinLnBrk="1" hangingPunct="1">
              <a:lnSpc>
                <a:spcPct val="150000"/>
              </a:lnSpc>
              <a:spcBef>
                <a:spcPct val="20000"/>
              </a:spcBef>
              <a:defRPr/>
            </a:pPr>
            <a:endParaRPr kumimoji="0" lang="en-US" altLang="ko-KR" sz="2000" dirty="0">
              <a:latin typeface="+mn-ea"/>
              <a:cs typeface="08서울한강체 L"/>
            </a:endParaRPr>
          </a:p>
        </p:txBody>
      </p:sp>
    </p:spTree>
    <p:extLst>
      <p:ext uri="{BB962C8B-B14F-4D97-AF65-F5344CB8AC3E}">
        <p14:creationId xmlns:p14="http://schemas.microsoft.com/office/powerpoint/2010/main" val="42935666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463638" y="1629661"/>
            <a:ext cx="11629624" cy="4699748"/>
          </a:xfrm>
          <a:prstGeom prst="rect">
            <a:avLst/>
          </a:prstGeom>
        </p:spPr>
        <p:txBody>
          <a:bodyPr wrap="square">
            <a:spAutoFit/>
          </a:bodyPr>
          <a:lstStyle/>
          <a:p>
            <a:pPr>
              <a:spcBef>
                <a:spcPct val="20000"/>
              </a:spcBef>
              <a:defRPr/>
            </a:pPr>
            <a:endParaRPr lang="en-US" altLang="ko-KR" sz="1000" b="1" dirty="0" smtClean="0">
              <a:solidFill>
                <a:schemeClr val="accent2"/>
              </a:solidFill>
              <a:latin typeface="+mn-ea"/>
            </a:endParaRPr>
          </a:p>
          <a:p>
            <a:pPr marL="457200" indent="-457200">
              <a:spcBef>
                <a:spcPct val="20000"/>
              </a:spcBef>
              <a:buFont typeface="+mj-ea"/>
              <a:buAutoNum type="circleNumDbPlain"/>
              <a:defRPr/>
            </a:pPr>
            <a:r>
              <a:rPr lang="ko-KR" altLang="en-US" sz="2400" dirty="0" smtClean="0">
                <a:latin typeface="+mn-ea"/>
              </a:rPr>
              <a:t>기관 양식 사용시 주의점 </a:t>
            </a:r>
            <a:endParaRPr lang="en-US" altLang="ko-KR" sz="2400" dirty="0" smtClean="0">
              <a:latin typeface="+mn-ea"/>
            </a:endParaRPr>
          </a:p>
          <a:p>
            <a:pPr marL="457200" indent="-457200">
              <a:spcBef>
                <a:spcPct val="20000"/>
              </a:spcBef>
              <a:buFont typeface="+mj-ea"/>
              <a:buAutoNum type="circleNumDbPlain"/>
              <a:defRPr/>
            </a:pPr>
            <a:endParaRPr lang="en-US" altLang="ko-KR" sz="2000" dirty="0">
              <a:latin typeface="+mn-ea"/>
            </a:endParaRPr>
          </a:p>
          <a:p>
            <a:pPr>
              <a:spcBef>
                <a:spcPct val="20000"/>
              </a:spcBef>
              <a:defRPr/>
            </a:pPr>
            <a:endParaRPr lang="en-US" altLang="ko-KR" sz="500" b="1" dirty="0">
              <a:solidFill>
                <a:schemeClr val="accent5"/>
              </a:solidFill>
              <a:latin typeface="+mn-ea"/>
            </a:endParaRPr>
          </a:p>
          <a:p>
            <a:pPr marL="342900" indent="-342900">
              <a:spcBef>
                <a:spcPct val="20000"/>
              </a:spcBef>
              <a:buFont typeface="Arial" pitchFamily="34" charset="0"/>
              <a:buChar char="•"/>
              <a:defRPr/>
            </a:pPr>
            <a:r>
              <a:rPr lang="ko-KR" altLang="en-US" sz="2200" dirty="0">
                <a:latin typeface="+mn-ea"/>
              </a:rPr>
              <a:t>기관에서 사용하는 사정 양식 </a:t>
            </a:r>
            <a:r>
              <a:rPr lang="en-US" altLang="ko-KR" sz="2200" dirty="0">
                <a:latin typeface="+mn-ea"/>
              </a:rPr>
              <a:t>(assessment form)</a:t>
            </a:r>
            <a:r>
              <a:rPr lang="ko-KR" altLang="en-US" sz="2200" dirty="0">
                <a:latin typeface="+mn-ea"/>
              </a:rPr>
              <a:t>은 클라이언트의 욕구에 대한 전반적인 영역을 기관의 관점에서 작성한 것으로 기관의 행정 체계나 제공 가능한 서비스 영역을 반영 </a:t>
            </a:r>
            <a:r>
              <a:rPr lang="en-US" altLang="ko-KR" sz="2200" dirty="0">
                <a:latin typeface="+mn-ea"/>
              </a:rPr>
              <a:t>(</a:t>
            </a:r>
            <a:r>
              <a:rPr lang="en-US" altLang="ko-KR" sz="2200" dirty="0" err="1">
                <a:latin typeface="+mn-ea"/>
              </a:rPr>
              <a:t>Cedersund</a:t>
            </a:r>
            <a:r>
              <a:rPr lang="en-US" altLang="ko-KR" sz="2200" dirty="0">
                <a:latin typeface="+mn-ea"/>
              </a:rPr>
              <a:t> &amp; </a:t>
            </a:r>
            <a:r>
              <a:rPr lang="en-US" altLang="ko-KR" sz="2200" dirty="0" err="1">
                <a:latin typeface="+mn-ea"/>
              </a:rPr>
              <a:t>Olaison</a:t>
            </a:r>
            <a:r>
              <a:rPr lang="en-US" altLang="ko-KR" sz="2200" dirty="0">
                <a:latin typeface="+mn-ea"/>
              </a:rPr>
              <a:t>, 2010). </a:t>
            </a:r>
            <a:endParaRPr lang="en-US" altLang="ko-KR" sz="2200" dirty="0" smtClean="0">
              <a:latin typeface="+mn-ea"/>
            </a:endParaRPr>
          </a:p>
          <a:p>
            <a:pPr marL="342900" indent="-342900">
              <a:spcBef>
                <a:spcPct val="20000"/>
              </a:spcBef>
              <a:buFont typeface="Arial" pitchFamily="34" charset="0"/>
              <a:buChar char="•"/>
              <a:defRPr/>
            </a:pPr>
            <a:endParaRPr lang="en-US" altLang="ko-KR" sz="500" dirty="0">
              <a:latin typeface="+mn-ea"/>
            </a:endParaRPr>
          </a:p>
          <a:p>
            <a:pPr marL="342900" indent="-342900">
              <a:spcBef>
                <a:spcPct val="20000"/>
              </a:spcBef>
              <a:buFont typeface="Arial" pitchFamily="34" charset="0"/>
              <a:buChar char="•"/>
              <a:defRPr/>
            </a:pPr>
            <a:r>
              <a:rPr lang="ko-KR" altLang="en-US" sz="2200" dirty="0">
                <a:latin typeface="+mn-ea"/>
              </a:rPr>
              <a:t>기관 양식에서 제시하고 있는 영역 이외에 클라이언트가 고유한 욕구나 관심사를 가지고 있다 하여도 소홀하게 다루어질 수 있으므로 </a:t>
            </a:r>
            <a:r>
              <a:rPr lang="ko-KR" altLang="en-US" sz="2200" dirty="0" smtClean="0">
                <a:latin typeface="+mn-ea"/>
              </a:rPr>
              <a:t>주의</a:t>
            </a:r>
            <a:endParaRPr lang="en-US" altLang="ko-KR" sz="2200" dirty="0" smtClean="0">
              <a:latin typeface="+mn-ea"/>
            </a:endParaRPr>
          </a:p>
          <a:p>
            <a:pPr marL="342900" indent="-342900">
              <a:spcBef>
                <a:spcPct val="20000"/>
              </a:spcBef>
              <a:buFont typeface="Arial" pitchFamily="34" charset="0"/>
              <a:buChar char="•"/>
              <a:defRPr/>
            </a:pPr>
            <a:endParaRPr lang="en-US" altLang="ko-KR" sz="500" dirty="0">
              <a:latin typeface="+mn-ea"/>
            </a:endParaRPr>
          </a:p>
          <a:p>
            <a:pPr marL="342900" indent="-342900">
              <a:lnSpc>
                <a:spcPct val="120000"/>
              </a:lnSpc>
              <a:spcBef>
                <a:spcPct val="20000"/>
              </a:spcBef>
              <a:buFont typeface="Arial" pitchFamily="34" charset="0"/>
              <a:buChar char="•"/>
              <a:defRPr/>
            </a:pPr>
            <a:r>
              <a:rPr lang="ko-KR" altLang="en-US" sz="2200" dirty="0">
                <a:latin typeface="+mn-ea"/>
              </a:rPr>
              <a:t>면접 수행에서 필요한 경우</a:t>
            </a:r>
            <a:r>
              <a:rPr lang="en-US" altLang="ko-KR" sz="2200" dirty="0">
                <a:latin typeface="+mn-ea"/>
              </a:rPr>
              <a:t>, </a:t>
            </a:r>
            <a:r>
              <a:rPr lang="ko-KR" altLang="en-US" sz="2200" dirty="0">
                <a:latin typeface="+mn-ea"/>
              </a:rPr>
              <a:t>특정 영역에서 클라이언트가 충분히 자신의 관점과 의견을 표현할 수 있도록 지지하고 면접과정을 상당 부분을 할애하는 결정을 내릴 수 있어야 </a:t>
            </a:r>
            <a:r>
              <a:rPr lang="ko-KR" altLang="en-US" sz="2200" dirty="0" smtClean="0">
                <a:latin typeface="+mn-ea"/>
              </a:rPr>
              <a:t>함</a:t>
            </a:r>
            <a:endParaRPr lang="en-US" altLang="ko-KR" sz="2200" dirty="0" smtClean="0">
              <a:latin typeface="+mn-ea"/>
            </a:endParaRPr>
          </a:p>
          <a:p>
            <a:pPr marL="342900" indent="-342900">
              <a:lnSpc>
                <a:spcPct val="120000"/>
              </a:lnSpc>
              <a:spcBef>
                <a:spcPct val="20000"/>
              </a:spcBef>
              <a:buFont typeface="Arial" pitchFamily="34" charset="0"/>
              <a:buChar char="•"/>
              <a:defRPr/>
            </a:pPr>
            <a:endParaRPr lang="en-US" altLang="ko-KR" sz="500" dirty="0">
              <a:latin typeface="+mn-ea"/>
            </a:endParaRPr>
          </a:p>
          <a:p>
            <a:pPr marL="342900" indent="-342900">
              <a:lnSpc>
                <a:spcPct val="120000"/>
              </a:lnSpc>
              <a:spcBef>
                <a:spcPct val="20000"/>
              </a:spcBef>
              <a:buFont typeface="Arial" pitchFamily="34" charset="0"/>
              <a:buChar char="•"/>
              <a:defRPr/>
            </a:pPr>
            <a:r>
              <a:rPr lang="ko-KR" altLang="en-US" sz="2200" dirty="0">
                <a:latin typeface="+mn-ea"/>
              </a:rPr>
              <a:t>사례관리 전문가가 이들 과업을 수행하기 위해서는 유연한 조정과 협상 기술이 </a:t>
            </a:r>
            <a:r>
              <a:rPr lang="ko-KR" altLang="en-US" sz="2200" dirty="0" smtClean="0">
                <a:latin typeface="+mn-ea"/>
              </a:rPr>
              <a:t>필요</a:t>
            </a:r>
            <a:endParaRPr lang="en-US" altLang="ko-KR" sz="2200" dirty="0">
              <a:latin typeface="+mn-ea"/>
            </a:endParaRPr>
          </a:p>
        </p:txBody>
      </p:sp>
      <p:sp>
        <p:nvSpPr>
          <p:cNvPr id="3" name="직사각형 2"/>
          <p:cNvSpPr/>
          <p:nvPr/>
        </p:nvSpPr>
        <p:spPr>
          <a:xfrm>
            <a:off x="270455" y="1106441"/>
            <a:ext cx="4261103" cy="523220"/>
          </a:xfrm>
          <a:prstGeom prst="rect">
            <a:avLst/>
          </a:prstGeom>
        </p:spPr>
        <p:txBody>
          <a:bodyPr wrap="none">
            <a:spAutoFit/>
          </a:bodyPr>
          <a:lstStyle/>
          <a:p>
            <a:r>
              <a:rPr lang="en-US" altLang="ko-KR" sz="2800" b="1" dirty="0" smtClean="0">
                <a:solidFill>
                  <a:schemeClr val="accent2"/>
                </a:solidFill>
                <a:latin typeface="+mn-ea"/>
                <a:cs typeface="08서울한강체 L"/>
              </a:rPr>
              <a:t>(4) </a:t>
            </a:r>
            <a:r>
              <a:rPr lang="ko-KR" altLang="en-US" sz="2800" b="1" dirty="0">
                <a:solidFill>
                  <a:schemeClr val="accent2"/>
                </a:solidFill>
                <a:latin typeface="+mn-ea"/>
                <a:cs typeface="08서울한강체 L"/>
              </a:rPr>
              <a:t>욕</a:t>
            </a:r>
            <a:r>
              <a:rPr lang="ko-KR" altLang="en-US" sz="2800" b="1" dirty="0" smtClean="0">
                <a:solidFill>
                  <a:schemeClr val="accent2"/>
                </a:solidFill>
                <a:latin typeface="+mn-ea"/>
                <a:cs typeface="08서울한강체 L"/>
              </a:rPr>
              <a:t>구사정 면접과 기록</a:t>
            </a:r>
            <a:endParaRPr lang="en-US" altLang="ko-KR" sz="2800" b="1" dirty="0">
              <a:solidFill>
                <a:schemeClr val="accent2"/>
              </a:solidFill>
              <a:latin typeface="+mn-ea"/>
              <a:cs typeface="08서울한강체 L"/>
            </a:endParaRPr>
          </a:p>
        </p:txBody>
      </p:sp>
    </p:spTree>
    <p:extLst>
      <p:ext uri="{BB962C8B-B14F-4D97-AF65-F5344CB8AC3E}">
        <p14:creationId xmlns:p14="http://schemas.microsoft.com/office/powerpoint/2010/main" val="7274380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2"/>
          <p:cNvSpPr txBox="1">
            <a:spLocks/>
          </p:cNvSpPr>
          <p:nvPr/>
        </p:nvSpPr>
        <p:spPr bwMode="auto">
          <a:xfrm>
            <a:off x="401660" y="1042384"/>
            <a:ext cx="11498419" cy="4664075"/>
          </a:xfrm>
          <a:prstGeom prst="rect">
            <a:avLst/>
          </a:prstGeom>
          <a:noFill/>
          <a:ln w="9525">
            <a:noFill/>
            <a:miter lim="800000"/>
            <a:headEnd/>
            <a:tailEnd/>
          </a:ln>
        </p:spPr>
        <p:txBody>
          <a:bodyPr anchor="ctr"/>
          <a:lstStyle/>
          <a:p>
            <a:pPr marL="457200" indent="-457200" eaLnBrk="1" latinLnBrk="1" hangingPunct="1">
              <a:lnSpc>
                <a:spcPct val="120000"/>
              </a:lnSpc>
              <a:spcBef>
                <a:spcPct val="20000"/>
              </a:spcBef>
              <a:buFont typeface="+mj-ea"/>
              <a:buAutoNum type="circleNumDbPlain" startAt="2"/>
              <a:defRPr/>
            </a:pPr>
            <a:r>
              <a:rPr kumimoji="0" lang="ko-KR" altLang="en-US" sz="2400" dirty="0" smtClean="0">
                <a:latin typeface="+mn-ea"/>
                <a:ea typeface="+mn-ea"/>
                <a:cs typeface="08서울한강체 L"/>
              </a:rPr>
              <a:t>면접 내용 문서화하기</a:t>
            </a:r>
            <a:endParaRPr kumimoji="0" lang="en-US" altLang="ko-KR" sz="2400" dirty="0" smtClean="0">
              <a:latin typeface="+mn-ea"/>
              <a:ea typeface="+mn-ea"/>
              <a:cs typeface="08서울한강체 L"/>
            </a:endParaRPr>
          </a:p>
          <a:p>
            <a:pPr marL="457200" indent="-457200" eaLnBrk="1" latinLnBrk="1" hangingPunct="1">
              <a:lnSpc>
                <a:spcPct val="120000"/>
              </a:lnSpc>
              <a:spcBef>
                <a:spcPct val="20000"/>
              </a:spcBef>
              <a:buFont typeface="+mj-ea"/>
              <a:buAutoNum type="circleNumDbPlain" startAt="2"/>
              <a:defRPr/>
            </a:pPr>
            <a:endParaRPr kumimoji="0" lang="ko-KR" altLang="en-US" sz="2000" dirty="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r>
              <a:rPr kumimoji="0" lang="ko-KR" altLang="en-US" sz="2200" dirty="0">
                <a:latin typeface="+mn-ea"/>
                <a:cs typeface="08서울한강체 L"/>
              </a:rPr>
              <a:t>욕구 사정 면접과 기록에서 클라이언트의 언어로 면접을 수행하는 원칙을 유지하면서 기관에서 필요로 하는 정보를 수집하고 자료화하는 어려운 과업을 </a:t>
            </a:r>
            <a:r>
              <a:rPr kumimoji="0" lang="ko-KR" altLang="en-US" sz="2200" dirty="0" smtClean="0">
                <a:latin typeface="+mn-ea"/>
                <a:cs typeface="08서울한강체 L"/>
              </a:rPr>
              <a:t>수행</a:t>
            </a:r>
            <a:endParaRPr kumimoji="0" lang="en-US" altLang="ko-KR" sz="2200" dirty="0" smtClean="0">
              <a:latin typeface="+mn-ea"/>
              <a:cs typeface="08서울한강체 L"/>
            </a:endParaRPr>
          </a:p>
          <a:p>
            <a:pPr marL="342900" indent="-342900" eaLnBrk="1" latinLnBrk="1" hangingPunct="1">
              <a:lnSpc>
                <a:spcPct val="120000"/>
              </a:lnSpc>
              <a:spcBef>
                <a:spcPct val="20000"/>
              </a:spcBef>
              <a:buFont typeface="Arial" pitchFamily="34" charset="0"/>
              <a:buChar char="•"/>
              <a:defRPr/>
            </a:pPr>
            <a:endParaRPr kumimoji="0" lang="en-US" altLang="ko-KR" sz="1000" dirty="0">
              <a:latin typeface="+mn-ea"/>
              <a:cs typeface="08서울한강체 L"/>
            </a:endParaRPr>
          </a:p>
          <a:p>
            <a:pPr marL="342900" indent="-342900" eaLnBrk="1" latinLnBrk="1" hangingPunct="1">
              <a:lnSpc>
                <a:spcPct val="120000"/>
              </a:lnSpc>
              <a:spcBef>
                <a:spcPct val="20000"/>
              </a:spcBef>
              <a:buFont typeface="Arial" pitchFamily="34" charset="0"/>
              <a:buChar char="•"/>
              <a:defRPr/>
            </a:pPr>
            <a:r>
              <a:rPr kumimoji="0" lang="ko-KR" altLang="en-US" sz="2200" dirty="0">
                <a:latin typeface="+mn-ea"/>
                <a:cs typeface="08서울한강체 L"/>
              </a:rPr>
              <a:t>클라이언트와 수행한 구두면접 내용은 기록으로 남겨져야 </a:t>
            </a:r>
            <a:r>
              <a:rPr kumimoji="0" lang="ko-KR" altLang="en-US" sz="2200" dirty="0" smtClean="0">
                <a:latin typeface="+mn-ea"/>
                <a:cs typeface="08서울한강체 L"/>
              </a:rPr>
              <a:t>함</a:t>
            </a:r>
            <a:endParaRPr kumimoji="0" lang="en-US" altLang="ko-KR" sz="2200" dirty="0" smtClean="0">
              <a:latin typeface="+mn-ea"/>
              <a:cs typeface="08서울한강체 L"/>
            </a:endParaRPr>
          </a:p>
          <a:p>
            <a:pPr marL="342900" indent="-342900" eaLnBrk="1" latinLnBrk="1" hangingPunct="1">
              <a:lnSpc>
                <a:spcPct val="120000"/>
              </a:lnSpc>
              <a:spcBef>
                <a:spcPct val="20000"/>
              </a:spcBef>
              <a:buFont typeface="Arial" pitchFamily="34" charset="0"/>
              <a:buChar char="•"/>
              <a:defRPr/>
            </a:pPr>
            <a:endParaRPr kumimoji="0" lang="en-US" altLang="ko-KR" sz="1000" dirty="0">
              <a:latin typeface="+mn-ea"/>
              <a:cs typeface="08서울한강체 L"/>
            </a:endParaRPr>
          </a:p>
          <a:p>
            <a:pPr marL="342900" indent="-342900" eaLnBrk="1" latinLnBrk="1" hangingPunct="1">
              <a:lnSpc>
                <a:spcPct val="120000"/>
              </a:lnSpc>
              <a:spcBef>
                <a:spcPct val="20000"/>
              </a:spcBef>
              <a:buFont typeface="Arial" pitchFamily="34" charset="0"/>
              <a:buChar char="•"/>
              <a:defRPr/>
            </a:pPr>
            <a:r>
              <a:rPr kumimoji="0" lang="ko-KR" altLang="en-US" sz="2200" dirty="0">
                <a:latin typeface="+mn-ea"/>
                <a:cs typeface="08서울한강체 L"/>
              </a:rPr>
              <a:t>자신이 수행한 면접 내용과 문서화한 내용을 검토해보는 사후 점검이 반드시 </a:t>
            </a:r>
            <a:r>
              <a:rPr kumimoji="0" lang="ko-KR" altLang="en-US" sz="2200" dirty="0" smtClean="0">
                <a:latin typeface="+mn-ea"/>
                <a:cs typeface="08서울한강체 L"/>
              </a:rPr>
              <a:t>필요</a:t>
            </a:r>
            <a:r>
              <a:rPr kumimoji="0" lang="en-US" altLang="ko-KR" sz="2200" dirty="0">
                <a:latin typeface="+mn-ea"/>
                <a:cs typeface="08서울한강체 L"/>
              </a:rPr>
              <a:t>. </a:t>
            </a:r>
            <a:endParaRPr kumimoji="0" lang="en-US" altLang="ko-KR" sz="2200" dirty="0" smtClean="0">
              <a:latin typeface="+mn-ea"/>
              <a:cs typeface="08서울한강체 L"/>
            </a:endParaRPr>
          </a:p>
          <a:p>
            <a:pPr eaLnBrk="1" latinLnBrk="1" hangingPunct="1">
              <a:lnSpc>
                <a:spcPct val="120000"/>
              </a:lnSpc>
              <a:spcBef>
                <a:spcPct val="20000"/>
              </a:spcBef>
              <a:defRPr/>
            </a:pPr>
            <a:r>
              <a:rPr lang="en-US" altLang="ko-KR" sz="2200" dirty="0">
                <a:latin typeface="+mn-ea"/>
                <a:cs typeface="08서울한강체 L"/>
              </a:rPr>
              <a:t> </a:t>
            </a:r>
            <a:r>
              <a:rPr lang="en-US" altLang="ko-KR" sz="2200" dirty="0" smtClean="0">
                <a:latin typeface="+mn-ea"/>
                <a:cs typeface="08서울한강체 L"/>
              </a:rPr>
              <a:t>  </a:t>
            </a:r>
            <a:r>
              <a:rPr kumimoji="0" lang="ko-KR" altLang="en-US" sz="2200" dirty="0" smtClean="0">
                <a:latin typeface="+mn-ea"/>
                <a:cs typeface="08서울한강체 L"/>
              </a:rPr>
              <a:t>구두 </a:t>
            </a:r>
            <a:r>
              <a:rPr kumimoji="0" lang="ko-KR" altLang="en-US" sz="2200" dirty="0">
                <a:latin typeface="+mn-ea"/>
                <a:cs typeface="08서울한강체 L"/>
              </a:rPr>
              <a:t>면접 내용과 이를 문서화한 기록 사이의 차이에 대하여 점검</a:t>
            </a:r>
            <a:endParaRPr kumimoji="0" lang="en-US" altLang="ko-KR" sz="2200" dirty="0">
              <a:latin typeface="+mn-ea"/>
              <a:cs typeface="08서울한강체 L"/>
            </a:endParaRPr>
          </a:p>
        </p:txBody>
      </p:sp>
    </p:spTree>
    <p:extLst>
      <p:ext uri="{BB962C8B-B14F-4D97-AF65-F5344CB8AC3E}">
        <p14:creationId xmlns:p14="http://schemas.microsoft.com/office/powerpoint/2010/main" val="30269494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97305" y="446240"/>
            <a:ext cx="11197389" cy="6186379"/>
          </a:xfrm>
        </p:spPr>
        <p:txBody>
          <a:bodyPr>
            <a:normAutofit/>
          </a:bodyPr>
          <a:lstStyle/>
          <a:p>
            <a:r>
              <a:rPr lang="en-US" altLang="ko-KR" b="1" dirty="0" smtClean="0"/>
              <a:t>&lt;</a:t>
            </a:r>
            <a:r>
              <a:rPr lang="ko-KR" altLang="en-US" b="1" dirty="0" smtClean="0"/>
              <a:t>학습활동</a:t>
            </a:r>
            <a:r>
              <a:rPr lang="en-US" altLang="ko-KR" b="1" dirty="0" smtClean="0"/>
              <a:t>&gt;</a:t>
            </a:r>
            <a:r>
              <a:rPr lang="en-US" altLang="ko-KR" dirty="0"/>
              <a:t/>
            </a:r>
            <a:br>
              <a:rPr lang="en-US" altLang="ko-KR" dirty="0"/>
            </a:br>
            <a:r>
              <a:rPr lang="en-US" altLang="ko-KR" dirty="0" smtClean="0"/>
              <a:t/>
            </a:r>
            <a:br>
              <a:rPr lang="en-US" altLang="ko-KR" dirty="0" smtClean="0"/>
            </a:br>
            <a:r>
              <a:rPr lang="en-US" altLang="ko-KR" sz="3100" dirty="0" smtClean="0"/>
              <a:t>- </a:t>
            </a:r>
            <a:r>
              <a:rPr lang="ko-KR" altLang="en-US" sz="3100" dirty="0" smtClean="0"/>
              <a:t>사례관리 욕구사정 면접과 기록</a:t>
            </a:r>
            <a:r>
              <a:rPr lang="en-US" altLang="ko-KR" sz="3200" dirty="0"/>
              <a:t/>
            </a:r>
            <a:br>
              <a:rPr lang="en-US" altLang="ko-KR" sz="3200" dirty="0"/>
            </a:br>
            <a:r>
              <a:rPr lang="en-US" altLang="ko-KR" sz="3200" dirty="0" smtClean="0"/>
              <a:t/>
            </a:r>
            <a:br>
              <a:rPr lang="en-US" altLang="ko-KR" sz="3200" dirty="0" smtClean="0"/>
            </a:br>
            <a:r>
              <a:rPr lang="en-US" altLang="ko-KR" sz="2400" dirty="0" smtClean="0"/>
              <a:t>1.  </a:t>
            </a:r>
            <a:r>
              <a:rPr lang="ko-KR" altLang="en-US" sz="2400" dirty="0" smtClean="0"/>
              <a:t>욕구사정 면접 전 단계 실행</a:t>
            </a:r>
            <a:r>
              <a:rPr lang="en-US" altLang="ko-KR" sz="2400" dirty="0" smtClean="0"/>
              <a:t/>
            </a:r>
            <a:br>
              <a:rPr lang="en-US" altLang="ko-KR" sz="2400" dirty="0" smtClean="0"/>
            </a:br>
            <a:r>
              <a:rPr lang="en-US" altLang="ko-KR" sz="2400" dirty="0"/>
              <a:t> </a:t>
            </a:r>
            <a:r>
              <a:rPr lang="en-US" altLang="ko-KR" sz="2400" dirty="0" smtClean="0"/>
              <a:t> </a:t>
            </a:r>
            <a:br>
              <a:rPr lang="en-US" altLang="ko-KR" sz="2400" dirty="0" smtClean="0"/>
            </a:br>
            <a:r>
              <a:rPr lang="en-US" altLang="ko-KR" sz="2400" dirty="0"/>
              <a:t> </a:t>
            </a:r>
            <a:r>
              <a:rPr lang="en-US" altLang="ko-KR" sz="2400" dirty="0" smtClean="0"/>
              <a:t>  </a:t>
            </a:r>
            <a:r>
              <a:rPr lang="en-US" altLang="ko-KR" sz="2000" dirty="0" smtClean="0"/>
              <a:t>1) </a:t>
            </a:r>
            <a:r>
              <a:rPr lang="ko-KR" altLang="en-US" sz="2000" dirty="0" smtClean="0"/>
              <a:t>역할극으로 욕구사정 면접 전 단계를 실행한다</a:t>
            </a:r>
            <a:r>
              <a:rPr lang="en-US" altLang="ko-KR" sz="2000" dirty="0" smtClean="0"/>
              <a:t>. (</a:t>
            </a:r>
            <a:r>
              <a:rPr lang="ko-KR" altLang="en-US" sz="2000" dirty="0" smtClean="0"/>
              <a:t>각 조에서 클라이언트 </a:t>
            </a:r>
            <a:r>
              <a:rPr lang="en-US" altLang="ko-KR" sz="2000" dirty="0" smtClean="0"/>
              <a:t>1</a:t>
            </a:r>
            <a:r>
              <a:rPr lang="ko-KR" altLang="en-US" sz="2000" dirty="0" smtClean="0"/>
              <a:t>인</a:t>
            </a:r>
            <a:r>
              <a:rPr lang="en-US" altLang="ko-KR" sz="2000" dirty="0" smtClean="0"/>
              <a:t>, </a:t>
            </a:r>
            <a:r>
              <a:rPr lang="ko-KR" altLang="en-US" sz="2000" dirty="0" smtClean="0"/>
              <a:t>사례관리자 </a:t>
            </a:r>
            <a:r>
              <a:rPr lang="en-US" altLang="ko-KR" sz="2000" dirty="0" smtClean="0"/>
              <a:t>1</a:t>
            </a:r>
            <a:r>
              <a:rPr lang="ko-KR" altLang="en-US" sz="2000" dirty="0" smtClean="0"/>
              <a:t>인</a:t>
            </a:r>
            <a:r>
              <a:rPr lang="en-US" altLang="ko-KR" sz="2000" dirty="0"/>
              <a:t/>
            </a:r>
            <a:br>
              <a:rPr lang="en-US" altLang="ko-KR" sz="2000" dirty="0"/>
            </a:br>
            <a:r>
              <a:rPr lang="en-US" altLang="ko-KR" sz="2000" dirty="0" smtClean="0"/>
              <a:t>      </a:t>
            </a:r>
            <a:r>
              <a:rPr lang="ko-KR" altLang="en-US" sz="2000" dirty="0" smtClean="0"/>
              <a:t>나머지 조원은 관찰자로 역할을 수행한다</a:t>
            </a:r>
            <a:r>
              <a:rPr lang="en-US" altLang="ko-KR" sz="2000" dirty="0" smtClean="0"/>
              <a:t>.)</a:t>
            </a:r>
            <a:br>
              <a:rPr lang="en-US" altLang="ko-KR" sz="2000" dirty="0" smtClean="0"/>
            </a:br>
            <a:r>
              <a:rPr lang="en-US" altLang="ko-KR" sz="2000" dirty="0"/>
              <a:t> </a:t>
            </a:r>
            <a:r>
              <a:rPr lang="en-US" altLang="ko-KR" sz="2000" dirty="0" smtClean="0"/>
              <a:t>  </a:t>
            </a:r>
            <a:br>
              <a:rPr lang="en-US" altLang="ko-KR" sz="2000" dirty="0" smtClean="0"/>
            </a:br>
            <a:r>
              <a:rPr lang="en-US" altLang="ko-KR" sz="2000" dirty="0"/>
              <a:t> </a:t>
            </a:r>
            <a:r>
              <a:rPr lang="en-US" altLang="ko-KR" sz="2000" dirty="0" smtClean="0"/>
              <a:t>  2) </a:t>
            </a:r>
            <a:r>
              <a:rPr lang="ko-KR" altLang="en-US" sz="2000" dirty="0" smtClean="0"/>
              <a:t>욕구사정 면접 활동을 분석 </a:t>
            </a:r>
            <a:r>
              <a:rPr lang="en-US" altLang="ko-KR" sz="2000" dirty="0" smtClean="0"/>
              <a:t/>
            </a:r>
            <a:br>
              <a:rPr lang="en-US" altLang="ko-KR" sz="2000" dirty="0" smtClean="0"/>
            </a:br>
            <a:r>
              <a:rPr lang="en-US" altLang="ko-KR" sz="2000" dirty="0"/>
              <a:t> </a:t>
            </a:r>
            <a:r>
              <a:rPr lang="en-US" altLang="ko-KR" sz="2000" dirty="0" smtClean="0"/>
              <a:t>     - </a:t>
            </a:r>
            <a:r>
              <a:rPr lang="ko-KR" altLang="en-US" sz="2000" dirty="0" smtClean="0"/>
              <a:t>성공적으로 이루어진 부분과 개성되어야 할 부분을 분석해 봅시다</a:t>
            </a:r>
            <a:r>
              <a:rPr lang="en-US" altLang="ko-KR" sz="2000" dirty="0" smtClean="0"/>
              <a:t>. </a:t>
            </a:r>
            <a:br>
              <a:rPr lang="en-US" altLang="ko-KR" sz="2000" dirty="0" smtClean="0"/>
            </a:br>
            <a:r>
              <a:rPr lang="en-US" altLang="ko-KR" sz="2000" dirty="0"/>
              <a:t> </a:t>
            </a:r>
            <a:r>
              <a:rPr lang="en-US" altLang="ko-KR" sz="2000" dirty="0" smtClean="0"/>
              <a:t>     - </a:t>
            </a:r>
            <a:r>
              <a:rPr lang="ko-KR" altLang="en-US" sz="2000" dirty="0" smtClean="0"/>
              <a:t>욕구사정 면접에서 클라이언트의 역할 강화는 구체적으로 어떻게 이루어졌는가</a:t>
            </a:r>
            <a:r>
              <a:rPr lang="en-US" altLang="ko-KR" sz="2000" dirty="0" smtClean="0"/>
              <a:t>?</a:t>
            </a:r>
            <a:br>
              <a:rPr lang="en-US" altLang="ko-KR" sz="2000" dirty="0" smtClean="0"/>
            </a:br>
            <a:r>
              <a:rPr lang="en-US" altLang="ko-KR" sz="2000" dirty="0" smtClean="0"/>
              <a:t>     </a:t>
            </a:r>
            <a:r>
              <a:rPr lang="en-US" altLang="ko-KR" sz="2000" dirty="0"/>
              <a:t> </a:t>
            </a:r>
            <a:r>
              <a:rPr lang="en-US" altLang="ko-KR" sz="2000" dirty="0" smtClean="0"/>
              <a:t>- </a:t>
            </a:r>
            <a:r>
              <a:rPr lang="ko-KR" altLang="en-US" sz="2000" dirty="0" smtClean="0"/>
              <a:t>욕구사정 면접과정에서 사례관리자의 역할강화는 구체적으로 어떻게 이루어졌는가</a:t>
            </a:r>
            <a:r>
              <a:rPr lang="en-US" altLang="ko-KR" sz="2000" dirty="0" smtClean="0"/>
              <a:t>?</a:t>
            </a:r>
            <a:br>
              <a:rPr lang="en-US" altLang="ko-KR" sz="2000" dirty="0" smtClean="0"/>
            </a:br>
            <a:r>
              <a:rPr lang="en-US" altLang="ko-KR" sz="2000" dirty="0" smtClean="0"/>
              <a:t>      </a:t>
            </a:r>
            <a:r>
              <a:rPr lang="en-US" altLang="ko-KR" sz="2000" dirty="0"/>
              <a:t>- </a:t>
            </a:r>
            <a:r>
              <a:rPr lang="ko-KR" altLang="en-US" sz="2000" dirty="0"/>
              <a:t>이에 대한 소개와 그렇지 못한 경우에 대한 분석을 수행해 봅시다</a:t>
            </a:r>
            <a:r>
              <a:rPr lang="en-US" altLang="ko-KR" sz="2000" dirty="0" smtClean="0"/>
              <a:t>.</a:t>
            </a:r>
            <a:br>
              <a:rPr lang="en-US" altLang="ko-KR" sz="2000" dirty="0" smtClean="0"/>
            </a:br>
            <a:r>
              <a:rPr lang="en-US" altLang="ko-KR" sz="2000" dirty="0"/>
              <a:t> </a:t>
            </a:r>
            <a:r>
              <a:rPr lang="en-US" altLang="ko-KR" sz="2000" dirty="0" smtClean="0"/>
              <a:t>     - </a:t>
            </a:r>
            <a:r>
              <a:rPr lang="ko-KR" altLang="en-US" sz="2000" dirty="0" smtClean="0"/>
              <a:t>이전의 경험에서 앞으로 변화될 수 있는 부분에 대하여 토론해 봅시다</a:t>
            </a:r>
            <a:r>
              <a:rPr lang="en-US" altLang="ko-KR" sz="2000" dirty="0" smtClean="0"/>
              <a:t>. </a:t>
            </a:r>
            <a:endParaRPr lang="ko-KR" altLang="en-US" sz="2800" dirty="0"/>
          </a:p>
        </p:txBody>
      </p:sp>
    </p:spTree>
    <p:extLst>
      <p:ext uri="{BB962C8B-B14F-4D97-AF65-F5344CB8AC3E}">
        <p14:creationId xmlns:p14="http://schemas.microsoft.com/office/powerpoint/2010/main" val="211122715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txBox="1">
            <a:spLocks/>
          </p:cNvSpPr>
          <p:nvPr/>
        </p:nvSpPr>
        <p:spPr>
          <a:xfrm>
            <a:off x="497305" y="446240"/>
            <a:ext cx="11197389" cy="6186379"/>
          </a:xfrm>
          <a:prstGeom prst="rect">
            <a:avLst/>
          </a:prstGeom>
        </p:spPr>
        <p:txBody>
          <a:bodyPr>
            <a:normAutofit/>
          </a:bodyPr>
          <a:lstStyle>
            <a:lvl1pPr algn="l" rtl="0" eaLnBrk="1" latinLnBrk="1" hangingPunct="1">
              <a:spcBef>
                <a:spcPct val="0"/>
              </a:spcBef>
              <a:buNone/>
              <a:defRPr kumimoji="0" sz="4000" kern="1200">
                <a:solidFill>
                  <a:schemeClr val="tx2"/>
                </a:solidFill>
                <a:latin typeface="+mj-lt"/>
                <a:ea typeface="+mj-ea"/>
                <a:cs typeface="+mj-cs"/>
              </a:defRPr>
            </a:lvl1pPr>
          </a:lstStyle>
          <a:p>
            <a:r>
              <a:rPr lang="en-US" altLang="ko-KR" sz="3200" dirty="0" smtClean="0"/>
              <a:t/>
            </a:r>
            <a:br>
              <a:rPr lang="en-US" altLang="ko-KR" sz="3200" dirty="0" smtClean="0"/>
            </a:br>
            <a:r>
              <a:rPr lang="en-US" altLang="ko-KR" sz="2800" dirty="0"/>
              <a:t>2</a:t>
            </a:r>
            <a:r>
              <a:rPr lang="en-US" altLang="ko-KR" sz="2800" dirty="0" smtClean="0"/>
              <a:t>. </a:t>
            </a:r>
            <a:r>
              <a:rPr lang="ko-KR" altLang="en-US" sz="2800" dirty="0" smtClean="0"/>
              <a:t>욕구사정 면접과 기록의 실제</a:t>
            </a:r>
            <a:endParaRPr lang="en-US" altLang="ko-KR" sz="2800" dirty="0" smtClean="0"/>
          </a:p>
          <a:p>
            <a:r>
              <a:rPr lang="en-US" altLang="ko-KR" sz="2800" dirty="0" smtClean="0"/>
              <a:t> </a:t>
            </a:r>
            <a:r>
              <a:rPr lang="en-US" altLang="ko-KR" sz="2400" dirty="0" smtClean="0"/>
              <a:t> </a:t>
            </a:r>
          </a:p>
          <a:p>
            <a:r>
              <a:rPr lang="en-US" altLang="ko-KR" sz="2800" dirty="0"/>
              <a:t> </a:t>
            </a:r>
            <a:r>
              <a:rPr lang="en-US" altLang="ko-KR" sz="2800" dirty="0" smtClean="0"/>
              <a:t> </a:t>
            </a:r>
            <a:r>
              <a:rPr lang="en-US" altLang="ko-KR" sz="2400" dirty="0" smtClean="0"/>
              <a:t>1) </a:t>
            </a:r>
            <a:r>
              <a:rPr lang="ko-KR" altLang="en-US" sz="2400" dirty="0" smtClean="0"/>
              <a:t>실행한 면접과정을 기록해 보자</a:t>
            </a:r>
            <a:r>
              <a:rPr lang="en-US" altLang="ko-KR" sz="2400" dirty="0" smtClean="0"/>
              <a:t>. </a:t>
            </a:r>
            <a:r>
              <a:rPr lang="ko-KR" altLang="en-US" sz="2400" dirty="0" smtClean="0"/>
              <a:t>면접 내용과 기록을 점검 및 분석한다</a:t>
            </a:r>
            <a:r>
              <a:rPr lang="en-US" altLang="ko-KR" sz="2400" dirty="0" smtClean="0"/>
              <a:t>. </a:t>
            </a:r>
          </a:p>
          <a:p>
            <a:r>
              <a:rPr lang="en-US" altLang="ko-KR" sz="2400" dirty="0" smtClean="0"/>
              <a:t/>
            </a:r>
            <a:br>
              <a:rPr lang="en-US" altLang="ko-KR" sz="2400" dirty="0" smtClean="0"/>
            </a:br>
            <a:r>
              <a:rPr lang="en-US" altLang="ko-KR" sz="2400" dirty="0" smtClean="0"/>
              <a:t>    - </a:t>
            </a:r>
            <a:r>
              <a:rPr lang="ko-KR" altLang="en-US" sz="2400" dirty="0" smtClean="0"/>
              <a:t>면접기록에서 잘 기록한 부분을 분석해 봅시다</a:t>
            </a:r>
            <a:r>
              <a:rPr lang="en-US" altLang="ko-KR" sz="2400" dirty="0" smtClean="0"/>
              <a:t>.</a:t>
            </a:r>
          </a:p>
          <a:p>
            <a:endParaRPr lang="en-US" altLang="ko-KR" sz="2400" dirty="0" smtClean="0"/>
          </a:p>
          <a:p>
            <a:r>
              <a:rPr lang="en-US" altLang="ko-KR" sz="2400" dirty="0"/>
              <a:t> </a:t>
            </a:r>
            <a:r>
              <a:rPr lang="en-US" altLang="ko-KR" sz="2400" dirty="0" smtClean="0"/>
              <a:t>   - </a:t>
            </a:r>
            <a:r>
              <a:rPr lang="ko-KR" altLang="en-US" sz="2400" dirty="0" smtClean="0"/>
              <a:t>면접 기록에서 누락된 부분이 있다면 분석해 봅시다</a:t>
            </a:r>
            <a:r>
              <a:rPr lang="en-US" altLang="ko-KR" sz="2400" dirty="0" smtClean="0"/>
              <a:t>.</a:t>
            </a:r>
          </a:p>
          <a:p>
            <a:r>
              <a:rPr lang="en-US" altLang="ko-KR" sz="2400" dirty="0"/>
              <a:t> </a:t>
            </a:r>
            <a:endParaRPr lang="en-US" altLang="ko-KR" sz="2400" dirty="0" smtClean="0"/>
          </a:p>
          <a:p>
            <a:r>
              <a:rPr lang="en-US" altLang="ko-KR" sz="2400" dirty="0" smtClean="0"/>
              <a:t>    - </a:t>
            </a:r>
            <a:r>
              <a:rPr lang="ko-KR" altLang="en-US" sz="2400" dirty="0" smtClean="0"/>
              <a:t>앞으로 이를 해결하기 위해 어떤 면접 역량이 향상되어야 할 것인지 분석해 </a:t>
            </a:r>
            <a:endParaRPr lang="en-US" altLang="ko-KR" sz="2400" dirty="0" smtClean="0"/>
          </a:p>
          <a:p>
            <a:r>
              <a:rPr lang="en-US" altLang="ko-KR" sz="2400" dirty="0"/>
              <a:t> </a:t>
            </a:r>
            <a:r>
              <a:rPr lang="en-US" altLang="ko-KR" sz="2400" dirty="0" smtClean="0"/>
              <a:t>     </a:t>
            </a:r>
            <a:r>
              <a:rPr lang="ko-KR" altLang="en-US" sz="2400" dirty="0" smtClean="0"/>
              <a:t>봅시다</a:t>
            </a:r>
            <a:r>
              <a:rPr lang="en-US" altLang="ko-KR" sz="2400" dirty="0" smtClean="0"/>
              <a:t>.</a:t>
            </a:r>
          </a:p>
          <a:p>
            <a:endParaRPr lang="en-US" altLang="ko-KR" sz="2400" dirty="0" smtClean="0"/>
          </a:p>
          <a:p>
            <a:r>
              <a:rPr lang="en-US" altLang="ko-KR" sz="2400" dirty="0" smtClean="0"/>
              <a:t>    - </a:t>
            </a:r>
            <a:r>
              <a:rPr lang="ko-KR" altLang="en-US" sz="2400" dirty="0" smtClean="0"/>
              <a:t>욕구사정 면접과 기록에 관련된 성공적인 경험이 있다면 소개하고 나누어 </a:t>
            </a:r>
            <a:endParaRPr lang="en-US" altLang="ko-KR" sz="2400" dirty="0" smtClean="0"/>
          </a:p>
          <a:p>
            <a:r>
              <a:rPr lang="en-US" altLang="ko-KR" sz="2400" dirty="0"/>
              <a:t> </a:t>
            </a:r>
            <a:r>
              <a:rPr lang="en-US" altLang="ko-KR" sz="2400" dirty="0" smtClean="0"/>
              <a:t>      </a:t>
            </a:r>
            <a:r>
              <a:rPr lang="ko-KR" altLang="en-US" sz="2400" dirty="0" smtClean="0"/>
              <a:t>봅시다</a:t>
            </a:r>
            <a:r>
              <a:rPr lang="en-US" altLang="ko-KR" sz="2400" dirty="0" smtClean="0"/>
              <a:t>. </a:t>
            </a:r>
            <a:br>
              <a:rPr lang="en-US" altLang="ko-KR" sz="2400" dirty="0" smtClean="0"/>
            </a:br>
            <a:endParaRPr lang="ko-KR" altLang="en-US" sz="3200" dirty="0"/>
          </a:p>
        </p:txBody>
      </p:sp>
    </p:spTree>
    <p:extLst>
      <p:ext uri="{BB962C8B-B14F-4D97-AF65-F5344CB8AC3E}">
        <p14:creationId xmlns:p14="http://schemas.microsoft.com/office/powerpoint/2010/main" val="7483978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368120" y="834213"/>
            <a:ext cx="11506201" cy="730568"/>
          </a:xfrm>
        </p:spPr>
        <p:txBody>
          <a:bodyPr>
            <a:noAutofit/>
          </a:bodyPr>
          <a:lstStyle/>
          <a:p>
            <a:pPr marL="857250" indent="-857250">
              <a:buFont typeface="+mj-lt"/>
              <a:buAutoNum type="romanUcPeriod" startAt="2"/>
            </a:pPr>
            <a:r>
              <a:rPr lang="ko-KR" altLang="en-US" sz="4400" b="1" dirty="0" smtClean="0">
                <a:solidFill>
                  <a:schemeClr val="accent2"/>
                </a:solidFill>
              </a:rPr>
              <a:t>비자발적인 클라이언트를 위한 상담기술</a:t>
            </a:r>
            <a:endParaRPr lang="ko-KR" altLang="en-US" sz="4400" b="1" dirty="0">
              <a:solidFill>
                <a:schemeClr val="accent2"/>
              </a:solidFill>
            </a:endParaRPr>
          </a:p>
        </p:txBody>
      </p:sp>
      <p:sp>
        <p:nvSpPr>
          <p:cNvPr id="3" name="내용 개체 틀 2"/>
          <p:cNvSpPr>
            <a:spLocks noGrp="1"/>
          </p:cNvSpPr>
          <p:nvPr>
            <p:ph idx="1"/>
          </p:nvPr>
        </p:nvSpPr>
        <p:spPr>
          <a:xfrm>
            <a:off x="0" y="2021981"/>
            <a:ext cx="10926651" cy="914401"/>
          </a:xfrm>
        </p:spPr>
        <p:txBody>
          <a:bodyPr>
            <a:noAutofit/>
          </a:bodyPr>
          <a:lstStyle/>
          <a:p>
            <a:pPr marL="514350" indent="-514350">
              <a:buNone/>
            </a:pPr>
            <a:r>
              <a:rPr lang="en-US" altLang="ko-KR" sz="3200" b="1" dirty="0" smtClean="0">
                <a:solidFill>
                  <a:srgbClr val="002060"/>
                </a:solidFill>
              </a:rPr>
              <a:t>    (1) </a:t>
            </a:r>
            <a:r>
              <a:rPr lang="ko-KR" altLang="en-US" sz="3200" b="1" dirty="0" smtClean="0">
                <a:solidFill>
                  <a:srgbClr val="002060"/>
                </a:solidFill>
              </a:rPr>
              <a:t>개요</a:t>
            </a:r>
            <a:endParaRPr lang="en-US" altLang="ko-KR" sz="3200" b="1" dirty="0" smtClean="0">
              <a:solidFill>
                <a:srgbClr val="002060"/>
              </a:solidFill>
            </a:endParaRPr>
          </a:p>
        </p:txBody>
      </p:sp>
      <p:sp>
        <p:nvSpPr>
          <p:cNvPr id="6" name="내용 개체 틀 5"/>
          <p:cNvSpPr txBox="1">
            <a:spLocks/>
          </p:cNvSpPr>
          <p:nvPr/>
        </p:nvSpPr>
        <p:spPr>
          <a:xfrm>
            <a:off x="548381" y="2936382"/>
            <a:ext cx="11437558" cy="3245477"/>
          </a:xfrm>
          <a:prstGeom prst="rect">
            <a:avLst/>
          </a:prstGeom>
        </p:spPr>
        <p:txBody>
          <a:bodyPr vert="horz" rtlCol="0">
            <a:noAutofit/>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342900" indent="-342900">
              <a:defRPr/>
            </a:pPr>
            <a:r>
              <a:rPr lang="ko-KR" altLang="en-US" sz="2200" dirty="0" smtClean="0">
                <a:latin typeface="+mn-ea"/>
              </a:rPr>
              <a:t>비자발적인 클라이언트란</a:t>
            </a:r>
            <a:r>
              <a:rPr lang="en-US" altLang="ko-KR" sz="2200" dirty="0" smtClean="0">
                <a:latin typeface="+mn-ea"/>
              </a:rPr>
              <a:t>,</a:t>
            </a:r>
            <a:r>
              <a:rPr lang="ko-KR" altLang="en-US" sz="2200" dirty="0" smtClean="0">
                <a:latin typeface="+mn-ea"/>
              </a:rPr>
              <a:t> </a:t>
            </a:r>
            <a:r>
              <a:rPr lang="ko-KR" altLang="en-US" sz="2200" b="1" dirty="0" smtClean="0">
                <a:latin typeface="+mn-ea"/>
              </a:rPr>
              <a:t>자신이 제공받고 있는 서비스를 받기로 스스로 선택하지 </a:t>
            </a:r>
            <a:endParaRPr lang="en-US" altLang="ko-KR" sz="2200" b="1" dirty="0" smtClean="0">
              <a:latin typeface="+mn-ea"/>
            </a:endParaRPr>
          </a:p>
          <a:p>
            <a:pPr marL="0" indent="0">
              <a:buNone/>
              <a:defRPr/>
            </a:pPr>
            <a:r>
              <a:rPr lang="en-US" altLang="ko-KR" sz="2200" b="1" dirty="0">
                <a:latin typeface="+mn-ea"/>
              </a:rPr>
              <a:t> </a:t>
            </a:r>
            <a:r>
              <a:rPr lang="en-US" altLang="ko-KR" sz="2200" b="1" dirty="0" smtClean="0">
                <a:latin typeface="+mn-ea"/>
              </a:rPr>
              <a:t>  </a:t>
            </a:r>
            <a:r>
              <a:rPr lang="ko-KR" altLang="en-US" sz="2200" b="1" dirty="0" smtClean="0">
                <a:latin typeface="+mn-ea"/>
              </a:rPr>
              <a:t>않은 사람들</a:t>
            </a:r>
            <a:r>
              <a:rPr lang="ko-KR" altLang="en-US" sz="2200" dirty="0" smtClean="0">
                <a:latin typeface="+mn-ea"/>
              </a:rPr>
              <a:t>에 해당함</a:t>
            </a:r>
            <a:endParaRPr lang="en-US" altLang="ko-KR" sz="2200" dirty="0" smtClean="0">
              <a:latin typeface="+mn-ea"/>
            </a:endParaRPr>
          </a:p>
          <a:p>
            <a:pPr marL="0" indent="0">
              <a:buNone/>
              <a:defRPr/>
            </a:pPr>
            <a:endParaRPr lang="en-US" altLang="ko-KR" sz="2200" dirty="0" smtClean="0">
              <a:solidFill>
                <a:schemeClr val="tx1"/>
              </a:solidFill>
              <a:latin typeface="+mn-ea"/>
            </a:endParaRPr>
          </a:p>
          <a:p>
            <a:pPr marL="342900" indent="-342900">
              <a:defRPr/>
            </a:pPr>
            <a:r>
              <a:rPr lang="ko-KR" altLang="en-US" sz="2200" dirty="0" smtClean="0">
                <a:solidFill>
                  <a:schemeClr val="tx1"/>
                </a:solidFill>
                <a:latin typeface="+mn-ea"/>
              </a:rPr>
              <a:t>이들은 적대적이고 공격적인 행동을 보이며 사례관리자의 자존심을 상하게 하는 언행을 보이며 소진을 유발함</a:t>
            </a:r>
            <a:endParaRPr lang="en-US" altLang="ko-KR" sz="2200" dirty="0" smtClean="0">
              <a:solidFill>
                <a:schemeClr val="tx1"/>
              </a:solidFill>
              <a:latin typeface="+mn-ea"/>
            </a:endParaRPr>
          </a:p>
          <a:p>
            <a:pPr marL="342900" indent="-342900">
              <a:defRPr/>
            </a:pPr>
            <a:endParaRPr lang="en-US" altLang="ko-KR" sz="2200" dirty="0">
              <a:latin typeface="+mn-ea"/>
            </a:endParaRPr>
          </a:p>
          <a:p>
            <a:pPr marL="342900" indent="-342900">
              <a:defRPr/>
            </a:pPr>
            <a:r>
              <a:rPr lang="ko-KR" altLang="en-US" sz="2200" dirty="0" smtClean="0">
                <a:latin typeface="+mn-ea"/>
              </a:rPr>
              <a:t>사례관리자는 시간적</a:t>
            </a:r>
            <a:r>
              <a:rPr lang="en-US" altLang="ko-KR" sz="2200" dirty="0" smtClean="0">
                <a:latin typeface="+mn-ea"/>
              </a:rPr>
              <a:t>, </a:t>
            </a:r>
            <a:r>
              <a:rPr lang="ko-KR" altLang="en-US" sz="2200" dirty="0" smtClean="0">
                <a:latin typeface="+mn-ea"/>
              </a:rPr>
              <a:t>정서적</a:t>
            </a:r>
            <a:r>
              <a:rPr lang="en-US" altLang="ko-KR" sz="2200" dirty="0" smtClean="0">
                <a:latin typeface="+mn-ea"/>
              </a:rPr>
              <a:t>, </a:t>
            </a:r>
            <a:r>
              <a:rPr lang="ko-KR" altLang="en-US" sz="2200" dirty="0" smtClean="0">
                <a:latin typeface="+mn-ea"/>
              </a:rPr>
              <a:t>전문적 노력이 필요하며 클라이언트의 특성에 따라서</a:t>
            </a:r>
            <a:endParaRPr lang="en-US" altLang="ko-KR" sz="2200" dirty="0" smtClean="0">
              <a:latin typeface="+mn-ea"/>
            </a:endParaRPr>
          </a:p>
          <a:p>
            <a:pPr marL="0" indent="0">
              <a:buNone/>
              <a:defRPr/>
            </a:pPr>
            <a:r>
              <a:rPr lang="en-US" altLang="ko-KR" sz="2200" dirty="0">
                <a:latin typeface="+mn-ea"/>
              </a:rPr>
              <a:t> </a:t>
            </a:r>
            <a:r>
              <a:rPr lang="en-US" altLang="ko-KR" sz="2200" dirty="0" smtClean="0">
                <a:latin typeface="+mn-ea"/>
              </a:rPr>
              <a:t> </a:t>
            </a:r>
            <a:r>
              <a:rPr lang="ko-KR" altLang="en-US" sz="2200" dirty="0" smtClean="0">
                <a:latin typeface="+mn-ea"/>
              </a:rPr>
              <a:t> 세심한 주의가 필요함</a:t>
            </a:r>
            <a:endParaRPr lang="en-US" altLang="ko-KR" sz="2200" dirty="0">
              <a:solidFill>
                <a:schemeClr val="tx1"/>
              </a:solidFill>
              <a:latin typeface="+mn-ea"/>
            </a:endParaRPr>
          </a:p>
          <a:p>
            <a:pPr marL="0" indent="0">
              <a:buNone/>
              <a:defRPr/>
            </a:pPr>
            <a:endParaRPr lang="ko-KR" altLang="en-US" sz="2200" dirty="0" smtClean="0">
              <a:solidFill>
                <a:schemeClr val="tx1"/>
              </a:solidFill>
              <a:latin typeface="+mn-ea"/>
            </a:endParaRPr>
          </a:p>
        </p:txBody>
      </p:sp>
    </p:spTree>
    <p:extLst>
      <p:ext uri="{BB962C8B-B14F-4D97-AF65-F5344CB8AC3E}">
        <p14:creationId xmlns:p14="http://schemas.microsoft.com/office/powerpoint/2010/main" val="2333823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내용 개체 틀 2"/>
          <p:cNvSpPr txBox="1">
            <a:spLocks/>
          </p:cNvSpPr>
          <p:nvPr/>
        </p:nvSpPr>
        <p:spPr bwMode="auto">
          <a:xfrm>
            <a:off x="392805" y="643944"/>
            <a:ext cx="11417121" cy="6104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latinLnBrk="1">
              <a:defRPr kumimoji="1">
                <a:solidFill>
                  <a:schemeClr val="tx1"/>
                </a:solidFill>
                <a:latin typeface="굴림" panose="020B0600000101010101" pitchFamily="50" charset="-127"/>
                <a:ea typeface="굴림" panose="020B0600000101010101" pitchFamily="50" charset="-127"/>
              </a:defRPr>
            </a:lvl1pPr>
            <a:lvl2pPr marL="742950" indent="-285750" latinLnBrk="1">
              <a:defRPr kumimoji="1">
                <a:solidFill>
                  <a:schemeClr val="tx1"/>
                </a:solidFill>
                <a:latin typeface="굴림" panose="020B0600000101010101" pitchFamily="50" charset="-127"/>
                <a:ea typeface="굴림" panose="020B0600000101010101" pitchFamily="50" charset="-127"/>
              </a:defRPr>
            </a:lvl2pPr>
            <a:lvl3pPr marL="1143000" indent="-228600" latinLnBrk="1">
              <a:defRPr kumimoji="1">
                <a:solidFill>
                  <a:schemeClr val="tx1"/>
                </a:solidFill>
                <a:latin typeface="굴림" panose="020B0600000101010101" pitchFamily="50" charset="-127"/>
                <a:ea typeface="굴림" panose="020B0600000101010101" pitchFamily="50" charset="-127"/>
              </a:defRPr>
            </a:lvl3pPr>
            <a:lvl4pPr marL="1600200" indent="-228600" latinLnBrk="1">
              <a:defRPr kumimoji="1">
                <a:solidFill>
                  <a:schemeClr val="tx1"/>
                </a:solidFill>
                <a:latin typeface="굴림" panose="020B0600000101010101" pitchFamily="50" charset="-127"/>
                <a:ea typeface="굴림" panose="020B0600000101010101" pitchFamily="50" charset="-127"/>
              </a:defRPr>
            </a:lvl4pPr>
            <a:lvl5pPr marL="2057400" indent="-228600" latinLnBrk="1">
              <a:defRPr kumimoji="1">
                <a:solidFill>
                  <a:schemeClr val="tx1"/>
                </a:solidFill>
                <a:latin typeface="굴림" panose="020B0600000101010101" pitchFamily="50" charset="-127"/>
                <a:ea typeface="굴림" panose="020B0600000101010101" pitchFamily="50" charset="-127"/>
              </a:defRPr>
            </a:lvl5pPr>
            <a:lvl6pPr marL="2514600" indent="-228600" eaLnBrk="0" fontAlgn="base" hangingPunct="0">
              <a:spcBef>
                <a:spcPct val="0"/>
              </a:spcBef>
              <a:spcAft>
                <a:spcPct val="0"/>
              </a:spcAft>
              <a:defRPr kumimoji="1">
                <a:solidFill>
                  <a:schemeClr val="tx1"/>
                </a:solidFill>
                <a:latin typeface="굴림" panose="020B0600000101010101" pitchFamily="50" charset="-127"/>
                <a:ea typeface="굴림" panose="020B0600000101010101" pitchFamily="50" charset="-127"/>
              </a:defRPr>
            </a:lvl6pPr>
            <a:lvl7pPr marL="2971800" indent="-228600" eaLnBrk="0" fontAlgn="base" hangingPunct="0">
              <a:spcBef>
                <a:spcPct val="0"/>
              </a:spcBef>
              <a:spcAft>
                <a:spcPct val="0"/>
              </a:spcAft>
              <a:defRPr kumimoji="1">
                <a:solidFill>
                  <a:schemeClr val="tx1"/>
                </a:solidFill>
                <a:latin typeface="굴림" panose="020B0600000101010101" pitchFamily="50" charset="-127"/>
                <a:ea typeface="굴림" panose="020B0600000101010101" pitchFamily="50" charset="-127"/>
              </a:defRPr>
            </a:lvl7pPr>
            <a:lvl8pPr marL="3429000" indent="-228600" eaLnBrk="0" fontAlgn="base" hangingPunct="0">
              <a:spcBef>
                <a:spcPct val="0"/>
              </a:spcBef>
              <a:spcAft>
                <a:spcPct val="0"/>
              </a:spcAft>
              <a:defRPr kumimoji="1">
                <a:solidFill>
                  <a:schemeClr val="tx1"/>
                </a:solidFill>
                <a:latin typeface="굴림" panose="020B0600000101010101" pitchFamily="50" charset="-127"/>
                <a:ea typeface="굴림" panose="020B0600000101010101" pitchFamily="50" charset="-127"/>
              </a:defRPr>
            </a:lvl8pPr>
            <a:lvl9pPr marL="3886200" indent="-228600" eaLnBrk="0" fontAlgn="base" hangingPunct="0">
              <a:spcBef>
                <a:spcPct val="0"/>
              </a:spcBef>
              <a:spcAft>
                <a:spcPct val="0"/>
              </a:spcAft>
              <a:defRPr kumimoji="1">
                <a:solidFill>
                  <a:schemeClr val="tx1"/>
                </a:solidFill>
                <a:latin typeface="굴림" panose="020B0600000101010101" pitchFamily="50" charset="-127"/>
                <a:ea typeface="굴림" panose="020B0600000101010101" pitchFamily="50" charset="-127"/>
              </a:defRPr>
            </a:lvl9pPr>
          </a:lstStyle>
          <a:p>
            <a:pPr marL="457200" indent="-457200" eaLnBrk="1" hangingPunct="1">
              <a:lnSpc>
                <a:spcPct val="120000"/>
              </a:lnSpc>
              <a:spcBef>
                <a:spcPct val="20000"/>
              </a:spcBef>
              <a:buFont typeface="Wingdings" panose="05000000000000000000" pitchFamily="2" charset="2"/>
              <a:buChar char="§"/>
            </a:pPr>
            <a:r>
              <a:rPr kumimoji="0" lang="ko-KR" altLang="en-US" sz="2800" b="1" dirty="0">
                <a:solidFill>
                  <a:schemeClr val="accent2"/>
                </a:solidFill>
                <a:latin typeface="+mn-ea"/>
                <a:ea typeface="+mn-ea"/>
              </a:rPr>
              <a:t>욕구사정단계</a:t>
            </a:r>
            <a:r>
              <a:rPr kumimoji="0" lang="ko-KR" altLang="en-US" sz="2800" dirty="0">
                <a:latin typeface="+mn-ea"/>
                <a:ea typeface="+mn-ea"/>
              </a:rPr>
              <a:t> </a:t>
            </a:r>
            <a:endParaRPr kumimoji="0" lang="en-US" altLang="ko-KR" sz="2400" dirty="0">
              <a:latin typeface="+mn-ea"/>
              <a:ea typeface="+mn-ea"/>
            </a:endParaRPr>
          </a:p>
          <a:p>
            <a:pPr marL="0" indent="0" eaLnBrk="1" hangingPunct="1">
              <a:lnSpc>
                <a:spcPct val="120000"/>
              </a:lnSpc>
              <a:spcBef>
                <a:spcPct val="20000"/>
              </a:spcBef>
            </a:pPr>
            <a:r>
              <a:rPr kumimoji="0" lang="en-US" altLang="ko-KR" sz="2400" dirty="0" smtClean="0">
                <a:latin typeface="+mn-ea"/>
                <a:ea typeface="+mn-ea"/>
              </a:rPr>
              <a:t>  - </a:t>
            </a:r>
            <a:r>
              <a:rPr kumimoji="0" lang="ko-KR" altLang="en-US" sz="2400" dirty="0" smtClean="0">
                <a:latin typeface="+mn-ea"/>
                <a:ea typeface="+mn-ea"/>
              </a:rPr>
              <a:t>표준화된 </a:t>
            </a:r>
            <a:r>
              <a:rPr kumimoji="0" lang="ko-KR" altLang="en-US" sz="2400" dirty="0">
                <a:latin typeface="+mn-ea"/>
                <a:ea typeface="+mn-ea"/>
              </a:rPr>
              <a:t>척도</a:t>
            </a:r>
            <a:r>
              <a:rPr kumimoji="0" lang="en-US" altLang="ko-KR" sz="2400" dirty="0">
                <a:latin typeface="+mn-ea"/>
                <a:ea typeface="+mn-ea"/>
              </a:rPr>
              <a:t>, </a:t>
            </a:r>
            <a:r>
              <a:rPr kumimoji="0" lang="ko-KR" altLang="en-US" sz="2400" dirty="0">
                <a:latin typeface="+mn-ea"/>
                <a:ea typeface="+mn-ea"/>
              </a:rPr>
              <a:t>의료진의 진단서 등을 활용</a:t>
            </a:r>
            <a:r>
              <a:rPr kumimoji="0" lang="en-US" altLang="ko-KR" sz="2400" dirty="0">
                <a:latin typeface="+mn-ea"/>
                <a:ea typeface="+mn-ea"/>
              </a:rPr>
              <a:t> </a:t>
            </a:r>
          </a:p>
          <a:p>
            <a:pPr eaLnBrk="1" hangingPunct="1">
              <a:lnSpc>
                <a:spcPct val="120000"/>
              </a:lnSpc>
              <a:spcBef>
                <a:spcPct val="20000"/>
              </a:spcBef>
              <a:buFont typeface="Arial" panose="020B0604020202020204" pitchFamily="34" charset="0"/>
              <a:buNone/>
            </a:pPr>
            <a:r>
              <a:rPr kumimoji="0" lang="en-US" altLang="ko-KR" sz="2400" dirty="0" smtClean="0">
                <a:latin typeface="+mn-ea"/>
                <a:ea typeface="+mn-ea"/>
              </a:rPr>
              <a:t>  - </a:t>
            </a:r>
            <a:r>
              <a:rPr kumimoji="0" lang="ko-KR" altLang="en-US" sz="2400" dirty="0" smtClean="0">
                <a:latin typeface="+mn-ea"/>
                <a:ea typeface="+mn-ea"/>
              </a:rPr>
              <a:t>이러한 </a:t>
            </a:r>
            <a:r>
              <a:rPr kumimoji="0" lang="ko-KR" altLang="en-US" sz="2400" dirty="0">
                <a:latin typeface="+mn-ea"/>
                <a:ea typeface="+mn-ea"/>
              </a:rPr>
              <a:t>양식은 문서를 사용하여 욕구를 사정하는 것</a:t>
            </a:r>
            <a:r>
              <a:rPr kumimoji="0" lang="en-US" altLang="ko-KR" sz="2400" dirty="0">
                <a:latin typeface="+mn-ea"/>
                <a:ea typeface="+mn-ea"/>
              </a:rPr>
              <a:t>   </a:t>
            </a:r>
            <a:endParaRPr kumimoji="0" lang="en-US" altLang="ko-KR" sz="2400" dirty="0" smtClean="0">
              <a:latin typeface="+mn-ea"/>
              <a:ea typeface="+mn-ea"/>
            </a:endParaRPr>
          </a:p>
          <a:p>
            <a:pPr eaLnBrk="1" hangingPunct="1">
              <a:lnSpc>
                <a:spcPct val="120000"/>
              </a:lnSpc>
              <a:spcBef>
                <a:spcPct val="20000"/>
              </a:spcBef>
              <a:buFont typeface="Arial" panose="020B0604020202020204" pitchFamily="34" charset="0"/>
              <a:buNone/>
            </a:pPr>
            <a:endParaRPr kumimoji="0" lang="en-US" altLang="ko-KR" sz="1000" dirty="0">
              <a:latin typeface="+mn-ea"/>
              <a:ea typeface="+mn-ea"/>
            </a:endParaRPr>
          </a:p>
          <a:p>
            <a:pPr marL="457200" indent="-457200" eaLnBrk="1" hangingPunct="1">
              <a:lnSpc>
                <a:spcPct val="120000"/>
              </a:lnSpc>
              <a:spcBef>
                <a:spcPct val="20000"/>
              </a:spcBef>
              <a:buFont typeface="Wingdings" panose="05000000000000000000" pitchFamily="2" charset="2"/>
              <a:buChar char="§"/>
            </a:pPr>
            <a:r>
              <a:rPr kumimoji="0" lang="ko-KR" altLang="en-US" sz="2800" b="1" dirty="0">
                <a:solidFill>
                  <a:schemeClr val="accent2"/>
                </a:solidFill>
                <a:latin typeface="+mn-ea"/>
                <a:ea typeface="+mn-ea"/>
              </a:rPr>
              <a:t>사례관리 실천 목적 </a:t>
            </a:r>
            <a:endParaRPr kumimoji="0" lang="en-US" altLang="ko-KR" sz="2800" b="1" dirty="0" smtClean="0">
              <a:solidFill>
                <a:schemeClr val="accent2"/>
              </a:solidFill>
              <a:latin typeface="+mn-ea"/>
              <a:ea typeface="+mn-ea"/>
            </a:endParaRPr>
          </a:p>
          <a:p>
            <a:pPr marL="0" indent="0" eaLnBrk="1" hangingPunct="1">
              <a:lnSpc>
                <a:spcPct val="120000"/>
              </a:lnSpc>
              <a:spcBef>
                <a:spcPct val="20000"/>
              </a:spcBef>
            </a:pPr>
            <a:r>
              <a:rPr kumimoji="0" lang="en-US" altLang="ko-KR" sz="2400" b="1" dirty="0">
                <a:solidFill>
                  <a:schemeClr val="accent2"/>
                </a:solidFill>
                <a:latin typeface="+mn-ea"/>
                <a:ea typeface="+mn-ea"/>
              </a:rPr>
              <a:t> </a:t>
            </a:r>
            <a:r>
              <a:rPr kumimoji="0" lang="en-US" altLang="ko-KR" sz="2400" dirty="0" smtClean="0">
                <a:solidFill>
                  <a:schemeClr val="accent2"/>
                </a:solidFill>
                <a:latin typeface="+mn-ea"/>
                <a:ea typeface="+mn-ea"/>
              </a:rPr>
              <a:t> </a:t>
            </a:r>
            <a:r>
              <a:rPr kumimoji="0" lang="en-US" altLang="ko-KR" sz="2000" dirty="0" smtClean="0">
                <a:latin typeface="+mn-ea"/>
                <a:ea typeface="+mn-ea"/>
              </a:rPr>
              <a:t>- </a:t>
            </a:r>
            <a:r>
              <a:rPr kumimoji="0" lang="ko-KR" altLang="en-US" sz="2400" dirty="0" smtClean="0">
                <a:latin typeface="+mn-ea"/>
                <a:ea typeface="+mn-ea"/>
              </a:rPr>
              <a:t>클라이언트와 </a:t>
            </a:r>
            <a:r>
              <a:rPr kumimoji="0" lang="ko-KR" altLang="en-US" sz="2400" dirty="0">
                <a:latin typeface="+mn-ea"/>
                <a:ea typeface="+mn-ea"/>
              </a:rPr>
              <a:t>원활한 의사소통</a:t>
            </a:r>
            <a:endParaRPr kumimoji="0" lang="en-US" altLang="ko-KR" sz="2400" dirty="0">
              <a:latin typeface="+mn-ea"/>
              <a:ea typeface="+mn-ea"/>
            </a:endParaRPr>
          </a:p>
          <a:p>
            <a:pPr eaLnBrk="1" hangingPunct="1">
              <a:lnSpc>
                <a:spcPct val="120000"/>
              </a:lnSpc>
              <a:spcBef>
                <a:spcPct val="20000"/>
              </a:spcBef>
              <a:buFont typeface="Arial" panose="020B0604020202020204" pitchFamily="34" charset="0"/>
              <a:buNone/>
            </a:pPr>
            <a:r>
              <a:rPr kumimoji="0" lang="ko-KR" altLang="en-US" sz="2400" dirty="0">
                <a:latin typeface="+mn-ea"/>
                <a:ea typeface="+mn-ea"/>
              </a:rPr>
              <a:t>  </a:t>
            </a:r>
            <a:r>
              <a:rPr kumimoji="0" lang="en-US" altLang="ko-KR" sz="2400" dirty="0" smtClean="0">
                <a:latin typeface="+mn-ea"/>
                <a:ea typeface="+mn-ea"/>
              </a:rPr>
              <a:t>- </a:t>
            </a:r>
            <a:r>
              <a:rPr kumimoji="0" lang="ko-KR" altLang="en-US" sz="2400" dirty="0" smtClean="0">
                <a:latin typeface="+mn-ea"/>
                <a:ea typeface="+mn-ea"/>
              </a:rPr>
              <a:t>이를 </a:t>
            </a:r>
            <a:r>
              <a:rPr kumimoji="0" lang="ko-KR" altLang="en-US" sz="2400" dirty="0">
                <a:latin typeface="+mn-ea"/>
                <a:ea typeface="+mn-ea"/>
              </a:rPr>
              <a:t>위해 </a:t>
            </a:r>
            <a:r>
              <a:rPr kumimoji="0" lang="ko-KR" altLang="en-US" sz="2400" b="1" dirty="0">
                <a:solidFill>
                  <a:srgbClr val="7CCA62"/>
                </a:solidFill>
                <a:latin typeface="+mn-ea"/>
                <a:ea typeface="+mn-ea"/>
              </a:rPr>
              <a:t>면접기술에 대한 이해와 충분한 훈련 필요</a:t>
            </a:r>
            <a:r>
              <a:rPr kumimoji="0" lang="en-US" altLang="ko-KR" sz="2400" u="sng" dirty="0">
                <a:latin typeface="+mn-ea"/>
                <a:ea typeface="+mn-ea"/>
              </a:rPr>
              <a:t> </a:t>
            </a:r>
            <a:endParaRPr kumimoji="0" lang="en-US" altLang="ko-KR" sz="2400" u="sng" dirty="0" smtClean="0">
              <a:latin typeface="+mn-ea"/>
              <a:ea typeface="+mn-ea"/>
            </a:endParaRPr>
          </a:p>
          <a:p>
            <a:pPr eaLnBrk="1" hangingPunct="1">
              <a:lnSpc>
                <a:spcPct val="120000"/>
              </a:lnSpc>
              <a:spcBef>
                <a:spcPct val="20000"/>
              </a:spcBef>
              <a:buFont typeface="Arial" panose="020B0604020202020204" pitchFamily="34" charset="0"/>
              <a:buNone/>
            </a:pPr>
            <a:endParaRPr kumimoji="0" lang="en-US" altLang="ko-KR" sz="1000" u="sng" dirty="0">
              <a:latin typeface="+mn-ea"/>
              <a:ea typeface="+mn-ea"/>
            </a:endParaRPr>
          </a:p>
          <a:p>
            <a:pPr marL="457200" indent="-457200" eaLnBrk="1" hangingPunct="1">
              <a:lnSpc>
                <a:spcPct val="120000"/>
              </a:lnSpc>
              <a:spcBef>
                <a:spcPct val="20000"/>
              </a:spcBef>
              <a:buFont typeface="Wingdings" panose="05000000000000000000" pitchFamily="2" charset="2"/>
              <a:buChar char="§"/>
            </a:pPr>
            <a:r>
              <a:rPr kumimoji="0" lang="ko-KR" altLang="en-US" sz="2800" b="1" dirty="0" smtClean="0">
                <a:solidFill>
                  <a:schemeClr val="accent2"/>
                </a:solidFill>
                <a:latin typeface="+mn-ea"/>
                <a:ea typeface="+mn-ea"/>
              </a:rPr>
              <a:t>욕구사정 </a:t>
            </a:r>
            <a:r>
              <a:rPr kumimoji="0" lang="ko-KR" altLang="en-US" sz="2800" b="1" dirty="0">
                <a:solidFill>
                  <a:schemeClr val="accent2"/>
                </a:solidFill>
                <a:latin typeface="+mn-ea"/>
                <a:ea typeface="+mn-ea"/>
              </a:rPr>
              <a:t>단계 수행 시</a:t>
            </a:r>
            <a:endParaRPr kumimoji="0" lang="en-US" altLang="ko-KR" sz="2800" b="1" dirty="0">
              <a:solidFill>
                <a:schemeClr val="accent2"/>
              </a:solidFill>
              <a:latin typeface="+mn-ea"/>
              <a:ea typeface="+mn-ea"/>
            </a:endParaRPr>
          </a:p>
          <a:p>
            <a:pPr eaLnBrk="1" hangingPunct="1">
              <a:lnSpc>
                <a:spcPct val="120000"/>
              </a:lnSpc>
              <a:spcBef>
                <a:spcPct val="20000"/>
              </a:spcBef>
              <a:buFont typeface="Arial" panose="020B0604020202020204" pitchFamily="34" charset="0"/>
              <a:buNone/>
            </a:pPr>
            <a:r>
              <a:rPr kumimoji="0" lang="en-US" altLang="ko-KR" sz="2400" dirty="0">
                <a:latin typeface="+mn-ea"/>
                <a:ea typeface="+mn-ea"/>
              </a:rPr>
              <a:t>   - </a:t>
            </a:r>
            <a:r>
              <a:rPr kumimoji="0" lang="ko-KR" altLang="en-US" sz="2400" dirty="0">
                <a:latin typeface="+mn-ea"/>
                <a:ea typeface="+mn-ea"/>
              </a:rPr>
              <a:t>대상자에 대한 이해</a:t>
            </a:r>
            <a:endParaRPr kumimoji="0" lang="en-US" altLang="ko-KR" sz="2400" dirty="0">
              <a:latin typeface="+mn-ea"/>
              <a:ea typeface="+mn-ea"/>
            </a:endParaRPr>
          </a:p>
          <a:p>
            <a:pPr eaLnBrk="1" hangingPunct="1">
              <a:lnSpc>
                <a:spcPct val="120000"/>
              </a:lnSpc>
              <a:spcBef>
                <a:spcPct val="20000"/>
              </a:spcBef>
              <a:buFont typeface="Arial" panose="020B0604020202020204" pitchFamily="34" charset="0"/>
              <a:buNone/>
            </a:pPr>
            <a:r>
              <a:rPr kumimoji="0" lang="ko-KR" altLang="en-US" sz="2400" dirty="0">
                <a:latin typeface="+mn-ea"/>
                <a:ea typeface="+mn-ea"/>
              </a:rPr>
              <a:t>   </a:t>
            </a:r>
            <a:r>
              <a:rPr kumimoji="0" lang="en-US" altLang="ko-KR" sz="2400" dirty="0">
                <a:latin typeface="+mn-ea"/>
                <a:ea typeface="+mn-ea"/>
              </a:rPr>
              <a:t>- </a:t>
            </a:r>
            <a:r>
              <a:rPr kumimoji="0" lang="ko-KR" altLang="en-US" sz="2400" dirty="0">
                <a:latin typeface="+mn-ea"/>
                <a:ea typeface="+mn-ea"/>
              </a:rPr>
              <a:t>대상자의 문제 영역과 기관의 서비스와 지역사회 자원에 대한 이해</a:t>
            </a:r>
            <a:endParaRPr kumimoji="0" lang="en-US" altLang="ko-KR" sz="2400" dirty="0">
              <a:latin typeface="+mn-ea"/>
              <a:ea typeface="+mn-ea"/>
            </a:endParaRPr>
          </a:p>
          <a:p>
            <a:pPr eaLnBrk="1" hangingPunct="1">
              <a:lnSpc>
                <a:spcPct val="120000"/>
              </a:lnSpc>
              <a:spcBef>
                <a:spcPct val="20000"/>
              </a:spcBef>
              <a:buFont typeface="Arial" panose="020B0604020202020204" pitchFamily="34" charset="0"/>
              <a:buNone/>
            </a:pPr>
            <a:r>
              <a:rPr kumimoji="0" lang="ko-KR" altLang="en-US" sz="2400" dirty="0">
                <a:latin typeface="+mn-ea"/>
                <a:ea typeface="+mn-ea"/>
              </a:rPr>
              <a:t>   </a:t>
            </a:r>
            <a:r>
              <a:rPr kumimoji="0" lang="en-US" altLang="ko-KR" sz="2400" dirty="0">
                <a:latin typeface="+mn-ea"/>
                <a:ea typeface="+mn-ea"/>
              </a:rPr>
              <a:t>- </a:t>
            </a:r>
            <a:r>
              <a:rPr kumimoji="0" lang="ko-KR" altLang="en-US" sz="2400" dirty="0">
                <a:latin typeface="+mn-ea"/>
                <a:ea typeface="+mn-ea"/>
              </a:rPr>
              <a:t>임상적인 기술인 면접 기술</a:t>
            </a:r>
            <a:r>
              <a:rPr kumimoji="0" lang="en-US" altLang="ko-KR" sz="2400" dirty="0">
                <a:latin typeface="+mn-ea"/>
                <a:ea typeface="+mn-ea"/>
              </a:rPr>
              <a:t> </a:t>
            </a:r>
          </a:p>
        </p:txBody>
      </p:sp>
    </p:spTree>
    <p:extLst>
      <p:ext uri="{BB962C8B-B14F-4D97-AF65-F5344CB8AC3E}">
        <p14:creationId xmlns:p14="http://schemas.microsoft.com/office/powerpoint/2010/main" val="30264044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a:spLocks noGrp="1"/>
          </p:cNvSpPr>
          <p:nvPr>
            <p:ph idx="1"/>
          </p:nvPr>
        </p:nvSpPr>
        <p:spPr>
          <a:xfrm>
            <a:off x="162057" y="811368"/>
            <a:ext cx="10926651" cy="914401"/>
          </a:xfrm>
        </p:spPr>
        <p:txBody>
          <a:bodyPr>
            <a:noAutofit/>
          </a:bodyPr>
          <a:lstStyle/>
          <a:p>
            <a:pPr marL="514350" indent="-514350">
              <a:buNone/>
            </a:pPr>
            <a:r>
              <a:rPr lang="en-US" altLang="ko-KR" sz="3200" b="1" dirty="0" smtClean="0">
                <a:solidFill>
                  <a:srgbClr val="002060"/>
                </a:solidFill>
              </a:rPr>
              <a:t>    (2) </a:t>
            </a:r>
            <a:r>
              <a:rPr lang="ko-KR" altLang="en-US" sz="3200" b="1" dirty="0" smtClean="0">
                <a:solidFill>
                  <a:srgbClr val="002060"/>
                </a:solidFill>
              </a:rPr>
              <a:t>비자발적인 클라이언트 </a:t>
            </a:r>
            <a:endParaRPr lang="en-US" altLang="ko-KR" sz="3200" b="1" dirty="0" smtClean="0">
              <a:solidFill>
                <a:srgbClr val="002060"/>
              </a:solidFill>
            </a:endParaRPr>
          </a:p>
        </p:txBody>
      </p:sp>
      <p:sp>
        <p:nvSpPr>
          <p:cNvPr id="6" name="TextBox 5"/>
          <p:cNvSpPr txBox="1"/>
          <p:nvPr/>
        </p:nvSpPr>
        <p:spPr>
          <a:xfrm>
            <a:off x="1004552" y="1718131"/>
            <a:ext cx="10496282" cy="5139869"/>
          </a:xfrm>
          <a:prstGeom prst="rect">
            <a:avLst/>
          </a:prstGeom>
          <a:noFill/>
        </p:spPr>
        <p:txBody>
          <a:bodyPr wrap="square" rtlCol="0">
            <a:spAutoFit/>
          </a:bodyPr>
          <a:lstStyle/>
          <a:p>
            <a:r>
              <a:rPr lang="en-US" altLang="ko-KR" sz="2400" b="1" dirty="0" smtClean="0">
                <a:solidFill>
                  <a:srgbClr val="FFC000"/>
                </a:solidFill>
              </a:rPr>
              <a:t>1) </a:t>
            </a:r>
            <a:r>
              <a:rPr lang="ko-KR" altLang="en-US" sz="2400" b="1" dirty="0" smtClean="0">
                <a:solidFill>
                  <a:srgbClr val="FFC000"/>
                </a:solidFill>
              </a:rPr>
              <a:t>비자발적 클라이언트의 유형</a:t>
            </a:r>
            <a:endParaRPr lang="en-US" altLang="ko-KR" sz="2400" b="1" dirty="0" smtClean="0">
              <a:solidFill>
                <a:srgbClr val="FFC000"/>
              </a:solidFill>
            </a:endParaRPr>
          </a:p>
          <a:p>
            <a:pPr marL="342900" indent="-342900">
              <a:buFont typeface="+mj-lt"/>
              <a:buAutoNum type="arabicParenR"/>
            </a:pPr>
            <a:endParaRPr lang="en-US" altLang="ko-KR" dirty="0"/>
          </a:p>
          <a:p>
            <a:pPr marL="342900" indent="-342900">
              <a:buFont typeface="Arial" panose="020B0604020202020204" pitchFamily="34" charset="0"/>
              <a:buChar char="•"/>
              <a:defRPr/>
            </a:pPr>
            <a:r>
              <a:rPr lang="ko-KR" altLang="en-US" sz="2200" dirty="0">
                <a:latin typeface="+mn-ea"/>
              </a:rPr>
              <a:t>아</a:t>
            </a:r>
            <a:r>
              <a:rPr lang="ko-KR" altLang="en-US" sz="2200" dirty="0" smtClean="0">
                <a:latin typeface="+mn-ea"/>
              </a:rPr>
              <a:t>동학대를 </a:t>
            </a:r>
            <a:r>
              <a:rPr lang="ko-KR" altLang="en-US" sz="2200" dirty="0">
                <a:latin typeface="+mn-ea"/>
              </a:rPr>
              <a:t>하여 지도와 상담을 받는 </a:t>
            </a:r>
            <a:r>
              <a:rPr lang="ko-KR" altLang="en-US" sz="2200" dirty="0" smtClean="0">
                <a:latin typeface="+mn-ea"/>
              </a:rPr>
              <a:t>부모</a:t>
            </a:r>
            <a:endParaRPr lang="en-US" altLang="ko-KR" sz="2200" dirty="0" smtClean="0">
              <a:latin typeface="+mn-ea"/>
            </a:endParaRPr>
          </a:p>
          <a:p>
            <a:pPr marL="342900" indent="-342900">
              <a:buFont typeface="Arial" panose="020B0604020202020204" pitchFamily="34" charset="0"/>
              <a:buChar char="•"/>
              <a:defRPr/>
            </a:pPr>
            <a:endParaRPr lang="en-US" altLang="ko-KR" sz="2200" dirty="0" smtClean="0">
              <a:latin typeface="+mn-ea"/>
            </a:endParaRPr>
          </a:p>
          <a:p>
            <a:pPr marL="342900" indent="-342900">
              <a:buFont typeface="Arial" panose="020B0604020202020204" pitchFamily="34" charset="0"/>
              <a:buChar char="•"/>
              <a:defRPr/>
            </a:pPr>
            <a:r>
              <a:rPr lang="ko-KR" altLang="en-US" sz="2200" dirty="0" smtClean="0">
                <a:latin typeface="+mn-ea"/>
              </a:rPr>
              <a:t>불법 </a:t>
            </a:r>
            <a:r>
              <a:rPr lang="ko-KR" altLang="en-US" sz="2200" dirty="0">
                <a:latin typeface="+mn-ea"/>
              </a:rPr>
              <a:t>약물사용을 하여 법원의 명령에 따라서 상담과 치료를 받는 </a:t>
            </a:r>
            <a:r>
              <a:rPr lang="ko-KR" altLang="en-US" sz="2200" dirty="0" smtClean="0">
                <a:latin typeface="+mn-ea"/>
              </a:rPr>
              <a:t>클라이언트</a:t>
            </a:r>
            <a:endParaRPr lang="en-US" altLang="ko-KR" sz="2200" dirty="0" smtClean="0">
              <a:latin typeface="+mn-ea"/>
            </a:endParaRPr>
          </a:p>
          <a:p>
            <a:pPr marL="342900" indent="-342900">
              <a:buFont typeface="Arial" panose="020B0604020202020204" pitchFamily="34" charset="0"/>
              <a:buChar char="•"/>
              <a:defRPr/>
            </a:pPr>
            <a:endParaRPr lang="en-US" altLang="ko-KR" sz="2200" dirty="0" smtClean="0">
              <a:latin typeface="+mn-ea"/>
            </a:endParaRPr>
          </a:p>
          <a:p>
            <a:pPr marL="342900" indent="-342900">
              <a:buFont typeface="Arial" panose="020B0604020202020204" pitchFamily="34" charset="0"/>
              <a:buChar char="•"/>
              <a:defRPr/>
            </a:pPr>
            <a:r>
              <a:rPr lang="ko-KR" altLang="en-US" sz="2200" dirty="0" smtClean="0">
                <a:latin typeface="+mn-ea"/>
              </a:rPr>
              <a:t>아내를 </a:t>
            </a:r>
            <a:r>
              <a:rPr lang="ko-KR" altLang="en-US" sz="2200" dirty="0">
                <a:latin typeface="+mn-ea"/>
              </a:rPr>
              <a:t>구타하여 법원의 결정에 따라 가정폭력 상담을 받는 </a:t>
            </a:r>
            <a:r>
              <a:rPr lang="ko-KR" altLang="en-US" sz="2200" dirty="0" smtClean="0">
                <a:latin typeface="+mn-ea"/>
              </a:rPr>
              <a:t>남편</a:t>
            </a:r>
            <a:endParaRPr lang="en-US" altLang="ko-KR" sz="2200" dirty="0" smtClean="0">
              <a:latin typeface="+mn-ea"/>
            </a:endParaRPr>
          </a:p>
          <a:p>
            <a:pPr marL="342900" indent="-342900">
              <a:buFont typeface="Arial" panose="020B0604020202020204" pitchFamily="34" charset="0"/>
              <a:buChar char="•"/>
              <a:defRPr/>
            </a:pPr>
            <a:endParaRPr lang="en-US" altLang="ko-KR" sz="2200" dirty="0" smtClean="0">
              <a:latin typeface="+mn-ea"/>
            </a:endParaRPr>
          </a:p>
          <a:p>
            <a:pPr marL="342900" indent="-342900">
              <a:buFont typeface="Arial" panose="020B0604020202020204" pitchFamily="34" charset="0"/>
              <a:buChar char="•"/>
              <a:defRPr/>
            </a:pPr>
            <a:r>
              <a:rPr lang="ko-KR" altLang="en-US" sz="2200" dirty="0" smtClean="0">
                <a:latin typeface="+mn-ea"/>
              </a:rPr>
              <a:t>정신질환으로 </a:t>
            </a:r>
            <a:r>
              <a:rPr lang="ko-KR" altLang="en-US" sz="2200" dirty="0">
                <a:latin typeface="+mn-ea"/>
              </a:rPr>
              <a:t>인하여 자신이나 타인에게 위험 가능성이 있어서 치료 및 상담을 받는 </a:t>
            </a:r>
            <a:r>
              <a:rPr lang="ko-KR" altLang="en-US" sz="2200" dirty="0" smtClean="0">
                <a:latin typeface="+mn-ea"/>
              </a:rPr>
              <a:t>클라이언트</a:t>
            </a:r>
            <a:endParaRPr lang="en-US" altLang="ko-KR" sz="2200" dirty="0" smtClean="0">
              <a:latin typeface="+mn-ea"/>
            </a:endParaRPr>
          </a:p>
          <a:p>
            <a:pPr marL="342900" indent="-342900">
              <a:buFont typeface="Arial" panose="020B0604020202020204" pitchFamily="34" charset="0"/>
              <a:buChar char="•"/>
              <a:defRPr/>
            </a:pPr>
            <a:endParaRPr lang="en-US" altLang="ko-KR" sz="2200" dirty="0">
              <a:latin typeface="+mn-ea"/>
            </a:endParaRPr>
          </a:p>
          <a:p>
            <a:pPr marL="342900" indent="-342900">
              <a:buFont typeface="Arial" panose="020B0604020202020204" pitchFamily="34" charset="0"/>
              <a:buChar char="•"/>
              <a:defRPr/>
            </a:pPr>
            <a:r>
              <a:rPr lang="ko-KR" altLang="en-US" sz="2200" dirty="0" smtClean="0">
                <a:latin typeface="+mn-ea"/>
              </a:rPr>
              <a:t>가족이나 </a:t>
            </a:r>
            <a:r>
              <a:rPr lang="ko-KR" altLang="en-US" sz="2200" dirty="0">
                <a:latin typeface="+mn-ea"/>
              </a:rPr>
              <a:t>배우자의 권유와 압력에 의해 도움을 받는 </a:t>
            </a:r>
            <a:r>
              <a:rPr lang="ko-KR" altLang="en-US" sz="2200" dirty="0" smtClean="0">
                <a:latin typeface="+mn-ea"/>
              </a:rPr>
              <a:t>클라이언트</a:t>
            </a:r>
            <a:endParaRPr lang="en-US" altLang="ko-KR" sz="2200" dirty="0" smtClean="0">
              <a:latin typeface="+mn-ea"/>
            </a:endParaRPr>
          </a:p>
          <a:p>
            <a:pPr marL="342900" indent="-342900">
              <a:buFont typeface="Arial" panose="020B0604020202020204" pitchFamily="34" charset="0"/>
              <a:buChar char="•"/>
              <a:defRPr/>
            </a:pPr>
            <a:endParaRPr lang="en-US" altLang="ko-KR" sz="2200" dirty="0" smtClean="0">
              <a:latin typeface="+mn-ea"/>
            </a:endParaRPr>
          </a:p>
          <a:p>
            <a:pPr marL="342900" indent="-342900">
              <a:buFont typeface="Arial" panose="020B0604020202020204" pitchFamily="34" charset="0"/>
              <a:buChar char="•"/>
              <a:defRPr/>
            </a:pPr>
            <a:r>
              <a:rPr lang="ko-KR" altLang="en-US" sz="2200" dirty="0" smtClean="0">
                <a:latin typeface="+mn-ea"/>
              </a:rPr>
              <a:t>기타 </a:t>
            </a:r>
            <a:r>
              <a:rPr lang="ko-KR" altLang="en-US" sz="2200" dirty="0">
                <a:latin typeface="+mn-ea"/>
              </a:rPr>
              <a:t>법적 의무로 인해 서비스를 받는 클라이언트</a:t>
            </a:r>
          </a:p>
          <a:p>
            <a:endParaRPr lang="en-US" altLang="ko-KR" dirty="0" smtClean="0"/>
          </a:p>
        </p:txBody>
      </p:sp>
    </p:spTree>
    <p:extLst>
      <p:ext uri="{BB962C8B-B14F-4D97-AF65-F5344CB8AC3E}">
        <p14:creationId xmlns:p14="http://schemas.microsoft.com/office/powerpoint/2010/main" val="333831494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txBox="1">
            <a:spLocks/>
          </p:cNvSpPr>
          <p:nvPr/>
        </p:nvSpPr>
        <p:spPr>
          <a:xfrm>
            <a:off x="222556" y="845486"/>
            <a:ext cx="11969444" cy="6186379"/>
          </a:xfrm>
          <a:prstGeom prst="rect">
            <a:avLst/>
          </a:prstGeom>
        </p:spPr>
        <p:txBody>
          <a:bodyPr>
            <a:normAutofit/>
          </a:bodyPr>
          <a:lstStyle>
            <a:lvl1pPr algn="l" rtl="0" eaLnBrk="1" latinLnBrk="1" hangingPunct="1">
              <a:spcBef>
                <a:spcPct val="0"/>
              </a:spcBef>
              <a:buNone/>
              <a:defRPr kumimoji="0" sz="4000" kern="1200">
                <a:solidFill>
                  <a:schemeClr val="tx2"/>
                </a:solidFill>
                <a:latin typeface="+mj-lt"/>
                <a:ea typeface="+mj-ea"/>
                <a:cs typeface="+mj-cs"/>
              </a:defRPr>
            </a:lvl1pPr>
          </a:lstStyle>
          <a:p>
            <a:r>
              <a:rPr lang="en-US" altLang="ko-KR" b="1" dirty="0" smtClean="0"/>
              <a:t>&lt;</a:t>
            </a:r>
            <a:r>
              <a:rPr lang="ko-KR" altLang="en-US" b="1" dirty="0" smtClean="0"/>
              <a:t>학습활동</a:t>
            </a:r>
            <a:r>
              <a:rPr lang="en-US" altLang="ko-KR" b="1" dirty="0" smtClean="0"/>
              <a:t>&gt;</a:t>
            </a:r>
            <a:endParaRPr lang="en-US" altLang="ko-KR" b="1" dirty="0"/>
          </a:p>
          <a:p>
            <a:r>
              <a:rPr lang="en-US" altLang="ko-KR" sz="2800" dirty="0" smtClean="0"/>
              <a:t/>
            </a:r>
            <a:br>
              <a:rPr lang="en-US" altLang="ko-KR" sz="2800" dirty="0" smtClean="0"/>
            </a:br>
            <a:r>
              <a:rPr lang="en-US" altLang="ko-KR" sz="2000" dirty="0" smtClean="0"/>
              <a:t>1. </a:t>
            </a:r>
            <a:r>
              <a:rPr lang="ko-KR" altLang="en-US" sz="2000" dirty="0" smtClean="0"/>
              <a:t>자신이 주변 사람들의 강압이나 권유에 의해 마지못해 찾아오는 클라이언트를 만나 본 경험을</a:t>
            </a:r>
            <a:r>
              <a:rPr lang="en-US" altLang="ko-KR" sz="2000" dirty="0" smtClean="0"/>
              <a:t> </a:t>
            </a:r>
            <a:r>
              <a:rPr lang="ko-KR" altLang="en-US" sz="2000" dirty="0" smtClean="0"/>
              <a:t>나누어   </a:t>
            </a:r>
            <a:endParaRPr lang="en-US" altLang="ko-KR" sz="2000" dirty="0" smtClean="0"/>
          </a:p>
          <a:p>
            <a:r>
              <a:rPr lang="en-US" altLang="ko-KR" sz="2000" dirty="0"/>
              <a:t> </a:t>
            </a:r>
            <a:r>
              <a:rPr lang="en-US" altLang="ko-KR" sz="2000" dirty="0" smtClean="0"/>
              <a:t>   </a:t>
            </a:r>
            <a:r>
              <a:rPr lang="ko-KR" altLang="en-US" sz="2000" dirty="0" smtClean="0"/>
              <a:t>봅시다</a:t>
            </a:r>
            <a:r>
              <a:rPr lang="en-US" altLang="ko-KR" sz="2000" dirty="0" smtClean="0"/>
              <a:t>. </a:t>
            </a:r>
          </a:p>
          <a:p>
            <a:r>
              <a:rPr lang="en-US" altLang="ko-KR" sz="2000" dirty="0" smtClean="0"/>
              <a:t>2. </a:t>
            </a:r>
            <a:r>
              <a:rPr lang="ko-KR" altLang="en-US" sz="2000" dirty="0" smtClean="0"/>
              <a:t>클라이언트가 생각하는 관심사가 아니라 주변 사람들이 생각하는 문제에 근거하여 서비스 계획을        </a:t>
            </a:r>
            <a:endParaRPr lang="en-US" altLang="ko-KR" sz="2000" dirty="0" smtClean="0"/>
          </a:p>
          <a:p>
            <a:r>
              <a:rPr lang="en-US" altLang="ko-KR" sz="2000" dirty="0"/>
              <a:t> </a:t>
            </a:r>
            <a:r>
              <a:rPr lang="en-US" altLang="ko-KR" sz="2000" dirty="0" smtClean="0"/>
              <a:t>   </a:t>
            </a:r>
            <a:r>
              <a:rPr lang="ko-KR" altLang="en-US" sz="2000" dirty="0" smtClean="0"/>
              <a:t>수립하는 것은 어떤 의미가 있는지 나누어 봅시다</a:t>
            </a:r>
            <a:r>
              <a:rPr lang="en-US" altLang="ko-KR" sz="2000" dirty="0" smtClean="0"/>
              <a:t>. </a:t>
            </a:r>
            <a:endParaRPr lang="en-US" altLang="ko-KR" sz="2000" dirty="0"/>
          </a:p>
          <a:p>
            <a:r>
              <a:rPr lang="en-US" altLang="ko-KR" sz="2000" dirty="0" smtClean="0"/>
              <a:t>3. </a:t>
            </a:r>
            <a:r>
              <a:rPr lang="ko-KR" altLang="en-US" sz="2000" dirty="0" smtClean="0"/>
              <a:t>자신이 비자발적 클라이언트를 선호하는가 또는 싫어하는가</a:t>
            </a:r>
            <a:r>
              <a:rPr lang="en-US" altLang="ko-KR" sz="2000" dirty="0" smtClean="0"/>
              <a:t>? </a:t>
            </a:r>
            <a:r>
              <a:rPr lang="ko-KR" altLang="en-US" sz="2000" dirty="0" smtClean="0"/>
              <a:t>그렇다면 그 이유가 무엇인지 나누어 </a:t>
            </a:r>
            <a:endParaRPr lang="en-US" altLang="ko-KR" sz="2000" dirty="0" smtClean="0"/>
          </a:p>
          <a:p>
            <a:r>
              <a:rPr lang="en-US" altLang="ko-KR" sz="2000" dirty="0"/>
              <a:t> </a:t>
            </a:r>
            <a:r>
              <a:rPr lang="en-US" altLang="ko-KR" sz="2000" dirty="0" smtClean="0"/>
              <a:t>   </a:t>
            </a:r>
            <a:r>
              <a:rPr lang="ko-KR" altLang="en-US" sz="2000" dirty="0" smtClean="0"/>
              <a:t>봅시다</a:t>
            </a:r>
            <a:r>
              <a:rPr lang="en-US" altLang="ko-KR" sz="2000" dirty="0" smtClean="0"/>
              <a:t>. </a:t>
            </a:r>
            <a:endParaRPr lang="en-US" altLang="ko-KR" sz="2000" dirty="0"/>
          </a:p>
          <a:p>
            <a:r>
              <a:rPr lang="en-US" altLang="ko-KR" sz="2000" dirty="0" smtClean="0"/>
              <a:t>4. </a:t>
            </a:r>
            <a:r>
              <a:rPr lang="ko-KR" altLang="en-US" sz="2000" dirty="0" smtClean="0"/>
              <a:t>비자발적 클라이언트를 만날 때 자신의 감정 상태는 어떠하며 클라이언트에게 어떤 반응을 보이는지   </a:t>
            </a:r>
            <a:endParaRPr lang="en-US" altLang="ko-KR" sz="2000" dirty="0" smtClean="0"/>
          </a:p>
          <a:p>
            <a:r>
              <a:rPr lang="en-US" altLang="ko-KR" sz="2000" dirty="0"/>
              <a:t> </a:t>
            </a:r>
            <a:r>
              <a:rPr lang="en-US" altLang="ko-KR" sz="2000" dirty="0" smtClean="0"/>
              <a:t>   </a:t>
            </a:r>
            <a:r>
              <a:rPr lang="ko-KR" altLang="en-US" sz="2000" dirty="0" smtClean="0"/>
              <a:t>나누어 봅시다</a:t>
            </a:r>
            <a:r>
              <a:rPr lang="en-US" altLang="ko-KR" sz="2000" dirty="0" smtClean="0"/>
              <a:t>. </a:t>
            </a:r>
            <a:endParaRPr lang="en-US" altLang="ko-KR" sz="2000" dirty="0"/>
          </a:p>
          <a:p>
            <a:r>
              <a:rPr lang="en-US" altLang="ko-KR" sz="2000" dirty="0" smtClean="0"/>
              <a:t>5. </a:t>
            </a:r>
            <a:r>
              <a:rPr lang="ko-KR" altLang="en-US" sz="2000" dirty="0" smtClean="0"/>
              <a:t>주로 비자발적 클라이언트를 대상으로 서비스를 하는 기관에서 일하고 있다면 이것이 자신의 직업 </a:t>
            </a:r>
            <a:endParaRPr lang="en-US" altLang="ko-KR" sz="2000" dirty="0" smtClean="0"/>
          </a:p>
          <a:p>
            <a:r>
              <a:rPr lang="en-US" altLang="ko-KR" sz="2000" dirty="0"/>
              <a:t> </a:t>
            </a:r>
            <a:r>
              <a:rPr lang="en-US" altLang="ko-KR" sz="2000" dirty="0" smtClean="0"/>
              <a:t>   </a:t>
            </a:r>
            <a:r>
              <a:rPr lang="ko-KR" altLang="en-US" sz="2000" dirty="0" smtClean="0"/>
              <a:t>만족도에 어떤 영향을 주는지 나누어 봅시다</a:t>
            </a:r>
            <a:r>
              <a:rPr lang="en-US" altLang="ko-KR" sz="2000" dirty="0" smtClean="0"/>
              <a:t>. </a:t>
            </a:r>
            <a:endParaRPr lang="en-US" altLang="ko-KR" sz="2000" dirty="0"/>
          </a:p>
          <a:p>
            <a:r>
              <a:rPr lang="en-US" altLang="ko-KR" sz="2000" dirty="0" smtClean="0"/>
              <a:t>6. </a:t>
            </a:r>
            <a:r>
              <a:rPr lang="ko-KR" altLang="en-US" sz="2000" dirty="0" smtClean="0"/>
              <a:t>서비스를 결정하고 제공하는 과정에서 클라이언트의 자발성 부족 때문에 사례관리자로서 강제적인 </a:t>
            </a:r>
            <a:endParaRPr lang="en-US" altLang="ko-KR" sz="2000" dirty="0" smtClean="0"/>
          </a:p>
          <a:p>
            <a:r>
              <a:rPr lang="en-US" altLang="ko-KR" sz="2000" dirty="0"/>
              <a:t> </a:t>
            </a:r>
            <a:r>
              <a:rPr lang="en-US" altLang="ko-KR" sz="2000" dirty="0" smtClean="0"/>
              <a:t>   </a:t>
            </a:r>
            <a:r>
              <a:rPr lang="ko-KR" altLang="en-US" sz="2000" dirty="0" smtClean="0"/>
              <a:t>선택을 한 적이 있는가</a:t>
            </a:r>
            <a:r>
              <a:rPr lang="en-US" altLang="ko-KR" sz="2000" dirty="0" smtClean="0"/>
              <a:t>? </a:t>
            </a:r>
            <a:r>
              <a:rPr lang="ko-KR" altLang="en-US" sz="2000" dirty="0" smtClean="0"/>
              <a:t>있다면 그 결과가 어떠했는지 나누어 봅시다</a:t>
            </a:r>
            <a:r>
              <a:rPr lang="en-US" altLang="ko-KR" sz="2000" dirty="0" smtClean="0"/>
              <a:t>.</a:t>
            </a:r>
            <a:endParaRPr lang="en-US" altLang="ko-KR" sz="2000" dirty="0"/>
          </a:p>
          <a:p>
            <a:r>
              <a:rPr lang="en-US" altLang="ko-KR" sz="2000" dirty="0" smtClean="0"/>
              <a:t>7. </a:t>
            </a:r>
            <a:r>
              <a:rPr lang="ko-KR" altLang="en-US" sz="2000" dirty="0" smtClean="0"/>
              <a:t>클라이언트에게 자발성이 잠재해 있다는 것을 알고 그것을 점차로 발전시킨 경험이 있는지 나누어 </a:t>
            </a:r>
            <a:endParaRPr lang="en-US" altLang="ko-KR" sz="2000" dirty="0" smtClean="0"/>
          </a:p>
          <a:p>
            <a:r>
              <a:rPr lang="en-US" altLang="ko-KR" sz="2000" dirty="0"/>
              <a:t> </a:t>
            </a:r>
            <a:r>
              <a:rPr lang="en-US" altLang="ko-KR" sz="2000" dirty="0" smtClean="0"/>
              <a:t>   </a:t>
            </a:r>
            <a:r>
              <a:rPr lang="ko-KR" altLang="en-US" sz="2000" dirty="0" smtClean="0"/>
              <a:t>봅시다</a:t>
            </a:r>
            <a:r>
              <a:rPr lang="en-US" altLang="ko-KR" sz="2000" dirty="0" smtClean="0"/>
              <a:t>. </a:t>
            </a:r>
            <a:endParaRPr lang="ko-KR" altLang="en-US" sz="2400" dirty="0"/>
          </a:p>
        </p:txBody>
      </p:sp>
    </p:spTree>
    <p:extLst>
      <p:ext uri="{BB962C8B-B14F-4D97-AF65-F5344CB8AC3E}">
        <p14:creationId xmlns:p14="http://schemas.microsoft.com/office/powerpoint/2010/main" val="287579194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50006" y="1460553"/>
            <a:ext cx="10496282" cy="4339650"/>
          </a:xfrm>
          <a:prstGeom prst="rect">
            <a:avLst/>
          </a:prstGeom>
          <a:noFill/>
        </p:spPr>
        <p:txBody>
          <a:bodyPr wrap="square" rtlCol="0">
            <a:spAutoFit/>
          </a:bodyPr>
          <a:lstStyle/>
          <a:p>
            <a:r>
              <a:rPr lang="en-US" altLang="ko-KR" sz="2400" b="1" dirty="0" smtClean="0">
                <a:solidFill>
                  <a:srgbClr val="FFC000"/>
                </a:solidFill>
              </a:rPr>
              <a:t>    </a:t>
            </a:r>
            <a:r>
              <a:rPr lang="en-US" altLang="ko-KR" sz="2400" b="1" dirty="0" smtClean="0">
                <a:solidFill>
                  <a:srgbClr val="00B0F0"/>
                </a:solidFill>
              </a:rPr>
              <a:t>2) </a:t>
            </a:r>
            <a:r>
              <a:rPr lang="ko-KR" altLang="en-US" sz="2400" b="1" dirty="0" smtClean="0">
                <a:solidFill>
                  <a:srgbClr val="00B0F0"/>
                </a:solidFill>
              </a:rPr>
              <a:t>비자발적 클라이언트의 특징</a:t>
            </a:r>
            <a:endParaRPr lang="en-US" altLang="ko-KR" sz="2400" b="1" dirty="0" smtClean="0">
              <a:solidFill>
                <a:srgbClr val="00B0F0"/>
              </a:solidFill>
            </a:endParaRPr>
          </a:p>
          <a:p>
            <a:pPr lvl="1">
              <a:buClrTx/>
            </a:pPr>
            <a:endParaRPr lang="en-US" altLang="ko-KR" dirty="0"/>
          </a:p>
          <a:p>
            <a:pPr marL="800100" lvl="1" indent="-342900">
              <a:buClrTx/>
              <a:buFont typeface="Arial" panose="020B0604020202020204" pitchFamily="34" charset="0"/>
              <a:buChar char="•"/>
            </a:pPr>
            <a:r>
              <a:rPr lang="ko-KR" altLang="en-US" sz="2400" dirty="0" smtClean="0">
                <a:latin typeface="+mn-ea"/>
                <a:cs typeface="08서울한강체 L"/>
              </a:rPr>
              <a:t>사회복지서비스의 </a:t>
            </a:r>
            <a:r>
              <a:rPr lang="ko-KR" altLang="en-US" sz="2400" dirty="0">
                <a:latin typeface="+mn-ea"/>
                <a:cs typeface="08서울한강체 L"/>
              </a:rPr>
              <a:t>필요성을 전혀 느끼지 못하거나 미약하게 느낀다</a:t>
            </a:r>
            <a:r>
              <a:rPr lang="en-US" altLang="ko-KR" sz="2400" dirty="0" smtClean="0">
                <a:latin typeface="+mn-ea"/>
                <a:cs typeface="08서울한강체 L"/>
              </a:rPr>
              <a:t>.</a:t>
            </a:r>
          </a:p>
          <a:p>
            <a:pPr lvl="1">
              <a:buClrTx/>
            </a:pPr>
            <a:endParaRPr lang="en-US" altLang="ko-KR" sz="2400" dirty="0">
              <a:latin typeface="+mn-ea"/>
              <a:cs typeface="08서울한강체 L"/>
            </a:endParaRPr>
          </a:p>
          <a:p>
            <a:pPr marL="800100" lvl="1" indent="-342900">
              <a:buFont typeface="Arial" panose="020B0604020202020204" pitchFamily="34" charset="0"/>
              <a:buChar char="•"/>
            </a:pPr>
            <a:r>
              <a:rPr lang="ko-KR" altLang="en-US" sz="2400" dirty="0" smtClean="0">
                <a:latin typeface="+mn-ea"/>
                <a:cs typeface="08서울한강체 L"/>
              </a:rPr>
              <a:t>서비스를 </a:t>
            </a:r>
            <a:r>
              <a:rPr lang="ko-KR" altLang="en-US" sz="2400" dirty="0">
                <a:latin typeface="+mn-ea"/>
                <a:cs typeface="08서울한강체 L"/>
              </a:rPr>
              <a:t>제공받는 것에 대한 거부감과 수치감이 매우 강하다</a:t>
            </a:r>
            <a:r>
              <a:rPr lang="en-US" altLang="ko-KR" sz="2400" dirty="0">
                <a:latin typeface="+mn-ea"/>
                <a:cs typeface="08서울한강체 L"/>
              </a:rPr>
              <a:t>.</a:t>
            </a:r>
          </a:p>
          <a:p>
            <a:pPr lvl="1"/>
            <a:endParaRPr lang="en-US" altLang="ko-KR" sz="2400" dirty="0">
              <a:latin typeface="+mn-ea"/>
              <a:cs typeface="08서울한강체 L"/>
            </a:endParaRPr>
          </a:p>
          <a:p>
            <a:pPr marL="800100" lvl="1" indent="-342900">
              <a:buFont typeface="Arial" panose="020B0604020202020204" pitchFamily="34" charset="0"/>
              <a:buChar char="•"/>
            </a:pPr>
            <a:r>
              <a:rPr lang="ko-KR" altLang="en-US" sz="2400" dirty="0" smtClean="0">
                <a:latin typeface="+mn-ea"/>
                <a:cs typeface="08서울한강체 L"/>
              </a:rPr>
              <a:t>자신의 </a:t>
            </a:r>
            <a:r>
              <a:rPr lang="ko-KR" altLang="en-US" sz="2400" dirty="0">
                <a:latin typeface="+mn-ea"/>
                <a:cs typeface="08서울한강체 L"/>
              </a:rPr>
              <a:t>문제를 회피한다</a:t>
            </a:r>
            <a:r>
              <a:rPr lang="en-US" altLang="ko-KR" sz="2400" dirty="0">
                <a:latin typeface="+mn-ea"/>
                <a:cs typeface="08서울한강체 L"/>
              </a:rPr>
              <a:t>.</a:t>
            </a:r>
          </a:p>
          <a:p>
            <a:pPr lvl="1"/>
            <a:endParaRPr lang="en-US" altLang="ko-KR" sz="2400" dirty="0">
              <a:latin typeface="+mn-ea"/>
              <a:cs typeface="08서울한강체 L"/>
            </a:endParaRPr>
          </a:p>
          <a:p>
            <a:pPr marL="800100" lvl="1" indent="-342900">
              <a:buFont typeface="Arial" panose="020B0604020202020204" pitchFamily="34" charset="0"/>
              <a:buChar char="•"/>
            </a:pPr>
            <a:r>
              <a:rPr lang="ko-KR" altLang="en-US" sz="2400" dirty="0" smtClean="0">
                <a:latin typeface="+mn-ea"/>
                <a:cs typeface="08서울한강체 L"/>
              </a:rPr>
              <a:t>면담의 </a:t>
            </a:r>
            <a:r>
              <a:rPr lang="ko-KR" altLang="en-US" sz="2400" dirty="0">
                <a:latin typeface="+mn-ea"/>
                <a:cs typeface="08서울한강체 L"/>
              </a:rPr>
              <a:t>목적을 흐리게 한다</a:t>
            </a:r>
            <a:r>
              <a:rPr lang="en-US" altLang="ko-KR" sz="2400" dirty="0">
                <a:latin typeface="+mn-ea"/>
                <a:cs typeface="08서울한강체 L"/>
              </a:rPr>
              <a:t>.</a:t>
            </a:r>
          </a:p>
          <a:p>
            <a:pPr lvl="1"/>
            <a:endParaRPr lang="en-US" altLang="ko-KR" sz="2400" dirty="0">
              <a:latin typeface="+mn-ea"/>
              <a:cs typeface="08서울한강체 L"/>
            </a:endParaRPr>
          </a:p>
          <a:p>
            <a:pPr marL="800100" lvl="1" indent="-342900">
              <a:buFont typeface="Arial" panose="020B0604020202020204" pitchFamily="34" charset="0"/>
              <a:buChar char="•"/>
            </a:pPr>
            <a:r>
              <a:rPr lang="ko-KR" altLang="en-US" sz="2400" dirty="0" smtClean="0">
                <a:latin typeface="+mn-ea"/>
                <a:cs typeface="08서울한강체 L"/>
              </a:rPr>
              <a:t>고의로 </a:t>
            </a:r>
            <a:r>
              <a:rPr lang="ko-KR" altLang="en-US" sz="2400" dirty="0">
                <a:latin typeface="+mn-ea"/>
                <a:cs typeface="08서울한강체 L"/>
              </a:rPr>
              <a:t>면담을 방해하거나 거부한다</a:t>
            </a:r>
            <a:r>
              <a:rPr lang="en-US" altLang="ko-KR" sz="2400" dirty="0">
                <a:latin typeface="+mn-ea"/>
                <a:cs typeface="08서울한강체 L"/>
              </a:rPr>
              <a:t>.</a:t>
            </a:r>
          </a:p>
          <a:p>
            <a:endParaRPr lang="en-US" altLang="ko-KR" dirty="0"/>
          </a:p>
        </p:txBody>
      </p:sp>
    </p:spTree>
    <p:extLst>
      <p:ext uri="{BB962C8B-B14F-4D97-AF65-F5344CB8AC3E}">
        <p14:creationId xmlns:p14="http://schemas.microsoft.com/office/powerpoint/2010/main" val="79307931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0608" y="811368"/>
            <a:ext cx="9234153" cy="461665"/>
          </a:xfrm>
          <a:prstGeom prst="rect">
            <a:avLst/>
          </a:prstGeom>
          <a:noFill/>
        </p:spPr>
        <p:txBody>
          <a:bodyPr wrap="square" rtlCol="0">
            <a:spAutoFit/>
          </a:bodyPr>
          <a:lstStyle/>
          <a:p>
            <a:r>
              <a:rPr lang="en-US" altLang="ko-KR" sz="2400" b="1" dirty="0" smtClean="0">
                <a:solidFill>
                  <a:srgbClr val="002060"/>
                </a:solidFill>
                <a:latin typeface="+mn-ea"/>
                <a:cs typeface="08서울한강체 L"/>
              </a:rPr>
              <a:t>3) </a:t>
            </a:r>
            <a:r>
              <a:rPr lang="ko-KR" altLang="en-US" sz="2400" b="1" dirty="0" smtClean="0">
                <a:solidFill>
                  <a:srgbClr val="002060"/>
                </a:solidFill>
                <a:latin typeface="+mn-ea"/>
                <a:cs typeface="08서울한강체 L"/>
              </a:rPr>
              <a:t>사례관리자의 </a:t>
            </a:r>
            <a:r>
              <a:rPr lang="ko-KR" altLang="en-US" sz="2400" b="1" dirty="0">
                <a:solidFill>
                  <a:srgbClr val="002060"/>
                </a:solidFill>
                <a:latin typeface="+mn-ea"/>
                <a:cs typeface="08서울한강체 L"/>
              </a:rPr>
              <a:t>이중역할</a:t>
            </a:r>
            <a:endParaRPr lang="ko-KR" altLang="en-US" sz="2400" b="1" dirty="0">
              <a:solidFill>
                <a:srgbClr val="002060"/>
              </a:solidFill>
              <a:latin typeface="+mn-ea"/>
            </a:endParaRPr>
          </a:p>
        </p:txBody>
      </p:sp>
      <p:sp>
        <p:nvSpPr>
          <p:cNvPr id="3" name="내용 개체 틀 5"/>
          <p:cNvSpPr txBox="1">
            <a:spLocks/>
          </p:cNvSpPr>
          <p:nvPr/>
        </p:nvSpPr>
        <p:spPr>
          <a:xfrm>
            <a:off x="495835" y="1712890"/>
            <a:ext cx="11494396" cy="4843329"/>
          </a:xfrm>
          <a:prstGeom prst="rect">
            <a:avLst/>
          </a:prstGeom>
        </p:spPr>
        <p:txBody>
          <a:bodyPr rtlCol="0">
            <a:normAutofit/>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342900" indent="-342900">
              <a:buClrTx/>
              <a:buFont typeface="Arial" panose="020B0604020202020204" pitchFamily="34" charset="0"/>
              <a:buChar char="•"/>
              <a:defRPr/>
            </a:pPr>
            <a:r>
              <a:rPr lang="ko-KR" altLang="en-US" sz="2200" dirty="0" smtClean="0">
                <a:latin typeface="+mn-ea"/>
              </a:rPr>
              <a:t>공공기관이든 민간기관이든 비자발적 클라이언트를 돕는 사례관리자는 일반적으로</a:t>
            </a:r>
            <a:endParaRPr lang="en-US" altLang="ko-KR" sz="2200" dirty="0" smtClean="0">
              <a:latin typeface="+mn-ea"/>
            </a:endParaRPr>
          </a:p>
          <a:p>
            <a:pPr marL="0" indent="0">
              <a:buClrTx/>
              <a:buNone/>
              <a:defRPr/>
            </a:pPr>
            <a:r>
              <a:rPr lang="en-US" altLang="ko-KR" sz="2200" dirty="0">
                <a:latin typeface="+mn-ea"/>
              </a:rPr>
              <a:t> </a:t>
            </a:r>
            <a:r>
              <a:rPr lang="en-US" altLang="ko-KR" sz="2200" dirty="0" smtClean="0">
                <a:latin typeface="+mn-ea"/>
              </a:rPr>
              <a:t> </a:t>
            </a:r>
            <a:r>
              <a:rPr lang="ko-KR" altLang="en-US" sz="2200" dirty="0" smtClean="0">
                <a:latin typeface="+mn-ea"/>
              </a:rPr>
              <a:t> 두 가지 역할을 하는데</a:t>
            </a:r>
            <a:r>
              <a:rPr lang="en-US" altLang="ko-KR" sz="2200" dirty="0" smtClean="0">
                <a:latin typeface="+mn-ea"/>
              </a:rPr>
              <a:t>, </a:t>
            </a:r>
            <a:r>
              <a:rPr lang="ko-KR" altLang="en-US" sz="2200" dirty="0" smtClean="0">
                <a:latin typeface="+mn-ea"/>
              </a:rPr>
              <a:t>한 가지는 </a:t>
            </a:r>
            <a:r>
              <a:rPr lang="ko-KR" altLang="en-US" sz="2200" b="1" dirty="0" smtClean="0">
                <a:latin typeface="+mn-ea"/>
              </a:rPr>
              <a:t>법에 의한 감독자 역할</a:t>
            </a:r>
            <a:r>
              <a:rPr lang="ko-KR" altLang="en-US" sz="2200" dirty="0" smtClean="0">
                <a:latin typeface="+mn-ea"/>
              </a:rPr>
              <a:t>이고</a:t>
            </a:r>
            <a:r>
              <a:rPr lang="en-US" altLang="ko-KR" sz="2200" dirty="0" smtClean="0">
                <a:latin typeface="+mn-ea"/>
              </a:rPr>
              <a:t>, </a:t>
            </a:r>
            <a:r>
              <a:rPr lang="ko-KR" altLang="en-US" sz="2200" dirty="0" smtClean="0">
                <a:latin typeface="+mn-ea"/>
              </a:rPr>
              <a:t>다른 한 가지는 돕는 역할</a:t>
            </a:r>
            <a:endParaRPr lang="en-US" altLang="ko-KR" sz="2200" dirty="0" smtClean="0">
              <a:latin typeface="+mn-ea"/>
            </a:endParaRPr>
          </a:p>
          <a:p>
            <a:pPr marL="0" indent="0">
              <a:buClrTx/>
              <a:buNone/>
              <a:defRPr/>
            </a:pPr>
            <a:r>
              <a:rPr lang="en-US" altLang="ko-KR" sz="2200" dirty="0">
                <a:latin typeface="+mn-ea"/>
              </a:rPr>
              <a:t> </a:t>
            </a:r>
            <a:r>
              <a:rPr lang="en-US" altLang="ko-KR" sz="2200" dirty="0" smtClean="0">
                <a:latin typeface="+mn-ea"/>
              </a:rPr>
              <a:t> </a:t>
            </a:r>
            <a:r>
              <a:rPr lang="ko-KR" altLang="en-US" sz="2200" dirty="0" smtClean="0">
                <a:latin typeface="+mn-ea"/>
              </a:rPr>
              <a:t> 즉 </a:t>
            </a:r>
            <a:r>
              <a:rPr lang="ko-KR" altLang="en-US" sz="2200" b="1" dirty="0" smtClean="0">
                <a:latin typeface="+mn-ea"/>
              </a:rPr>
              <a:t>치료적 역할이나 문제 </a:t>
            </a:r>
            <a:r>
              <a:rPr lang="ko-KR" altLang="en-US" sz="2200" b="1" dirty="0" err="1" smtClean="0">
                <a:latin typeface="+mn-ea"/>
              </a:rPr>
              <a:t>해결자</a:t>
            </a:r>
            <a:r>
              <a:rPr lang="ko-KR" altLang="en-US" sz="2200" b="1" dirty="0" smtClean="0">
                <a:latin typeface="+mn-ea"/>
              </a:rPr>
              <a:t> 역할</a:t>
            </a:r>
            <a:r>
              <a:rPr lang="ko-KR" altLang="en-US" sz="2200" dirty="0" smtClean="0">
                <a:latin typeface="+mn-ea"/>
              </a:rPr>
              <a:t>이다</a:t>
            </a:r>
            <a:r>
              <a:rPr lang="en-US" altLang="ko-KR" sz="2200" dirty="0" smtClean="0">
                <a:latin typeface="+mn-ea"/>
              </a:rPr>
              <a:t>.    </a:t>
            </a:r>
          </a:p>
          <a:p>
            <a:pPr marL="320040" indent="-320040">
              <a:buFont typeface="Wingdings"/>
              <a:buChar char=""/>
              <a:defRPr/>
            </a:pPr>
            <a:endParaRPr lang="en-US" altLang="ko-KR" sz="2400" dirty="0" smtClean="0">
              <a:latin typeface="+mn-ea"/>
            </a:endParaRPr>
          </a:p>
          <a:p>
            <a:pPr marL="0" indent="0">
              <a:buNone/>
              <a:defRPr/>
            </a:pPr>
            <a:endParaRPr lang="en-US" altLang="ko-KR" sz="500" dirty="0" smtClean="0">
              <a:latin typeface="+mn-ea"/>
            </a:endParaRPr>
          </a:p>
          <a:p>
            <a:pPr marL="342900" indent="-342900">
              <a:buClrTx/>
              <a:defRPr/>
            </a:pPr>
            <a:r>
              <a:rPr lang="ko-KR" altLang="en-US" sz="2200" dirty="0" smtClean="0">
                <a:latin typeface="+mn-ea"/>
              </a:rPr>
              <a:t>비자발적 클라이언트에 대한 법적 역할과 원조역할을 조정하는 것은 매우 힘든 작업인 동시에 도전거리</a:t>
            </a:r>
            <a:endParaRPr lang="en-US" altLang="ko-KR" sz="2200" dirty="0">
              <a:latin typeface="+mn-ea"/>
            </a:endParaRPr>
          </a:p>
          <a:p>
            <a:pPr marL="342900" indent="-342900">
              <a:buClrTx/>
              <a:defRPr/>
            </a:pPr>
            <a:endParaRPr lang="en-US" altLang="ko-KR" sz="2200" dirty="0" smtClean="0">
              <a:latin typeface="+mn-ea"/>
            </a:endParaRPr>
          </a:p>
          <a:p>
            <a:pPr marL="342900" indent="-342900">
              <a:buClrTx/>
              <a:defRPr/>
            </a:pPr>
            <a:r>
              <a:rPr lang="ko-KR" altLang="en-US" sz="2200" dirty="0" smtClean="0">
                <a:latin typeface="+mn-ea"/>
              </a:rPr>
              <a:t>가끔 사례관리자는 한 가지 역할을 배제한 채 나머지 역할에 초점을 두기 쉬움</a:t>
            </a:r>
            <a:endParaRPr lang="en-US" altLang="ko-KR" sz="2200" dirty="0">
              <a:latin typeface="+mn-ea"/>
            </a:endParaRPr>
          </a:p>
          <a:p>
            <a:pPr marL="342900" indent="-342900">
              <a:buClrTx/>
              <a:defRPr/>
            </a:pPr>
            <a:endParaRPr lang="en-US" altLang="ko-KR" sz="2200" dirty="0" smtClean="0">
              <a:latin typeface="+mn-ea"/>
            </a:endParaRPr>
          </a:p>
          <a:p>
            <a:pPr marL="342900" indent="-342900">
              <a:buClrTx/>
              <a:defRPr/>
            </a:pPr>
            <a:r>
              <a:rPr lang="ko-KR" altLang="en-US" sz="2200" dirty="0" smtClean="0">
                <a:latin typeface="+mn-ea"/>
              </a:rPr>
              <a:t>그러므로 사례관리자는 이 두 가지 역할 간에 적절한 균형을 이루어야 함</a:t>
            </a:r>
          </a:p>
        </p:txBody>
      </p:sp>
    </p:spTree>
    <p:extLst>
      <p:ext uri="{BB962C8B-B14F-4D97-AF65-F5344CB8AC3E}">
        <p14:creationId xmlns:p14="http://schemas.microsoft.com/office/powerpoint/2010/main" val="42787272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txBox="1">
            <a:spLocks/>
          </p:cNvSpPr>
          <p:nvPr/>
        </p:nvSpPr>
        <p:spPr>
          <a:xfrm>
            <a:off x="222556" y="845486"/>
            <a:ext cx="11969444" cy="5397659"/>
          </a:xfrm>
          <a:prstGeom prst="rect">
            <a:avLst/>
          </a:prstGeom>
        </p:spPr>
        <p:txBody>
          <a:bodyPr>
            <a:normAutofit/>
          </a:bodyPr>
          <a:lstStyle>
            <a:lvl1pPr algn="l" rtl="0" eaLnBrk="1" latinLnBrk="1" hangingPunct="1">
              <a:spcBef>
                <a:spcPct val="0"/>
              </a:spcBef>
              <a:buNone/>
              <a:defRPr kumimoji="0" sz="4000" kern="1200">
                <a:solidFill>
                  <a:schemeClr val="tx2"/>
                </a:solidFill>
                <a:latin typeface="+mj-lt"/>
                <a:ea typeface="+mj-ea"/>
                <a:cs typeface="+mj-cs"/>
              </a:defRPr>
            </a:lvl1pPr>
          </a:lstStyle>
          <a:p>
            <a:r>
              <a:rPr lang="en-US" altLang="ko-KR" b="1" dirty="0" smtClean="0"/>
              <a:t>&lt;</a:t>
            </a:r>
            <a:r>
              <a:rPr lang="ko-KR" altLang="en-US" b="1" dirty="0" smtClean="0"/>
              <a:t>학습활동</a:t>
            </a:r>
            <a:r>
              <a:rPr lang="en-US" altLang="ko-KR" b="1" dirty="0" smtClean="0"/>
              <a:t>&gt;</a:t>
            </a:r>
            <a:endParaRPr lang="en-US" altLang="ko-KR" b="1" dirty="0"/>
          </a:p>
          <a:p>
            <a:r>
              <a:rPr lang="en-US" altLang="ko-KR" sz="2800" dirty="0" smtClean="0"/>
              <a:t/>
            </a:r>
            <a:br>
              <a:rPr lang="en-US" altLang="ko-KR" sz="2800" dirty="0" smtClean="0"/>
            </a:br>
            <a:r>
              <a:rPr lang="en-US" altLang="ko-KR" sz="2000" dirty="0" smtClean="0"/>
              <a:t>1. </a:t>
            </a:r>
            <a:r>
              <a:rPr lang="ko-KR" altLang="en-US" sz="2000" dirty="0" smtClean="0"/>
              <a:t>자신이 일하는 기관의 성격과 자신의 역할에 대해 나누어 봅시다</a:t>
            </a:r>
            <a:r>
              <a:rPr lang="en-US" altLang="ko-KR" sz="2000" dirty="0" smtClean="0"/>
              <a:t>.</a:t>
            </a:r>
          </a:p>
          <a:p>
            <a:endParaRPr lang="en-US" altLang="ko-KR" sz="2000" dirty="0"/>
          </a:p>
          <a:p>
            <a:r>
              <a:rPr lang="en-US" altLang="ko-KR" sz="2000" dirty="0" smtClean="0"/>
              <a:t>2. </a:t>
            </a:r>
            <a:r>
              <a:rPr lang="ko-KR" altLang="en-US" sz="2000" dirty="0" smtClean="0"/>
              <a:t>자신이 어떤 유형의 클라이언트를 주로 만나는지 실천 경험을 나누어 봅시다</a:t>
            </a:r>
            <a:r>
              <a:rPr lang="en-US" altLang="ko-KR" sz="2000" dirty="0" smtClean="0"/>
              <a:t>.</a:t>
            </a:r>
          </a:p>
          <a:p>
            <a:endParaRPr lang="en-US" altLang="ko-KR" sz="2000" dirty="0"/>
          </a:p>
          <a:p>
            <a:r>
              <a:rPr lang="en-US" altLang="ko-KR" sz="2000" dirty="0" smtClean="0"/>
              <a:t>3. </a:t>
            </a:r>
            <a:r>
              <a:rPr lang="ko-KR" altLang="en-US" sz="2000" dirty="0" smtClean="0"/>
              <a:t>실천 현장에서 상대하기 어려웠던 클라이언트에 대한 개인적 경험과 관계 형성 과정에서 성공했거나</a:t>
            </a:r>
            <a:endParaRPr lang="en-US" altLang="ko-KR" sz="2000" dirty="0" smtClean="0"/>
          </a:p>
          <a:p>
            <a:r>
              <a:rPr lang="en-US" altLang="ko-KR" sz="2000" dirty="0"/>
              <a:t> </a:t>
            </a:r>
            <a:r>
              <a:rPr lang="en-US" altLang="ko-KR" sz="2000" dirty="0" smtClean="0"/>
              <a:t>   </a:t>
            </a:r>
            <a:r>
              <a:rPr lang="ko-KR" altLang="en-US" sz="2000" dirty="0" smtClean="0"/>
              <a:t>실패했던 경험을 나누어 봅시다</a:t>
            </a:r>
            <a:r>
              <a:rPr lang="en-US" altLang="ko-KR" sz="2000" dirty="0" smtClean="0"/>
              <a:t>.</a:t>
            </a:r>
          </a:p>
          <a:p>
            <a:endParaRPr lang="en-US" altLang="ko-KR" sz="2000" dirty="0"/>
          </a:p>
          <a:p>
            <a:r>
              <a:rPr lang="en-US" altLang="ko-KR" sz="2000" dirty="0" smtClean="0"/>
              <a:t>4. </a:t>
            </a:r>
            <a:r>
              <a:rPr lang="ko-KR" altLang="en-US" sz="2000" dirty="0" smtClean="0"/>
              <a:t>사례관리자로서 클라이언트의 자기결정권에 따른 목적을 지지하는 역할을 하면서 동시에 주변 사람이</a:t>
            </a:r>
            <a:endParaRPr lang="en-US" altLang="ko-KR" sz="2000" dirty="0" smtClean="0"/>
          </a:p>
          <a:p>
            <a:r>
              <a:rPr lang="en-US" altLang="ko-KR" sz="2000" dirty="0"/>
              <a:t> </a:t>
            </a:r>
            <a:r>
              <a:rPr lang="en-US" altLang="ko-KR" sz="2000" dirty="0" smtClean="0"/>
              <a:t>   </a:t>
            </a:r>
            <a:r>
              <a:rPr lang="ko-KR" altLang="en-US" sz="2000" dirty="0" smtClean="0"/>
              <a:t>나 사회를 보호해야 하는 이중적 역할에서 힘들었던 점이 무엇이며</a:t>
            </a:r>
            <a:r>
              <a:rPr lang="en-US" altLang="ko-KR" sz="2000" dirty="0" smtClean="0"/>
              <a:t>, </a:t>
            </a:r>
            <a:r>
              <a:rPr lang="ko-KR" altLang="en-US" sz="2000" dirty="0" smtClean="0"/>
              <a:t>그것이 자신에게 주는 의미가 </a:t>
            </a:r>
            <a:endParaRPr lang="en-US" altLang="ko-KR" sz="2000" dirty="0" smtClean="0"/>
          </a:p>
          <a:p>
            <a:r>
              <a:rPr lang="en-US" altLang="ko-KR" sz="2000" dirty="0"/>
              <a:t> </a:t>
            </a:r>
            <a:r>
              <a:rPr lang="en-US" altLang="ko-KR" sz="2000" dirty="0" smtClean="0"/>
              <a:t>   </a:t>
            </a:r>
            <a:r>
              <a:rPr lang="ko-KR" altLang="en-US" sz="2000" dirty="0" smtClean="0"/>
              <a:t>무엇인지 나누어 봅시다</a:t>
            </a:r>
            <a:r>
              <a:rPr lang="en-US" altLang="ko-KR" sz="2000" dirty="0" smtClean="0"/>
              <a:t>.</a:t>
            </a:r>
            <a:endParaRPr lang="ko-KR" altLang="en-US" sz="2400" dirty="0"/>
          </a:p>
        </p:txBody>
      </p:sp>
    </p:spTree>
    <p:extLst>
      <p:ext uri="{BB962C8B-B14F-4D97-AF65-F5344CB8AC3E}">
        <p14:creationId xmlns:p14="http://schemas.microsoft.com/office/powerpoint/2010/main" val="87459040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324116" y="1466626"/>
            <a:ext cx="11842126" cy="5301221"/>
          </a:xfrm>
          <a:prstGeom prst="rect">
            <a:avLst/>
          </a:prstGeom>
        </p:spPr>
        <p:txBody>
          <a:bodyPr rtlCol="0">
            <a:normAutofit fontScale="92500" lnSpcReduction="10000"/>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320040" indent="-320040">
              <a:lnSpc>
                <a:spcPct val="120000"/>
              </a:lnSpc>
              <a:buFont typeface="Arial" pitchFamily="34" charset="0"/>
              <a:buNone/>
              <a:defRPr/>
            </a:pPr>
            <a:r>
              <a:rPr lang="en-US" altLang="ko-KR" sz="3000" dirty="0" smtClean="0">
                <a:solidFill>
                  <a:schemeClr val="accent6"/>
                </a:solidFill>
                <a:latin typeface="+mn-ea"/>
              </a:rPr>
              <a:t>  </a:t>
            </a:r>
            <a:r>
              <a:rPr lang="en-US" altLang="ko-KR" sz="2600" b="1" dirty="0" smtClean="0">
                <a:solidFill>
                  <a:schemeClr val="accent6"/>
                </a:solidFill>
                <a:latin typeface="+mn-ea"/>
              </a:rPr>
              <a:t>1) </a:t>
            </a:r>
            <a:r>
              <a:rPr lang="ko-KR" altLang="en-US" sz="2600" b="1" dirty="0" smtClean="0">
                <a:solidFill>
                  <a:schemeClr val="accent6"/>
                </a:solidFill>
                <a:latin typeface="+mn-ea"/>
              </a:rPr>
              <a:t>이론적 </a:t>
            </a:r>
            <a:r>
              <a:rPr lang="ko-KR" altLang="en-US" sz="2600" b="1" dirty="0" err="1" smtClean="0">
                <a:solidFill>
                  <a:schemeClr val="accent6"/>
                </a:solidFill>
                <a:latin typeface="+mn-ea"/>
              </a:rPr>
              <a:t>준거틀</a:t>
            </a:r>
            <a:endParaRPr lang="en-US" altLang="ko-KR" sz="2600" b="1" dirty="0" smtClean="0">
              <a:solidFill>
                <a:schemeClr val="accent6"/>
              </a:solidFill>
              <a:latin typeface="+mn-ea"/>
            </a:endParaRPr>
          </a:p>
          <a:p>
            <a:pPr marL="320040" indent="-320040">
              <a:lnSpc>
                <a:spcPct val="120000"/>
              </a:lnSpc>
              <a:buFont typeface="Arial" pitchFamily="34" charset="0"/>
              <a:buNone/>
              <a:defRPr/>
            </a:pPr>
            <a:endParaRPr lang="ko-KR" altLang="en-US" sz="600" b="1" dirty="0" smtClean="0">
              <a:solidFill>
                <a:schemeClr val="accent6"/>
              </a:solidFill>
              <a:latin typeface="+mn-ea"/>
            </a:endParaRPr>
          </a:p>
          <a:p>
            <a:pPr marL="320040" indent="-320040">
              <a:lnSpc>
                <a:spcPct val="120000"/>
              </a:lnSpc>
              <a:buFont typeface="Arial" pitchFamily="34" charset="0"/>
              <a:buNone/>
              <a:defRPr/>
            </a:pPr>
            <a:r>
              <a:rPr lang="ko-KR" altLang="en-US" sz="2200" dirty="0" smtClean="0">
                <a:latin typeface="+mn-ea"/>
              </a:rPr>
              <a:t>   </a:t>
            </a:r>
            <a:r>
              <a:rPr lang="en-US" altLang="ko-KR" sz="2200" dirty="0" smtClean="0">
                <a:latin typeface="+mn-ea"/>
              </a:rPr>
              <a:t>: </a:t>
            </a:r>
            <a:r>
              <a:rPr lang="ko-KR" altLang="en-US" sz="2200" dirty="0" smtClean="0">
                <a:latin typeface="+mn-ea"/>
              </a:rPr>
              <a:t>비자발적 클라이언트와의 작업은 이론적 </a:t>
            </a:r>
            <a:r>
              <a:rPr lang="ko-KR" altLang="en-US" sz="2200" dirty="0" err="1" smtClean="0">
                <a:latin typeface="+mn-ea"/>
              </a:rPr>
              <a:t>준거틀에서</a:t>
            </a:r>
            <a:r>
              <a:rPr lang="ko-KR" altLang="en-US" sz="2200" dirty="0" smtClean="0">
                <a:latin typeface="+mn-ea"/>
              </a:rPr>
              <a:t> 기인된 실천모델에 의해서 영향을 받음</a:t>
            </a:r>
            <a:r>
              <a:rPr lang="en-US" altLang="ko-KR" sz="2200" dirty="0" smtClean="0">
                <a:latin typeface="+mn-ea"/>
              </a:rPr>
              <a:t> </a:t>
            </a:r>
          </a:p>
          <a:p>
            <a:pPr marL="320040" indent="-320040">
              <a:lnSpc>
                <a:spcPct val="120000"/>
              </a:lnSpc>
              <a:buFont typeface="Arial" pitchFamily="34" charset="0"/>
              <a:buNone/>
              <a:defRPr/>
            </a:pPr>
            <a:r>
              <a:rPr lang="en-US" altLang="ko-KR" sz="2200" dirty="0">
                <a:latin typeface="+mn-ea"/>
              </a:rPr>
              <a:t> </a:t>
            </a:r>
            <a:r>
              <a:rPr lang="en-US" altLang="ko-KR" sz="2200" dirty="0" smtClean="0">
                <a:latin typeface="+mn-ea"/>
              </a:rPr>
              <a:t>  : </a:t>
            </a:r>
            <a:r>
              <a:rPr lang="ko-KR" altLang="en-US" sz="2200" dirty="0" smtClean="0">
                <a:latin typeface="+mn-ea"/>
              </a:rPr>
              <a:t>사례관리자가 익숙하고 선호하는 이론적 </a:t>
            </a:r>
            <a:r>
              <a:rPr lang="ko-KR" altLang="en-US" sz="2200" dirty="0" err="1" smtClean="0">
                <a:latin typeface="+mn-ea"/>
              </a:rPr>
              <a:t>준거틀이</a:t>
            </a:r>
            <a:r>
              <a:rPr lang="ko-KR" altLang="en-US" sz="2200" dirty="0" smtClean="0">
                <a:latin typeface="+mn-ea"/>
              </a:rPr>
              <a:t> 무엇인지에 따라 클라이언트와의 상담과정이 </a:t>
            </a:r>
            <a:endParaRPr lang="en-US" altLang="ko-KR" sz="2200" dirty="0" smtClean="0">
              <a:latin typeface="+mn-ea"/>
            </a:endParaRPr>
          </a:p>
          <a:p>
            <a:pPr marL="320040" indent="-320040">
              <a:lnSpc>
                <a:spcPct val="120000"/>
              </a:lnSpc>
              <a:buFont typeface="Arial" pitchFamily="34" charset="0"/>
              <a:buNone/>
              <a:defRPr/>
            </a:pPr>
            <a:r>
              <a:rPr lang="en-US" altLang="ko-KR" sz="2200" dirty="0">
                <a:latin typeface="+mn-ea"/>
              </a:rPr>
              <a:t> </a:t>
            </a:r>
            <a:r>
              <a:rPr lang="en-US" altLang="ko-KR" sz="2200" dirty="0" smtClean="0">
                <a:latin typeface="+mn-ea"/>
              </a:rPr>
              <a:t>   </a:t>
            </a:r>
            <a:r>
              <a:rPr lang="ko-KR" altLang="en-US" sz="2200" dirty="0" smtClean="0">
                <a:latin typeface="+mn-ea"/>
              </a:rPr>
              <a:t>다양함 </a:t>
            </a:r>
            <a:endParaRPr lang="en-US" altLang="ko-KR" sz="2200" dirty="0" smtClean="0">
              <a:latin typeface="+mn-ea"/>
            </a:endParaRPr>
          </a:p>
          <a:p>
            <a:pPr marL="320040" indent="-320040">
              <a:lnSpc>
                <a:spcPct val="120000"/>
              </a:lnSpc>
              <a:buFont typeface="Arial" pitchFamily="34" charset="0"/>
              <a:buNone/>
              <a:defRPr/>
            </a:pPr>
            <a:r>
              <a:rPr lang="en-US" altLang="ko-KR" sz="2200" dirty="0">
                <a:latin typeface="+mn-ea"/>
              </a:rPr>
              <a:t> </a:t>
            </a:r>
            <a:r>
              <a:rPr lang="en-US" altLang="ko-KR" sz="2200" dirty="0" smtClean="0">
                <a:latin typeface="+mn-ea"/>
              </a:rPr>
              <a:t>  </a:t>
            </a:r>
            <a:r>
              <a:rPr lang="ko-KR" altLang="en-US" sz="2200" dirty="0" smtClean="0">
                <a:latin typeface="+mn-ea"/>
              </a:rPr>
              <a:t> </a:t>
            </a:r>
            <a:r>
              <a:rPr lang="ko-KR" altLang="en-US" sz="1900" dirty="0" smtClean="0">
                <a:latin typeface="+mn-ea"/>
              </a:rPr>
              <a:t>예</a:t>
            </a:r>
            <a:r>
              <a:rPr lang="en-US" altLang="ko-KR" sz="1900" dirty="0" smtClean="0">
                <a:latin typeface="+mn-ea"/>
              </a:rPr>
              <a:t>) </a:t>
            </a:r>
            <a:r>
              <a:rPr lang="ko-KR" altLang="en-US" sz="1900" dirty="0" smtClean="0">
                <a:latin typeface="+mn-ea"/>
              </a:rPr>
              <a:t>정신분석모델</a:t>
            </a:r>
            <a:r>
              <a:rPr lang="en-US" altLang="ko-KR" sz="1900" dirty="0" smtClean="0">
                <a:latin typeface="+mn-ea"/>
              </a:rPr>
              <a:t>, </a:t>
            </a:r>
            <a:r>
              <a:rPr lang="ko-KR" altLang="en-US" sz="1900" dirty="0" smtClean="0">
                <a:latin typeface="+mn-ea"/>
              </a:rPr>
              <a:t>과제중심 모델</a:t>
            </a:r>
            <a:r>
              <a:rPr lang="en-US" altLang="ko-KR" sz="1900" dirty="0" smtClean="0">
                <a:latin typeface="+mn-ea"/>
              </a:rPr>
              <a:t>, </a:t>
            </a:r>
            <a:r>
              <a:rPr lang="ko-KR" altLang="en-US" sz="1900" dirty="0" smtClean="0">
                <a:latin typeface="+mn-ea"/>
              </a:rPr>
              <a:t>생태체계모델</a:t>
            </a:r>
            <a:r>
              <a:rPr lang="en-US" altLang="ko-KR" sz="1900" dirty="0" smtClean="0">
                <a:latin typeface="+mn-ea"/>
              </a:rPr>
              <a:t>, </a:t>
            </a:r>
            <a:r>
              <a:rPr lang="ko-KR" altLang="en-US" sz="1900" dirty="0" smtClean="0">
                <a:latin typeface="+mn-ea"/>
              </a:rPr>
              <a:t>해결중심모델</a:t>
            </a:r>
            <a:r>
              <a:rPr lang="en-US" altLang="ko-KR" sz="1900" dirty="0" smtClean="0">
                <a:latin typeface="+mn-ea"/>
              </a:rPr>
              <a:t>, </a:t>
            </a:r>
            <a:r>
              <a:rPr lang="ko-KR" altLang="en-US" sz="1900" dirty="0" smtClean="0">
                <a:latin typeface="+mn-ea"/>
              </a:rPr>
              <a:t>인지행동모델</a:t>
            </a:r>
            <a:r>
              <a:rPr lang="en-US" altLang="ko-KR" sz="1900" dirty="0" smtClean="0">
                <a:latin typeface="+mn-ea"/>
              </a:rPr>
              <a:t>, </a:t>
            </a:r>
            <a:r>
              <a:rPr lang="ko-KR" altLang="en-US" sz="1900" dirty="0" smtClean="0">
                <a:latin typeface="+mn-ea"/>
              </a:rPr>
              <a:t>다양한 가족치료모델 등</a:t>
            </a:r>
            <a:endParaRPr lang="en-US" altLang="ko-KR" sz="1900" dirty="0" smtClean="0">
              <a:latin typeface="+mn-ea"/>
            </a:endParaRPr>
          </a:p>
          <a:p>
            <a:pPr marL="320040" indent="-320040">
              <a:lnSpc>
                <a:spcPct val="120000"/>
              </a:lnSpc>
              <a:buFont typeface="Arial" pitchFamily="34" charset="0"/>
              <a:buNone/>
              <a:defRPr/>
            </a:pPr>
            <a:endParaRPr lang="en-US" altLang="ko-KR" sz="1200" dirty="0" smtClean="0">
              <a:latin typeface="+mn-ea"/>
            </a:endParaRPr>
          </a:p>
          <a:p>
            <a:pPr marL="320040" indent="-320040">
              <a:lnSpc>
                <a:spcPct val="120000"/>
              </a:lnSpc>
              <a:buFont typeface="Arial" pitchFamily="34" charset="0"/>
              <a:buNone/>
              <a:defRPr/>
            </a:pPr>
            <a:r>
              <a:rPr lang="en-US" altLang="ko-KR" sz="3000" b="1" dirty="0" smtClean="0">
                <a:solidFill>
                  <a:schemeClr val="accent2"/>
                </a:solidFill>
                <a:latin typeface="+mn-ea"/>
              </a:rPr>
              <a:t>  </a:t>
            </a:r>
            <a:r>
              <a:rPr lang="en-US" altLang="ko-KR" sz="2600" b="1" dirty="0" smtClean="0">
                <a:solidFill>
                  <a:schemeClr val="accent6"/>
                </a:solidFill>
                <a:latin typeface="+mn-ea"/>
              </a:rPr>
              <a:t>2) </a:t>
            </a:r>
            <a:r>
              <a:rPr lang="ko-KR" altLang="en-US" sz="2600" b="1" dirty="0" smtClean="0">
                <a:solidFill>
                  <a:schemeClr val="accent6"/>
                </a:solidFill>
                <a:latin typeface="+mn-ea"/>
              </a:rPr>
              <a:t>사례관리자의 가치와 신념</a:t>
            </a:r>
            <a:endParaRPr lang="en-US" altLang="ko-KR" sz="2600" b="1" dirty="0" smtClean="0">
              <a:solidFill>
                <a:schemeClr val="accent6"/>
              </a:solidFill>
              <a:latin typeface="+mn-ea"/>
            </a:endParaRPr>
          </a:p>
          <a:p>
            <a:pPr marL="320040" indent="-320040">
              <a:lnSpc>
                <a:spcPct val="120000"/>
              </a:lnSpc>
              <a:buFont typeface="Arial" pitchFamily="34" charset="0"/>
              <a:buNone/>
              <a:defRPr/>
            </a:pPr>
            <a:endParaRPr lang="ko-KR" altLang="en-US" sz="600" b="1" dirty="0" smtClean="0">
              <a:solidFill>
                <a:schemeClr val="accent6"/>
              </a:solidFill>
              <a:latin typeface="+mn-ea"/>
            </a:endParaRPr>
          </a:p>
          <a:p>
            <a:pPr marL="320040" indent="-320040">
              <a:lnSpc>
                <a:spcPct val="120000"/>
              </a:lnSpc>
              <a:buFont typeface="Arial" pitchFamily="34" charset="0"/>
              <a:buNone/>
              <a:defRPr/>
            </a:pPr>
            <a:r>
              <a:rPr lang="ko-KR" altLang="en-US" sz="2400" dirty="0" smtClean="0">
                <a:latin typeface="+mn-ea"/>
              </a:rPr>
              <a:t>   </a:t>
            </a:r>
            <a:r>
              <a:rPr lang="en-US" altLang="ko-KR" sz="2400" dirty="0" smtClean="0">
                <a:latin typeface="+mn-ea"/>
              </a:rPr>
              <a:t>: </a:t>
            </a:r>
            <a:r>
              <a:rPr lang="ko-KR" altLang="en-US" sz="2200" dirty="0" smtClean="0">
                <a:latin typeface="+mn-ea"/>
              </a:rPr>
              <a:t>사례관리자가 지니고 있는 가치와 개인적 신념에 의해서도 영향을 받음</a:t>
            </a:r>
            <a:endParaRPr lang="en-US" altLang="ko-KR" sz="2200" dirty="0" smtClean="0">
              <a:latin typeface="+mn-ea"/>
            </a:endParaRPr>
          </a:p>
          <a:p>
            <a:pPr marL="320040" indent="-320040">
              <a:lnSpc>
                <a:spcPct val="120000"/>
              </a:lnSpc>
              <a:buFont typeface="Arial" pitchFamily="34" charset="0"/>
              <a:buNone/>
              <a:defRPr/>
            </a:pPr>
            <a:r>
              <a:rPr lang="en-US" altLang="ko-KR" sz="2200" dirty="0" smtClean="0">
                <a:latin typeface="+mn-ea"/>
              </a:rPr>
              <a:t>   : </a:t>
            </a:r>
            <a:r>
              <a:rPr lang="ko-KR" altLang="en-US" sz="2200" dirty="0" smtClean="0">
                <a:latin typeface="+mn-ea"/>
              </a:rPr>
              <a:t>사례관리자 자신의 가치</a:t>
            </a:r>
            <a:r>
              <a:rPr lang="en-US" altLang="ko-KR" sz="2200" dirty="0" smtClean="0">
                <a:latin typeface="+mn-ea"/>
              </a:rPr>
              <a:t>, </a:t>
            </a:r>
            <a:r>
              <a:rPr lang="ko-KR" altLang="en-US" sz="2200" dirty="0" smtClean="0">
                <a:latin typeface="+mn-ea"/>
              </a:rPr>
              <a:t>사회복지전문직의 가치</a:t>
            </a:r>
            <a:r>
              <a:rPr lang="en-US" altLang="ko-KR" sz="2200" dirty="0" smtClean="0">
                <a:latin typeface="+mn-ea"/>
              </a:rPr>
              <a:t>, </a:t>
            </a:r>
            <a:r>
              <a:rPr lang="ko-KR" altLang="en-US" sz="2200" dirty="0" smtClean="0">
                <a:latin typeface="+mn-ea"/>
              </a:rPr>
              <a:t>클라이언트의 가치 등이 조화를 이루기 위해서는   </a:t>
            </a:r>
            <a:endParaRPr lang="en-US" altLang="ko-KR" sz="2200" dirty="0" smtClean="0">
              <a:latin typeface="+mn-ea"/>
            </a:endParaRPr>
          </a:p>
          <a:p>
            <a:pPr marL="320040" indent="-320040">
              <a:lnSpc>
                <a:spcPct val="120000"/>
              </a:lnSpc>
              <a:buFont typeface="Arial" pitchFamily="34" charset="0"/>
              <a:buNone/>
              <a:defRPr/>
            </a:pPr>
            <a:r>
              <a:rPr lang="en-US" altLang="ko-KR" sz="2200" dirty="0">
                <a:latin typeface="+mn-ea"/>
              </a:rPr>
              <a:t> </a:t>
            </a:r>
            <a:r>
              <a:rPr lang="en-US" altLang="ko-KR" sz="2200" dirty="0" smtClean="0">
                <a:latin typeface="+mn-ea"/>
              </a:rPr>
              <a:t>   </a:t>
            </a:r>
            <a:r>
              <a:rPr lang="ko-KR" altLang="en-US" sz="2200" dirty="0" smtClean="0">
                <a:latin typeface="+mn-ea"/>
              </a:rPr>
              <a:t>우선적으로 </a:t>
            </a:r>
            <a:r>
              <a:rPr lang="ko-KR" altLang="en-US" sz="2200" dirty="0" err="1" smtClean="0">
                <a:latin typeface="+mn-ea"/>
              </a:rPr>
              <a:t>사회복지사</a:t>
            </a:r>
            <a:r>
              <a:rPr lang="ko-KR" altLang="en-US" sz="2200" dirty="0" smtClean="0">
                <a:latin typeface="+mn-ea"/>
              </a:rPr>
              <a:t> 자신의 가치체계에 대한 이해가 선행되어야 함</a:t>
            </a:r>
            <a:endParaRPr lang="en-US" altLang="ko-KR" sz="2200" dirty="0" smtClean="0">
              <a:latin typeface="+mn-ea"/>
            </a:endParaRPr>
          </a:p>
          <a:p>
            <a:pPr marL="320040" indent="-320040">
              <a:lnSpc>
                <a:spcPct val="120000"/>
              </a:lnSpc>
              <a:buFont typeface="Arial" pitchFamily="34" charset="0"/>
              <a:buNone/>
              <a:defRPr/>
            </a:pPr>
            <a:r>
              <a:rPr lang="en-US" altLang="ko-KR" sz="2200" dirty="0">
                <a:latin typeface="+mn-ea"/>
              </a:rPr>
              <a:t> </a:t>
            </a:r>
            <a:r>
              <a:rPr lang="en-US" altLang="ko-KR" sz="2200" dirty="0" smtClean="0">
                <a:latin typeface="+mn-ea"/>
              </a:rPr>
              <a:t>  : </a:t>
            </a:r>
            <a:r>
              <a:rPr lang="ko-KR" altLang="en-US" sz="2200" dirty="0" smtClean="0">
                <a:latin typeface="+mn-ea"/>
              </a:rPr>
              <a:t>더 나아가 자신의 가치와 클라이언트의 가치에 대한 확인이 가능해야 두 가치간의 충돌에 대한 </a:t>
            </a:r>
            <a:endParaRPr lang="en-US" altLang="ko-KR" sz="2200" dirty="0" smtClean="0">
              <a:latin typeface="+mn-ea"/>
            </a:endParaRPr>
          </a:p>
          <a:p>
            <a:pPr marL="320040" indent="-320040">
              <a:lnSpc>
                <a:spcPct val="120000"/>
              </a:lnSpc>
              <a:buFont typeface="Arial" pitchFamily="34" charset="0"/>
              <a:buNone/>
              <a:defRPr/>
            </a:pPr>
            <a:r>
              <a:rPr lang="en-US" altLang="ko-KR" sz="2200" dirty="0">
                <a:latin typeface="+mn-ea"/>
              </a:rPr>
              <a:t> </a:t>
            </a:r>
            <a:r>
              <a:rPr lang="en-US" altLang="ko-KR" sz="2200" dirty="0" smtClean="0">
                <a:latin typeface="+mn-ea"/>
              </a:rPr>
              <a:t>   </a:t>
            </a:r>
            <a:r>
              <a:rPr lang="ko-KR" altLang="en-US" sz="2200" dirty="0" smtClean="0">
                <a:latin typeface="+mn-ea"/>
              </a:rPr>
              <a:t>이해가 가능하며</a:t>
            </a:r>
            <a:r>
              <a:rPr lang="en-US" altLang="ko-KR" sz="2200" dirty="0" smtClean="0">
                <a:latin typeface="+mn-ea"/>
              </a:rPr>
              <a:t>, </a:t>
            </a:r>
            <a:r>
              <a:rPr lang="ko-KR" altLang="en-US" sz="2200" dirty="0" smtClean="0">
                <a:latin typeface="+mn-ea"/>
              </a:rPr>
              <a:t>어떻게 조화를 이룰 수 있는지를 확인할 수 있음</a:t>
            </a:r>
            <a:endParaRPr lang="ko-KR" altLang="en-US" sz="1900" dirty="0" smtClean="0">
              <a:latin typeface="+mn-ea"/>
            </a:endParaRPr>
          </a:p>
          <a:p>
            <a:pPr marL="320040" indent="-320040">
              <a:lnSpc>
                <a:spcPct val="120000"/>
              </a:lnSpc>
              <a:buFont typeface="Arial" pitchFamily="34" charset="0"/>
              <a:buNone/>
              <a:defRPr/>
            </a:pPr>
            <a:endParaRPr lang="ko-KR" altLang="en-US" sz="2400" dirty="0" smtClean="0">
              <a:latin typeface="+mn-ea"/>
            </a:endParaRPr>
          </a:p>
        </p:txBody>
      </p:sp>
      <p:sp>
        <p:nvSpPr>
          <p:cNvPr id="3" name="TextBox 2"/>
          <p:cNvSpPr txBox="1"/>
          <p:nvPr/>
        </p:nvSpPr>
        <p:spPr>
          <a:xfrm>
            <a:off x="360608" y="811368"/>
            <a:ext cx="9234153" cy="461665"/>
          </a:xfrm>
          <a:prstGeom prst="rect">
            <a:avLst/>
          </a:prstGeom>
          <a:noFill/>
        </p:spPr>
        <p:txBody>
          <a:bodyPr wrap="square" rtlCol="0">
            <a:spAutoFit/>
          </a:bodyPr>
          <a:lstStyle/>
          <a:p>
            <a:r>
              <a:rPr lang="en-US" altLang="ko-KR" sz="2400" b="1" dirty="0" smtClean="0">
                <a:solidFill>
                  <a:schemeClr val="accent2"/>
                </a:solidFill>
                <a:latin typeface="+mn-ea"/>
              </a:rPr>
              <a:t>4) </a:t>
            </a:r>
            <a:r>
              <a:rPr lang="ko-KR" altLang="en-US" sz="2400" b="1" dirty="0" smtClean="0">
                <a:solidFill>
                  <a:schemeClr val="accent2"/>
                </a:solidFill>
                <a:latin typeface="+mn-ea"/>
              </a:rPr>
              <a:t>사례관리자의 활동에 영향을 주는 요소들</a:t>
            </a:r>
            <a:endParaRPr lang="ko-KR" altLang="en-US" sz="2400" b="1" dirty="0">
              <a:solidFill>
                <a:schemeClr val="accent2"/>
              </a:solidFill>
              <a:latin typeface="+mn-ea"/>
            </a:endParaRPr>
          </a:p>
        </p:txBody>
      </p:sp>
    </p:spTree>
    <p:extLst>
      <p:ext uri="{BB962C8B-B14F-4D97-AF65-F5344CB8AC3E}">
        <p14:creationId xmlns:p14="http://schemas.microsoft.com/office/powerpoint/2010/main" val="386885217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316561" y="798490"/>
            <a:ext cx="10991090" cy="4056845"/>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lnSpc>
                <a:spcPct val="120000"/>
              </a:lnSpc>
              <a:buFont typeface="Arial" panose="020B0604020202020204" pitchFamily="34" charset="0"/>
              <a:buNone/>
            </a:pPr>
            <a:r>
              <a:rPr lang="en-US" altLang="ko-KR" sz="2400" dirty="0" smtClean="0">
                <a:solidFill>
                  <a:schemeClr val="accent6"/>
                </a:solidFill>
                <a:latin typeface="+mn-ea"/>
              </a:rPr>
              <a:t> </a:t>
            </a:r>
            <a:r>
              <a:rPr lang="en-US" altLang="ko-KR" sz="2400" b="1" dirty="0" smtClean="0">
                <a:solidFill>
                  <a:schemeClr val="accent6"/>
                </a:solidFill>
                <a:latin typeface="+mn-ea"/>
                <a:cs typeface="08서울한강체 L"/>
              </a:rPr>
              <a:t>3) </a:t>
            </a:r>
            <a:r>
              <a:rPr lang="ko-KR" altLang="en-US" sz="2400" b="1" dirty="0" smtClean="0">
                <a:solidFill>
                  <a:schemeClr val="accent6"/>
                </a:solidFill>
                <a:latin typeface="+mn-ea"/>
                <a:cs typeface="08서울한강체 L"/>
              </a:rPr>
              <a:t>사례관리자의 인생 경험</a:t>
            </a:r>
            <a:endParaRPr lang="en-US" altLang="ko-KR" sz="2400" b="1" dirty="0" smtClean="0">
              <a:solidFill>
                <a:schemeClr val="accent6"/>
              </a:solidFill>
              <a:latin typeface="+mn-ea"/>
              <a:cs typeface="08서울한강체 L"/>
            </a:endParaRPr>
          </a:p>
          <a:p>
            <a:pPr>
              <a:lnSpc>
                <a:spcPct val="120000"/>
              </a:lnSpc>
              <a:buFont typeface="Arial" panose="020B0604020202020204" pitchFamily="34" charset="0"/>
              <a:buNone/>
            </a:pPr>
            <a:endParaRPr lang="ko-KR" altLang="en-US" sz="1000" b="1" dirty="0" smtClean="0">
              <a:solidFill>
                <a:schemeClr val="accent6"/>
              </a:solidFill>
              <a:latin typeface="+mn-ea"/>
              <a:cs typeface="08서울한강체 L"/>
            </a:endParaRPr>
          </a:p>
          <a:p>
            <a:pPr>
              <a:lnSpc>
                <a:spcPct val="120000"/>
              </a:lnSpc>
              <a:buFont typeface="Arial" panose="020B0604020202020204" pitchFamily="34" charset="0"/>
              <a:buNone/>
            </a:pPr>
            <a:r>
              <a:rPr lang="en-US" altLang="ko-KR" sz="2400" dirty="0" smtClean="0">
                <a:latin typeface="+mn-ea"/>
                <a:cs typeface="08서울한강체 L"/>
              </a:rPr>
              <a:t>    : </a:t>
            </a:r>
            <a:r>
              <a:rPr lang="ko-KR" altLang="en-US" sz="2200" dirty="0" smtClean="0">
                <a:latin typeface="+mn-ea"/>
                <a:cs typeface="08서울한강체 L"/>
              </a:rPr>
              <a:t>사례관리자의 특별한 인생경험이 사례관리자의 작업에 영향을 줌</a:t>
            </a:r>
            <a:endParaRPr lang="en-US" altLang="ko-KR" sz="2200" dirty="0" smtClean="0">
              <a:latin typeface="+mn-ea"/>
              <a:cs typeface="08서울한강체 L"/>
            </a:endParaRPr>
          </a:p>
          <a:p>
            <a:pPr>
              <a:lnSpc>
                <a:spcPct val="120000"/>
              </a:lnSpc>
            </a:pPr>
            <a:endParaRPr lang="en-US" altLang="ko-KR" sz="2400" dirty="0" smtClean="0">
              <a:latin typeface="+mn-ea"/>
              <a:cs typeface="08서울한강체 L"/>
            </a:endParaRPr>
          </a:p>
          <a:p>
            <a:pPr>
              <a:lnSpc>
                <a:spcPct val="120000"/>
              </a:lnSpc>
              <a:buFont typeface="Arial" panose="020B0604020202020204" pitchFamily="34" charset="0"/>
              <a:buNone/>
            </a:pPr>
            <a:r>
              <a:rPr lang="en-US" altLang="ko-KR" b="1" dirty="0" smtClean="0">
                <a:solidFill>
                  <a:schemeClr val="accent2"/>
                </a:solidFill>
                <a:latin typeface="+mn-ea"/>
                <a:cs typeface="08서울한강체 L"/>
              </a:rPr>
              <a:t> </a:t>
            </a:r>
            <a:r>
              <a:rPr lang="en-US" altLang="ko-KR" sz="2400" b="1" dirty="0" smtClean="0">
                <a:solidFill>
                  <a:schemeClr val="accent6"/>
                </a:solidFill>
                <a:latin typeface="+mn-ea"/>
                <a:cs typeface="08서울한강체 L"/>
              </a:rPr>
              <a:t>4) </a:t>
            </a:r>
            <a:r>
              <a:rPr lang="ko-KR" altLang="en-US" sz="2400" b="1" dirty="0" smtClean="0">
                <a:solidFill>
                  <a:schemeClr val="accent6"/>
                </a:solidFill>
                <a:latin typeface="+mn-ea"/>
                <a:cs typeface="08서울한강체 L"/>
              </a:rPr>
              <a:t>사례관리자의 실천 지혜</a:t>
            </a:r>
            <a:endParaRPr lang="en-US" altLang="ko-KR" sz="2400" b="1" dirty="0" smtClean="0">
              <a:solidFill>
                <a:schemeClr val="accent6"/>
              </a:solidFill>
              <a:latin typeface="+mn-ea"/>
              <a:cs typeface="08서울한강체 L"/>
            </a:endParaRPr>
          </a:p>
          <a:p>
            <a:pPr>
              <a:lnSpc>
                <a:spcPct val="120000"/>
              </a:lnSpc>
              <a:buFont typeface="Arial" panose="020B0604020202020204" pitchFamily="34" charset="0"/>
              <a:buNone/>
            </a:pPr>
            <a:endParaRPr lang="ko-KR" altLang="en-US" sz="1000" b="1" dirty="0" smtClean="0">
              <a:solidFill>
                <a:schemeClr val="accent6"/>
              </a:solidFill>
              <a:latin typeface="+mn-ea"/>
              <a:cs typeface="08서울한강체 L"/>
            </a:endParaRPr>
          </a:p>
          <a:p>
            <a:pPr>
              <a:lnSpc>
                <a:spcPct val="120000"/>
              </a:lnSpc>
              <a:buFont typeface="Arial" panose="020B0604020202020204" pitchFamily="34" charset="0"/>
              <a:buNone/>
            </a:pPr>
            <a:r>
              <a:rPr lang="ko-KR" altLang="en-US" sz="2400" dirty="0" smtClean="0">
                <a:latin typeface="+mn-ea"/>
                <a:cs typeface="08서울한강체 L"/>
              </a:rPr>
              <a:t>    </a:t>
            </a:r>
            <a:r>
              <a:rPr lang="en-US" altLang="ko-KR" sz="2400" dirty="0" smtClean="0">
                <a:latin typeface="+mn-ea"/>
                <a:cs typeface="08서울한강체 L"/>
              </a:rPr>
              <a:t>: </a:t>
            </a:r>
            <a:r>
              <a:rPr lang="ko-KR" altLang="en-US" sz="2200" dirty="0" smtClean="0">
                <a:latin typeface="+mn-ea"/>
                <a:cs typeface="08서울한강체 L"/>
              </a:rPr>
              <a:t>실천현장에서의 경험이 관계형성에 영향을 줌</a:t>
            </a:r>
            <a:endParaRPr lang="en-US" altLang="ko-KR" sz="2200" dirty="0" smtClean="0">
              <a:latin typeface="+mn-ea"/>
              <a:cs typeface="08서울한강체 L"/>
            </a:endParaRPr>
          </a:p>
          <a:p>
            <a:pPr>
              <a:lnSpc>
                <a:spcPct val="120000"/>
              </a:lnSpc>
              <a:buFont typeface="Arial" panose="020B0604020202020204" pitchFamily="34" charset="0"/>
              <a:buNone/>
            </a:pPr>
            <a:endParaRPr lang="en-US" altLang="ko-KR" sz="500" dirty="0" smtClean="0">
              <a:latin typeface="+mn-ea"/>
              <a:cs typeface="08서울한강체 L"/>
            </a:endParaRPr>
          </a:p>
          <a:p>
            <a:pPr>
              <a:lnSpc>
                <a:spcPct val="120000"/>
              </a:lnSpc>
              <a:buFont typeface="Arial" panose="020B0604020202020204" pitchFamily="34" charset="0"/>
              <a:buNone/>
            </a:pPr>
            <a:r>
              <a:rPr lang="en-US" altLang="ko-KR" sz="2000" dirty="0" smtClean="0">
                <a:latin typeface="+mn-ea"/>
                <a:cs typeface="08서울한강체 L"/>
              </a:rPr>
              <a:t>      </a:t>
            </a:r>
            <a:r>
              <a:rPr lang="ko-KR" altLang="en-US" sz="2000" dirty="0" smtClean="0">
                <a:latin typeface="+mn-ea"/>
                <a:cs typeface="08서울한강체 L"/>
              </a:rPr>
              <a:t>예</a:t>
            </a:r>
            <a:r>
              <a:rPr lang="en-US" altLang="ko-KR" sz="2000" dirty="0" smtClean="0">
                <a:latin typeface="+mn-ea"/>
                <a:cs typeface="08서울한강체 L"/>
              </a:rPr>
              <a:t>) </a:t>
            </a:r>
            <a:r>
              <a:rPr lang="ko-KR" altLang="en-US" sz="2000" dirty="0" smtClean="0">
                <a:latin typeface="+mn-ea"/>
                <a:cs typeface="08서울한강체 L"/>
              </a:rPr>
              <a:t>노숙자를 돕는 일에 오랜 경험이 있는 경우 이러한 경험은 같은 상황에 </a:t>
            </a:r>
            <a:endParaRPr lang="en-US" altLang="ko-KR" sz="2000" dirty="0" smtClean="0">
              <a:latin typeface="+mn-ea"/>
              <a:cs typeface="08서울한강체 L"/>
            </a:endParaRPr>
          </a:p>
          <a:p>
            <a:pPr>
              <a:lnSpc>
                <a:spcPct val="120000"/>
              </a:lnSpc>
              <a:buFont typeface="Arial" panose="020B0604020202020204" pitchFamily="34" charset="0"/>
              <a:buNone/>
            </a:pPr>
            <a:r>
              <a:rPr lang="en-US" altLang="ko-KR" sz="2000" dirty="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처해 있는 </a:t>
            </a:r>
            <a:r>
              <a:rPr lang="ko-KR" altLang="en-US" sz="2000" dirty="0" err="1" smtClean="0">
                <a:latin typeface="+mn-ea"/>
                <a:cs typeface="08서울한강체 L"/>
              </a:rPr>
              <a:t>노숙인들과의</a:t>
            </a:r>
            <a:r>
              <a:rPr lang="ko-KR" altLang="en-US" sz="2000" dirty="0" smtClean="0">
                <a:latin typeface="+mn-ea"/>
                <a:cs typeface="08서울한강체 L"/>
              </a:rPr>
              <a:t> 관계를 맺는데 매우 유용하게 활용할 수 있음</a:t>
            </a:r>
            <a:r>
              <a:rPr lang="en-US" altLang="ko-KR" sz="2000" dirty="0" smtClean="0">
                <a:latin typeface="+mn-ea"/>
                <a:cs typeface="08서울한강체 L"/>
              </a:rPr>
              <a:t>.</a:t>
            </a:r>
          </a:p>
          <a:p>
            <a:pPr>
              <a:lnSpc>
                <a:spcPct val="120000"/>
              </a:lnSpc>
              <a:buFont typeface="Arial" panose="020B0604020202020204" pitchFamily="34" charset="0"/>
              <a:buNone/>
            </a:pPr>
            <a:endParaRPr lang="en-US" altLang="ko-KR" sz="2000" dirty="0">
              <a:latin typeface="+mn-ea"/>
              <a:cs typeface="08서울한강체 L"/>
            </a:endParaRPr>
          </a:p>
          <a:p>
            <a:pPr>
              <a:lnSpc>
                <a:spcPct val="120000"/>
              </a:lnSpc>
              <a:buFont typeface="Arial" panose="020B0604020202020204" pitchFamily="34" charset="0"/>
              <a:buNone/>
            </a:pPr>
            <a:endParaRPr lang="en-US" altLang="ko-KR" sz="2000" dirty="0" smtClean="0">
              <a:latin typeface="+mn-ea"/>
              <a:cs typeface="08서울한강체 L"/>
            </a:endParaRPr>
          </a:p>
          <a:p>
            <a:pPr>
              <a:lnSpc>
                <a:spcPct val="120000"/>
              </a:lnSpc>
              <a:buFont typeface="Arial" panose="020B0604020202020204" pitchFamily="34" charset="0"/>
              <a:buNone/>
            </a:pPr>
            <a:endParaRPr lang="en-US" altLang="ko-KR" sz="2000" dirty="0">
              <a:latin typeface="+mn-ea"/>
              <a:cs typeface="08서울한강체 L"/>
            </a:endParaRPr>
          </a:p>
        </p:txBody>
      </p:sp>
      <p:sp>
        <p:nvSpPr>
          <p:cNvPr id="3" name="내용 개체 틀 5"/>
          <p:cNvSpPr txBox="1">
            <a:spLocks/>
          </p:cNvSpPr>
          <p:nvPr/>
        </p:nvSpPr>
        <p:spPr>
          <a:xfrm>
            <a:off x="316561" y="5086618"/>
            <a:ext cx="11875439" cy="1623275"/>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lnSpc>
                <a:spcPct val="120000"/>
              </a:lnSpc>
              <a:buFont typeface="Arial" panose="020B0604020202020204" pitchFamily="34" charset="0"/>
              <a:buNone/>
            </a:pPr>
            <a:r>
              <a:rPr lang="en-US" altLang="ko-KR" sz="2400" b="1" dirty="0" smtClean="0">
                <a:solidFill>
                  <a:schemeClr val="accent6"/>
                </a:solidFill>
                <a:latin typeface="+mn-ea"/>
              </a:rPr>
              <a:t> </a:t>
            </a:r>
            <a:r>
              <a:rPr lang="en-US" altLang="ko-KR" sz="2400" b="1" dirty="0" smtClean="0">
                <a:solidFill>
                  <a:schemeClr val="accent6"/>
                </a:solidFill>
                <a:latin typeface="+mn-ea"/>
                <a:cs typeface="08서울한강체 L"/>
              </a:rPr>
              <a:t>5) </a:t>
            </a:r>
            <a:r>
              <a:rPr lang="ko-KR" altLang="en-US" sz="2400" b="1" dirty="0" smtClean="0">
                <a:solidFill>
                  <a:schemeClr val="accent6"/>
                </a:solidFill>
                <a:latin typeface="+mn-ea"/>
                <a:cs typeface="08서울한강체 L"/>
              </a:rPr>
              <a:t>기관의 기대와 규범</a:t>
            </a:r>
          </a:p>
          <a:p>
            <a:pPr>
              <a:lnSpc>
                <a:spcPct val="120000"/>
              </a:lnSpc>
              <a:buFont typeface="Arial" panose="020B0604020202020204" pitchFamily="34" charset="0"/>
              <a:buNone/>
            </a:pPr>
            <a:r>
              <a:rPr lang="ko-KR" altLang="en-US" sz="2200" dirty="0" smtClean="0">
                <a:latin typeface="+mn-ea"/>
                <a:cs typeface="08서울한강체 L"/>
              </a:rPr>
              <a:t>   </a:t>
            </a:r>
            <a:r>
              <a:rPr lang="en-US" altLang="ko-KR" sz="2200" dirty="0" smtClean="0">
                <a:latin typeface="+mn-ea"/>
                <a:cs typeface="08서울한강체 L"/>
              </a:rPr>
              <a:t> : </a:t>
            </a:r>
            <a:r>
              <a:rPr lang="ko-KR" altLang="en-US" sz="2200" dirty="0" smtClean="0">
                <a:latin typeface="+mn-ea"/>
                <a:cs typeface="08서울한강체 L"/>
              </a:rPr>
              <a:t>사례관리자가 일하고 있는 기관의 기대와 규범이 영향을 줌</a:t>
            </a:r>
            <a:r>
              <a:rPr lang="en-US" altLang="ko-KR" sz="2200" dirty="0" smtClean="0">
                <a:latin typeface="+mn-ea"/>
                <a:cs typeface="08서울한강체 L"/>
              </a:rPr>
              <a:t>. </a:t>
            </a:r>
            <a:r>
              <a:rPr lang="ko-KR" altLang="en-US" sz="2200" dirty="0" smtClean="0">
                <a:latin typeface="+mn-ea"/>
                <a:cs typeface="08서울한강체 L"/>
              </a:rPr>
              <a:t>어떤 기관은 사례관리자가 </a:t>
            </a:r>
            <a:endParaRPr lang="en-US" altLang="ko-KR" sz="2200" dirty="0" smtClean="0">
              <a:latin typeface="+mn-ea"/>
              <a:cs typeface="08서울한강체 L"/>
            </a:endParaRPr>
          </a:p>
          <a:p>
            <a:pPr>
              <a:lnSpc>
                <a:spcPct val="120000"/>
              </a:lnSpc>
              <a:buFont typeface="Arial" panose="020B0604020202020204" pitchFamily="34" charset="0"/>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어떤 특정한 태도로 행동하도록 압력을 가하는 문화를 지니고 있기도 함</a:t>
            </a:r>
            <a:r>
              <a:rPr lang="en-US" altLang="ko-KR" sz="2200" dirty="0" smtClean="0">
                <a:latin typeface="+mn-ea"/>
                <a:cs typeface="08서울한강체 L"/>
              </a:rPr>
              <a:t>. </a:t>
            </a:r>
          </a:p>
        </p:txBody>
      </p:sp>
    </p:spTree>
    <p:extLst>
      <p:ext uri="{BB962C8B-B14F-4D97-AF65-F5344CB8AC3E}">
        <p14:creationId xmlns:p14="http://schemas.microsoft.com/office/powerpoint/2010/main" val="183135240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0" y="811367"/>
            <a:ext cx="10926651" cy="669703"/>
          </a:xfrm>
        </p:spPr>
        <p:txBody>
          <a:bodyPr>
            <a:noAutofit/>
          </a:bodyPr>
          <a:lstStyle/>
          <a:p>
            <a:pPr marL="514350" indent="-514350">
              <a:buNone/>
            </a:pPr>
            <a:r>
              <a:rPr lang="en-US" altLang="ko-KR" b="1" dirty="0" smtClean="0">
                <a:solidFill>
                  <a:srgbClr val="002060"/>
                </a:solidFill>
              </a:rPr>
              <a:t>    </a:t>
            </a:r>
            <a:r>
              <a:rPr lang="en-US" altLang="ko-KR" sz="3200" b="1" dirty="0" smtClean="0">
                <a:solidFill>
                  <a:srgbClr val="002060"/>
                </a:solidFill>
              </a:rPr>
              <a:t>(3) </a:t>
            </a:r>
            <a:r>
              <a:rPr lang="ko-KR" altLang="en-US" sz="3200" b="1" dirty="0" smtClean="0">
                <a:solidFill>
                  <a:srgbClr val="002060"/>
                </a:solidFill>
              </a:rPr>
              <a:t>사례관리 개입을 위한 실천방안</a:t>
            </a:r>
            <a:endParaRPr lang="en-US" altLang="ko-KR" sz="3200" b="1" dirty="0" smtClean="0">
              <a:solidFill>
                <a:srgbClr val="002060"/>
              </a:solidFill>
            </a:endParaRPr>
          </a:p>
        </p:txBody>
      </p:sp>
      <p:sp>
        <p:nvSpPr>
          <p:cNvPr id="5" name="내용 개체 틀 5"/>
          <p:cNvSpPr txBox="1">
            <a:spLocks/>
          </p:cNvSpPr>
          <p:nvPr/>
        </p:nvSpPr>
        <p:spPr>
          <a:xfrm>
            <a:off x="381000" y="1661376"/>
            <a:ext cx="11656453" cy="5074276"/>
          </a:xfrm>
          <a:prstGeom prst="rect">
            <a:avLst/>
          </a:prstGeom>
        </p:spPr>
        <p:txBody>
          <a:bodyPr vert="horz">
            <a:normAutofit/>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109728" indent="0">
              <a:buNone/>
            </a:pPr>
            <a:r>
              <a:rPr lang="en-US" altLang="ko-KR" sz="2400" dirty="0" smtClean="0">
                <a:latin typeface="+mn-ea"/>
                <a:cs typeface="08서울한강체 L"/>
              </a:rPr>
              <a:t>1) </a:t>
            </a:r>
            <a:r>
              <a:rPr lang="ko-KR" altLang="en-US" sz="2400" dirty="0" smtClean="0">
                <a:latin typeface="+mn-ea"/>
                <a:cs typeface="08서울한강체 L"/>
              </a:rPr>
              <a:t>사례관리에서의 효과적인 작업 관계   </a:t>
            </a:r>
            <a:endParaRPr lang="en-US" altLang="ko-KR" sz="2400" dirty="0">
              <a:latin typeface="+mn-ea"/>
              <a:cs typeface="08서울한강체 L"/>
            </a:endParaRPr>
          </a:p>
          <a:p>
            <a:pPr marL="109728" indent="0">
              <a:buNone/>
            </a:pPr>
            <a:endParaRPr lang="en-US" altLang="ko-KR" sz="1800" dirty="0">
              <a:latin typeface="+mn-ea"/>
              <a:cs typeface="08서울한강체 L"/>
            </a:endParaRPr>
          </a:p>
          <a:p>
            <a:pPr>
              <a:buFont typeface="Arial" panose="020B0604020202020204" pitchFamily="34" charset="0"/>
              <a:buNone/>
            </a:pPr>
            <a:r>
              <a:rPr lang="ko-KR" altLang="en-US" sz="2000" dirty="0" smtClean="0">
                <a:latin typeface="+mn-ea"/>
                <a:cs typeface="08서울한강체 L"/>
              </a:rPr>
              <a:t>개입은 효과적인 작업관계를 위한 기초를 형성하며</a:t>
            </a:r>
            <a:r>
              <a:rPr lang="en-US" altLang="ko-KR" sz="2000" dirty="0" smtClean="0">
                <a:latin typeface="+mn-ea"/>
                <a:cs typeface="08서울한강체 L"/>
              </a:rPr>
              <a:t>,  </a:t>
            </a:r>
            <a:r>
              <a:rPr lang="ko-KR" altLang="en-US" sz="2000" dirty="0" smtClean="0">
                <a:latin typeface="+mn-ea"/>
                <a:cs typeface="08서울한강체 L"/>
              </a:rPr>
              <a:t>사례관리자는 </a:t>
            </a:r>
            <a:r>
              <a:rPr lang="ko-KR" altLang="en-US" sz="2000" b="1" dirty="0" smtClean="0">
                <a:solidFill>
                  <a:schemeClr val="accent6"/>
                </a:solidFill>
                <a:latin typeface="+mn-ea"/>
                <a:cs typeface="08서울한강체 L"/>
              </a:rPr>
              <a:t>세 가지 </a:t>
            </a:r>
            <a:r>
              <a:rPr lang="ko-KR" altLang="en-US" sz="2000" dirty="0" smtClean="0">
                <a:latin typeface="+mn-ea"/>
                <a:cs typeface="08서울한강체 L"/>
              </a:rPr>
              <a:t>이유 때문에</a:t>
            </a:r>
            <a:r>
              <a:rPr lang="en-US" altLang="ko-KR" sz="2000" dirty="0">
                <a:latin typeface="+mn-ea"/>
                <a:cs typeface="08서울한강체 L"/>
              </a:rPr>
              <a:t> </a:t>
            </a:r>
            <a:r>
              <a:rPr lang="ko-KR" altLang="en-US" sz="2000" dirty="0" err="1" smtClean="0">
                <a:latin typeface="+mn-ea"/>
                <a:cs typeface="08서울한강체 L"/>
              </a:rPr>
              <a:t>클라이언</a:t>
            </a:r>
            <a:endParaRPr lang="en-US" altLang="ko-KR" sz="2000" dirty="0" smtClean="0">
              <a:latin typeface="+mn-ea"/>
              <a:cs typeface="08서울한강체 L"/>
            </a:endParaRPr>
          </a:p>
          <a:p>
            <a:pPr>
              <a:buFont typeface="Arial" panose="020B0604020202020204" pitchFamily="34" charset="0"/>
              <a:buNone/>
            </a:pPr>
            <a:r>
              <a:rPr lang="ko-KR" altLang="en-US" sz="2000" dirty="0" err="1" smtClean="0">
                <a:latin typeface="+mn-ea"/>
                <a:cs typeface="08서울한강체 L"/>
              </a:rPr>
              <a:t>와의</a:t>
            </a:r>
            <a:r>
              <a:rPr lang="ko-KR" altLang="en-US" sz="2000" dirty="0" smtClean="0">
                <a:latin typeface="+mn-ea"/>
                <a:cs typeface="08서울한강체 L"/>
              </a:rPr>
              <a:t> 관계에 주의를 기울여야 함</a:t>
            </a:r>
            <a:endParaRPr lang="en-US" altLang="ko-KR" sz="2000" dirty="0" smtClean="0">
              <a:latin typeface="+mn-ea"/>
              <a:cs typeface="08서울한강체 L"/>
            </a:endParaRPr>
          </a:p>
          <a:p>
            <a:pPr>
              <a:buFont typeface="Arial" panose="020B0604020202020204" pitchFamily="34" charset="0"/>
              <a:buNone/>
            </a:pPr>
            <a:r>
              <a:rPr lang="en-US" altLang="ko-KR" sz="2000" dirty="0" smtClean="0">
                <a:latin typeface="+mn-ea"/>
                <a:cs typeface="08서울한강체 L"/>
              </a:rPr>
              <a:t> </a:t>
            </a:r>
          </a:p>
          <a:p>
            <a:pPr>
              <a:buClr>
                <a:schemeClr val="tx1"/>
              </a:buClr>
              <a:buFont typeface="Wingdings" panose="05000000000000000000" pitchFamily="2" charset="2"/>
              <a:buChar char="ü"/>
            </a:pPr>
            <a:r>
              <a:rPr lang="ko-KR" altLang="en-US" sz="2400" b="1" dirty="0">
                <a:solidFill>
                  <a:schemeClr val="accent2"/>
                </a:solidFill>
                <a:latin typeface="+mn-ea"/>
                <a:cs typeface="08서울한강체 L"/>
              </a:rPr>
              <a:t> </a:t>
            </a:r>
            <a:r>
              <a:rPr lang="ko-KR" altLang="en-US" sz="2200" dirty="0" smtClean="0">
                <a:latin typeface="+mn-ea"/>
                <a:cs typeface="08서울한강체 L"/>
              </a:rPr>
              <a:t>사례관리자의 일은 매우 인격적인 것이다</a:t>
            </a:r>
            <a:r>
              <a:rPr lang="en-US" altLang="ko-KR" sz="2200" dirty="0" smtClean="0">
                <a:latin typeface="+mn-ea"/>
                <a:cs typeface="08서울한강체 L"/>
              </a:rPr>
              <a:t>. </a:t>
            </a:r>
          </a:p>
          <a:p>
            <a:pPr marL="109728" indent="0">
              <a:buClr>
                <a:schemeClr val="tx1"/>
              </a:buClr>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즉</a:t>
            </a:r>
            <a:r>
              <a:rPr lang="en-US" altLang="ko-KR" sz="2200" dirty="0" smtClean="0">
                <a:latin typeface="+mn-ea"/>
                <a:cs typeface="08서울한강체 L"/>
              </a:rPr>
              <a:t>, </a:t>
            </a:r>
            <a:r>
              <a:rPr lang="ko-KR" altLang="en-US" sz="2200" dirty="0" smtClean="0">
                <a:latin typeface="+mn-ea"/>
                <a:cs typeface="08서울한강체 L"/>
              </a:rPr>
              <a:t>그 사람의 정체성의 핵심을 다루는 작업이다</a:t>
            </a:r>
            <a:r>
              <a:rPr lang="en-US" altLang="ko-KR" sz="2200" dirty="0" smtClean="0">
                <a:latin typeface="+mn-ea"/>
                <a:cs typeface="08서울한강체 L"/>
              </a:rPr>
              <a:t>.)</a:t>
            </a:r>
          </a:p>
          <a:p>
            <a:pPr marL="109728" indent="0">
              <a:buClr>
                <a:schemeClr val="tx1"/>
              </a:buClr>
              <a:buNone/>
            </a:pPr>
            <a:endParaRPr lang="en-US" altLang="ko-KR" sz="500" dirty="0">
              <a:latin typeface="+mn-ea"/>
              <a:cs typeface="08서울한강체 L"/>
            </a:endParaRPr>
          </a:p>
          <a:p>
            <a:pPr>
              <a:buClrTx/>
              <a:buFont typeface="Wingdings" panose="05000000000000000000" pitchFamily="2" charset="2"/>
              <a:buChar char="ü"/>
            </a:pPr>
            <a:r>
              <a:rPr lang="en-US" altLang="ko-KR" sz="2200" dirty="0" smtClean="0">
                <a:latin typeface="+mn-ea"/>
                <a:cs typeface="08서울한강체 L"/>
              </a:rPr>
              <a:t> </a:t>
            </a:r>
            <a:r>
              <a:rPr lang="ko-KR" altLang="en-US" sz="2200" dirty="0" smtClean="0">
                <a:latin typeface="+mn-ea"/>
                <a:cs typeface="08서울한강체 L"/>
              </a:rPr>
              <a:t>클라이언트로부터 신뢰성 있고 정확한 정보를 얻기 위해서는 개방적이고 솔직한 관계가   </a:t>
            </a:r>
            <a:endParaRPr lang="en-US" altLang="ko-KR" sz="2200" dirty="0" smtClean="0">
              <a:latin typeface="+mn-ea"/>
              <a:cs typeface="08서울한강체 L"/>
            </a:endParaRPr>
          </a:p>
          <a:p>
            <a:pPr marL="109728" indent="0">
              <a:buClrTx/>
              <a:buNone/>
            </a:pPr>
            <a:r>
              <a:rPr lang="en-US" altLang="ko-KR" sz="2200" dirty="0" smtClean="0">
                <a:latin typeface="+mn-ea"/>
                <a:cs typeface="08서울한강체 L"/>
              </a:rPr>
              <a:t>   </a:t>
            </a:r>
            <a:r>
              <a:rPr lang="ko-KR" altLang="en-US" sz="2200" dirty="0" smtClean="0">
                <a:latin typeface="+mn-ea"/>
                <a:cs typeface="08서울한강체 L"/>
              </a:rPr>
              <a:t>필요하다</a:t>
            </a:r>
            <a:r>
              <a:rPr lang="en-US" altLang="ko-KR" sz="2200" dirty="0" smtClean="0">
                <a:latin typeface="+mn-ea"/>
                <a:cs typeface="08서울한강체 L"/>
              </a:rPr>
              <a:t>. </a:t>
            </a:r>
          </a:p>
          <a:p>
            <a:pPr>
              <a:buClrTx/>
              <a:buFont typeface="Wingdings" panose="05000000000000000000" pitchFamily="2" charset="2"/>
              <a:buChar char="ü"/>
            </a:pPr>
            <a:endParaRPr lang="en-US" altLang="ko-KR" sz="500" dirty="0">
              <a:latin typeface="+mn-ea"/>
              <a:cs typeface="08서울한강체 L"/>
            </a:endParaRPr>
          </a:p>
          <a:p>
            <a:pPr>
              <a:buClrTx/>
              <a:buFont typeface="Wingdings" panose="05000000000000000000" pitchFamily="2" charset="2"/>
              <a:buChar char="ü"/>
            </a:pPr>
            <a:r>
              <a:rPr lang="ko-KR" altLang="en-US" sz="2200" dirty="0" smtClean="0">
                <a:latin typeface="+mn-ea"/>
                <a:cs typeface="08서울한강체 L"/>
              </a:rPr>
              <a:t> 클라이언트에게 있어서 초기 변화는 사례관리자의 판단에 대한 클라이언트의 믿음이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있어야 가능하다</a:t>
            </a:r>
            <a:r>
              <a:rPr lang="en-US" altLang="ko-KR" sz="2200" dirty="0" smtClean="0">
                <a:latin typeface="+mn-ea"/>
                <a:cs typeface="08서울한강체 L"/>
              </a:rPr>
              <a:t>. </a:t>
            </a:r>
            <a:r>
              <a:rPr lang="ko-KR" altLang="en-US" sz="2200" dirty="0" smtClean="0">
                <a:latin typeface="+mn-ea"/>
                <a:cs typeface="08서울한강체 L"/>
              </a:rPr>
              <a:t>즉</a:t>
            </a:r>
            <a:r>
              <a:rPr lang="en-US" altLang="ko-KR" sz="2200" dirty="0" smtClean="0">
                <a:latin typeface="+mn-ea"/>
                <a:cs typeface="08서울한강체 L"/>
              </a:rPr>
              <a:t>, </a:t>
            </a:r>
            <a:r>
              <a:rPr lang="ko-KR" altLang="en-US" sz="2200" dirty="0" smtClean="0">
                <a:latin typeface="+mn-ea"/>
                <a:cs typeface="08서울한강체 L"/>
              </a:rPr>
              <a:t>클라이언트가 변할 수 있다는 사례관리자의 신념이 있을 때 </a:t>
            </a:r>
            <a:r>
              <a:rPr lang="ko-KR" altLang="en-US" sz="2200" dirty="0" err="1" smtClean="0">
                <a:latin typeface="+mn-ea"/>
                <a:cs typeface="08서울한강체 L"/>
              </a:rPr>
              <a:t>클라이</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err="1" smtClean="0">
                <a:latin typeface="+mn-ea"/>
                <a:cs typeface="08서울한강체 L"/>
              </a:rPr>
              <a:t>언트의</a:t>
            </a:r>
            <a:r>
              <a:rPr lang="ko-KR" altLang="en-US" sz="2200" dirty="0" smtClean="0">
                <a:latin typeface="+mn-ea"/>
                <a:cs typeface="08서울한강체 L"/>
              </a:rPr>
              <a:t> 변화 동기가 생길 수 있다</a:t>
            </a:r>
            <a:r>
              <a:rPr lang="en-US" altLang="ko-KR" sz="2200" dirty="0" smtClean="0">
                <a:latin typeface="+mn-ea"/>
                <a:cs typeface="08서울한강체 L"/>
              </a:rPr>
              <a:t>.</a:t>
            </a:r>
          </a:p>
        </p:txBody>
      </p:sp>
    </p:spTree>
    <p:extLst>
      <p:ext uri="{BB962C8B-B14F-4D97-AF65-F5344CB8AC3E}">
        <p14:creationId xmlns:p14="http://schemas.microsoft.com/office/powerpoint/2010/main" val="7883393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444320" y="963344"/>
            <a:ext cx="11378486" cy="5445125"/>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buClr>
                <a:schemeClr val="accent2"/>
              </a:buClr>
              <a:buFont typeface="Wingdings" panose="05000000000000000000" pitchFamily="2" charset="2"/>
              <a:buChar char="§"/>
            </a:pPr>
            <a:r>
              <a:rPr lang="ko-KR" altLang="en-US" sz="2400" b="1" dirty="0" smtClean="0">
                <a:solidFill>
                  <a:schemeClr val="accent2"/>
                </a:solidFill>
                <a:latin typeface="+mn-ea"/>
                <a:cs typeface="08서울한강체 L"/>
              </a:rPr>
              <a:t>클라이언트와의 작업을 위해 기초를 수립하는 방법</a:t>
            </a:r>
            <a:endParaRPr lang="en-US" altLang="ko-KR" sz="2400" b="1" dirty="0" smtClean="0">
              <a:solidFill>
                <a:schemeClr val="accent2"/>
              </a:solidFill>
              <a:latin typeface="+mn-ea"/>
              <a:cs typeface="08서울한강체 L"/>
            </a:endParaRPr>
          </a:p>
          <a:p>
            <a:pPr>
              <a:buFont typeface="Arial" panose="020B0604020202020204" pitchFamily="34" charset="0"/>
              <a:buNone/>
            </a:pPr>
            <a:endParaRPr lang="en-US" altLang="ko-KR" dirty="0" smtClean="0">
              <a:latin typeface="+mn-ea"/>
              <a:cs typeface="08서울한강체 L"/>
            </a:endParaRPr>
          </a:p>
          <a:p>
            <a:pPr marL="566928" indent="-457200">
              <a:buClr>
                <a:schemeClr val="accent6"/>
              </a:buClr>
              <a:buFont typeface="+mj-ea"/>
              <a:buAutoNum type="circleNumDbPlain"/>
            </a:pPr>
            <a:r>
              <a:rPr lang="ko-KR" altLang="en-US" sz="2400" b="1" dirty="0" smtClean="0">
                <a:solidFill>
                  <a:schemeClr val="accent6"/>
                </a:solidFill>
                <a:latin typeface="+mn-ea"/>
                <a:cs typeface="08서울한강체 L"/>
              </a:rPr>
              <a:t>면접기법</a:t>
            </a:r>
            <a:endParaRPr lang="en-US" altLang="ko-KR" sz="2400" b="1" dirty="0" smtClean="0">
              <a:solidFill>
                <a:schemeClr val="accent6"/>
              </a:solidFill>
              <a:latin typeface="+mn-ea"/>
              <a:cs typeface="08서울한강체 L"/>
            </a:endParaRPr>
          </a:p>
          <a:p>
            <a:pPr>
              <a:buFont typeface="Arial" panose="020B0604020202020204" pitchFamily="34" charset="0"/>
              <a:buNone/>
            </a:pPr>
            <a:endParaRPr lang="ko-KR" altLang="en-US" sz="900" b="1" dirty="0" smtClean="0">
              <a:solidFill>
                <a:schemeClr val="accent4"/>
              </a:solidFill>
              <a:latin typeface="+mn-ea"/>
              <a:cs typeface="08서울한강체 L"/>
            </a:endParaRPr>
          </a:p>
          <a:p>
            <a:pPr>
              <a:lnSpc>
                <a:spcPct val="120000"/>
              </a:lnSpc>
              <a:buFont typeface="Arial" panose="020B0604020202020204" pitchFamily="34" charset="0"/>
              <a:buNone/>
            </a:pPr>
            <a:r>
              <a:rPr lang="en-US" altLang="ko-KR" sz="2000" dirty="0" smtClean="0">
                <a:latin typeface="+mn-ea"/>
                <a:cs typeface="08서울한강체 L"/>
              </a:rPr>
              <a:t>    </a:t>
            </a:r>
            <a:r>
              <a:rPr lang="ko-KR" altLang="en-US" sz="2000" dirty="0" smtClean="0">
                <a:latin typeface="+mn-ea"/>
                <a:cs typeface="08서울한강체 L"/>
              </a:rPr>
              <a:t>이는 특별한 의사소통의 한 방법으로서 사례관리자는 숙련되고 목적지향적인</a:t>
            </a:r>
            <a:r>
              <a:rPr lang="en-US" altLang="ko-KR" sz="2000" dirty="0">
                <a:latin typeface="+mn-ea"/>
                <a:cs typeface="08서울한강체 L"/>
              </a:rPr>
              <a:t> </a:t>
            </a:r>
            <a:r>
              <a:rPr lang="ko-KR" altLang="en-US" sz="2000" dirty="0" smtClean="0">
                <a:latin typeface="+mn-ea"/>
                <a:cs typeface="08서울한강체 L"/>
              </a:rPr>
              <a:t>면접기법을 사용 </a:t>
            </a:r>
            <a:endParaRPr lang="en-US" altLang="ko-KR" sz="2000" dirty="0" smtClean="0">
              <a:latin typeface="+mn-ea"/>
              <a:cs typeface="08서울한강체 L"/>
            </a:endParaRPr>
          </a:p>
          <a:p>
            <a:pPr>
              <a:lnSpc>
                <a:spcPct val="120000"/>
              </a:lnSpc>
              <a:buFont typeface="Arial" panose="020B0604020202020204" pitchFamily="34" charset="0"/>
              <a:buNone/>
            </a:pPr>
            <a:r>
              <a:rPr lang="en-US" altLang="ko-KR" sz="2000" dirty="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함으로써 클라이언트가 더욱 편안하게 느끼도록 도울 수 있고</a:t>
            </a:r>
            <a:r>
              <a:rPr lang="en-US" altLang="ko-KR" sz="2000" dirty="0" smtClean="0">
                <a:latin typeface="+mn-ea"/>
                <a:cs typeface="08서울한강체 L"/>
              </a:rPr>
              <a:t>, </a:t>
            </a:r>
            <a:r>
              <a:rPr lang="ko-KR" altLang="en-US" sz="2000" dirty="0" smtClean="0">
                <a:latin typeface="+mn-ea"/>
                <a:cs typeface="08서울한강체 L"/>
              </a:rPr>
              <a:t>이를 통해 각자의 역할에 대해  </a:t>
            </a:r>
            <a:endParaRPr lang="en-US" altLang="ko-KR" sz="2000" dirty="0" smtClean="0">
              <a:latin typeface="+mn-ea"/>
              <a:cs typeface="08서울한강체 L"/>
            </a:endParaRPr>
          </a:p>
          <a:p>
            <a:pPr>
              <a:lnSpc>
                <a:spcPct val="120000"/>
              </a:lnSpc>
              <a:buFont typeface="Arial" panose="020B0604020202020204" pitchFamily="34" charset="0"/>
              <a:buNone/>
            </a:pPr>
            <a:r>
              <a:rPr lang="en-US" altLang="ko-KR" sz="2000" dirty="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더욱 명료해질 수 있음</a:t>
            </a:r>
            <a:r>
              <a:rPr lang="en-US" altLang="ko-KR" sz="2000" dirty="0" smtClean="0">
                <a:latin typeface="+mn-ea"/>
                <a:cs typeface="08서울한강체 L"/>
              </a:rPr>
              <a:t>.</a:t>
            </a:r>
          </a:p>
          <a:p>
            <a:pPr>
              <a:lnSpc>
                <a:spcPct val="120000"/>
              </a:lnSpc>
              <a:buFont typeface="Arial" panose="020B0604020202020204" pitchFamily="34" charset="0"/>
              <a:buNone/>
            </a:pPr>
            <a:endParaRPr lang="en-US" altLang="ko-KR" sz="900" dirty="0" smtClean="0">
              <a:latin typeface="+mn-ea"/>
              <a:cs typeface="08서울한강체 L"/>
            </a:endParaRPr>
          </a:p>
          <a:p>
            <a:pPr marL="624078" indent="-514350">
              <a:lnSpc>
                <a:spcPct val="120000"/>
              </a:lnSpc>
              <a:buClr>
                <a:schemeClr val="accent6"/>
              </a:buClr>
              <a:buFont typeface="+mj-ea"/>
              <a:buAutoNum type="circleNumDbPlain" startAt="2"/>
            </a:pPr>
            <a:r>
              <a:rPr lang="ko-KR" altLang="en-US" sz="2400" b="1" dirty="0" smtClean="0">
                <a:solidFill>
                  <a:schemeClr val="accent6"/>
                </a:solidFill>
                <a:latin typeface="+mn-ea"/>
                <a:cs typeface="08서울한강체 L"/>
              </a:rPr>
              <a:t>서비스 협정</a:t>
            </a:r>
            <a:endParaRPr lang="en-US" altLang="ko-KR" sz="2400" b="1" dirty="0">
              <a:solidFill>
                <a:schemeClr val="accent6"/>
              </a:solidFill>
              <a:latin typeface="+mn-ea"/>
              <a:cs typeface="08서울한강체 L"/>
            </a:endParaRPr>
          </a:p>
          <a:p>
            <a:pPr>
              <a:lnSpc>
                <a:spcPct val="120000"/>
              </a:lnSpc>
              <a:buNone/>
            </a:pPr>
            <a:endParaRPr lang="en-US" altLang="ko-KR" sz="900" b="1" dirty="0" smtClean="0">
              <a:solidFill>
                <a:schemeClr val="accent4"/>
              </a:solidFill>
              <a:latin typeface="+mn-ea"/>
              <a:cs typeface="08서울한강체 L"/>
            </a:endParaRPr>
          </a:p>
          <a:p>
            <a:pPr>
              <a:lnSpc>
                <a:spcPct val="120000"/>
              </a:lnSpc>
              <a:buNone/>
            </a:pPr>
            <a:r>
              <a:rPr lang="en-US" altLang="ko-KR" sz="2000" dirty="0" smtClean="0">
                <a:latin typeface="+mn-ea"/>
                <a:cs typeface="08서울한강체 L"/>
              </a:rPr>
              <a:t>    </a:t>
            </a:r>
            <a:r>
              <a:rPr lang="ko-KR" altLang="en-US" sz="2000" dirty="0" smtClean="0">
                <a:latin typeface="+mn-ea"/>
                <a:cs typeface="08서울한강체 L"/>
              </a:rPr>
              <a:t>이것은 </a:t>
            </a:r>
            <a:r>
              <a:rPr lang="ko-KR" altLang="en-US" sz="2000" dirty="0">
                <a:latin typeface="+mn-ea"/>
                <a:cs typeface="08서울한강체 L"/>
              </a:rPr>
              <a:t>사례관리자와 클라이언트가 함께 작업하는 본질에 대해서 이해하고 </a:t>
            </a:r>
            <a:r>
              <a:rPr lang="ko-KR" altLang="en-US" sz="2000" dirty="0" smtClean="0">
                <a:latin typeface="+mn-ea"/>
                <a:cs typeface="08서울한강체 L"/>
              </a:rPr>
              <a:t>있다는 공식적인  </a:t>
            </a:r>
            <a:endParaRPr lang="en-US" altLang="ko-KR" sz="2000" dirty="0" smtClean="0">
              <a:latin typeface="+mn-ea"/>
              <a:cs typeface="08서울한강체 L"/>
            </a:endParaRPr>
          </a:p>
          <a:p>
            <a:pPr>
              <a:lnSpc>
                <a:spcPct val="120000"/>
              </a:lnSpc>
              <a:buNone/>
            </a:pPr>
            <a:r>
              <a:rPr lang="en-US" altLang="ko-KR" sz="2000" dirty="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표현</a:t>
            </a:r>
            <a:r>
              <a:rPr lang="en-US" altLang="ko-KR" sz="2000" dirty="0">
                <a:latin typeface="+mn-ea"/>
                <a:cs typeface="08서울한강체 L"/>
              </a:rPr>
              <a:t>,</a:t>
            </a:r>
            <a:r>
              <a:rPr lang="en-US" altLang="ko-KR" sz="2000" dirty="0" smtClean="0">
                <a:latin typeface="+mn-ea"/>
                <a:cs typeface="08서울한강체 L"/>
              </a:rPr>
              <a:t> </a:t>
            </a:r>
            <a:r>
              <a:rPr lang="ko-KR" altLang="en-US" sz="2000" dirty="0">
                <a:latin typeface="+mn-ea"/>
                <a:cs typeface="08서울한강체 L"/>
              </a:rPr>
              <a:t>서비스 협정은 </a:t>
            </a:r>
            <a:r>
              <a:rPr lang="ko-KR" altLang="en-US" sz="2000" b="1" dirty="0">
                <a:solidFill>
                  <a:srgbClr val="7CCA62"/>
                </a:solidFill>
                <a:latin typeface="+mn-ea"/>
                <a:cs typeface="08서울한강체 L"/>
              </a:rPr>
              <a:t>계약</a:t>
            </a:r>
            <a:r>
              <a:rPr lang="ko-KR" altLang="en-US" sz="2000" dirty="0">
                <a:latin typeface="+mn-ea"/>
                <a:cs typeface="08서울한강체 L"/>
              </a:rPr>
              <a:t>으로도 불리는데</a:t>
            </a:r>
            <a:r>
              <a:rPr lang="en-US" altLang="ko-KR" sz="2000" dirty="0">
                <a:latin typeface="+mn-ea"/>
                <a:cs typeface="08서울한강체 L"/>
              </a:rPr>
              <a:t>, </a:t>
            </a:r>
            <a:r>
              <a:rPr lang="ko-KR" altLang="en-US" sz="2000" dirty="0">
                <a:latin typeface="+mn-ea"/>
                <a:cs typeface="08서울한강체 L"/>
              </a:rPr>
              <a:t>이는 해야 할 일에 대한 </a:t>
            </a:r>
            <a:r>
              <a:rPr lang="ko-KR" altLang="en-US" sz="2000" dirty="0" smtClean="0">
                <a:latin typeface="+mn-ea"/>
                <a:cs typeface="08서울한강체 L"/>
              </a:rPr>
              <a:t>사례관리자와 </a:t>
            </a:r>
            <a:r>
              <a:rPr lang="ko-KR" altLang="en-US" sz="2000" dirty="0">
                <a:latin typeface="+mn-ea"/>
                <a:cs typeface="08서울한강체 L"/>
              </a:rPr>
              <a:t>클라이언트 </a:t>
            </a:r>
            <a:endParaRPr lang="en-US" altLang="ko-KR" sz="2000" dirty="0" smtClean="0">
              <a:latin typeface="+mn-ea"/>
              <a:cs typeface="08서울한강체 L"/>
            </a:endParaRPr>
          </a:p>
          <a:p>
            <a:pPr>
              <a:lnSpc>
                <a:spcPct val="120000"/>
              </a:lnSpc>
              <a:buNone/>
            </a:pPr>
            <a:r>
              <a:rPr lang="en-US" altLang="ko-KR" sz="2000" dirty="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사이의 </a:t>
            </a:r>
            <a:r>
              <a:rPr lang="ko-KR" altLang="en-US" sz="2000" dirty="0">
                <a:latin typeface="+mn-ea"/>
                <a:cs typeface="08서울한강체 L"/>
              </a:rPr>
              <a:t>이해</a:t>
            </a:r>
            <a:r>
              <a:rPr lang="en-US" altLang="ko-KR" sz="2000" dirty="0">
                <a:latin typeface="+mn-ea"/>
                <a:cs typeface="08서울한강체 L"/>
              </a:rPr>
              <a:t> </a:t>
            </a:r>
            <a:endParaRPr lang="en-US" altLang="ko-KR" sz="2000" dirty="0" smtClean="0">
              <a:latin typeface="+mn-ea"/>
              <a:cs typeface="08서울한강체 L"/>
            </a:endParaRPr>
          </a:p>
          <a:p>
            <a:pPr marL="411480" lvl="1" indent="0" algn="ctr">
              <a:buNone/>
            </a:pPr>
            <a:r>
              <a:rPr lang="en-US" altLang="ko-KR" sz="2000" dirty="0" smtClean="0">
                <a:latin typeface="+mn-ea"/>
                <a:cs typeface="08서울한강체 L"/>
              </a:rPr>
              <a:t> </a:t>
            </a:r>
            <a:r>
              <a:rPr lang="en-US" altLang="ko-KR" sz="1800" dirty="0" smtClean="0">
                <a:latin typeface="+mn-ea"/>
                <a:cs typeface="08서울한강체 L"/>
              </a:rPr>
              <a:t>4</a:t>
            </a:r>
            <a:r>
              <a:rPr lang="ko-KR" altLang="en-US" sz="1800" dirty="0" smtClean="0">
                <a:latin typeface="+mn-ea"/>
                <a:cs typeface="08서울한강체 L"/>
              </a:rPr>
              <a:t>단계 </a:t>
            </a:r>
            <a:r>
              <a:rPr lang="en-US" altLang="ko-KR" sz="1800" dirty="0" smtClean="0">
                <a:latin typeface="+mn-ea"/>
                <a:cs typeface="08서울한강체 L"/>
              </a:rPr>
              <a:t>: </a:t>
            </a:r>
            <a:r>
              <a:rPr lang="ko-KR" altLang="en-US" sz="1800" dirty="0" smtClean="0">
                <a:latin typeface="+mn-ea"/>
                <a:cs typeface="08서울한강체 L"/>
              </a:rPr>
              <a:t>현재까지의 </a:t>
            </a:r>
            <a:r>
              <a:rPr lang="ko-KR" altLang="en-US" sz="1800" dirty="0">
                <a:latin typeface="+mn-ea"/>
                <a:cs typeface="08서울한강체 L"/>
              </a:rPr>
              <a:t>사정에 대한 </a:t>
            </a:r>
            <a:r>
              <a:rPr lang="ko-KR" altLang="en-US" sz="1800" dirty="0" smtClean="0">
                <a:latin typeface="+mn-ea"/>
                <a:cs typeface="08서울한강체 L"/>
              </a:rPr>
              <a:t>요약 </a:t>
            </a:r>
            <a:r>
              <a:rPr lang="en-US" altLang="ko-KR" sz="1800" dirty="0" smtClean="0">
                <a:latin typeface="+mn-ea"/>
                <a:cs typeface="08서울한강체 L"/>
              </a:rPr>
              <a:t>&gt; </a:t>
            </a:r>
            <a:r>
              <a:rPr lang="ko-KR" altLang="en-US" sz="1800" dirty="0" smtClean="0">
                <a:latin typeface="+mn-ea"/>
                <a:cs typeface="08서울한강체 L"/>
              </a:rPr>
              <a:t>사정 </a:t>
            </a:r>
            <a:r>
              <a:rPr lang="ko-KR" altLang="en-US" sz="1800" dirty="0">
                <a:latin typeface="+mn-ea"/>
                <a:cs typeface="08서울한강체 L"/>
              </a:rPr>
              <a:t>자료에 입각한 </a:t>
            </a:r>
            <a:r>
              <a:rPr lang="ko-KR" altLang="en-US" sz="1800" dirty="0" smtClean="0">
                <a:latin typeface="+mn-ea"/>
                <a:cs typeface="08서울한강체 L"/>
              </a:rPr>
              <a:t>목적수립</a:t>
            </a:r>
            <a:r>
              <a:rPr lang="en-US" altLang="ko-KR" sz="1800" dirty="0">
                <a:latin typeface="+mn-ea"/>
                <a:cs typeface="08서울한강체 L"/>
              </a:rPr>
              <a:t> </a:t>
            </a:r>
            <a:endParaRPr lang="en-US" altLang="ko-KR" sz="1800" dirty="0" smtClean="0">
              <a:latin typeface="+mn-ea"/>
              <a:cs typeface="08서울한강체 L"/>
            </a:endParaRPr>
          </a:p>
          <a:p>
            <a:pPr marL="411480" lvl="1" indent="0">
              <a:buNone/>
            </a:pPr>
            <a:r>
              <a:rPr lang="en-US" altLang="ko-KR" sz="1800" dirty="0">
                <a:latin typeface="+mn-ea"/>
                <a:cs typeface="08서울한강체 L"/>
              </a:rPr>
              <a:t> </a:t>
            </a:r>
            <a:r>
              <a:rPr lang="en-US" altLang="ko-KR" sz="1800" dirty="0" smtClean="0">
                <a:latin typeface="+mn-ea"/>
                <a:cs typeface="08서울한강체 L"/>
              </a:rPr>
              <a:t>                                &gt; </a:t>
            </a:r>
            <a:r>
              <a:rPr lang="ko-KR" altLang="en-US" sz="1800" dirty="0" smtClean="0">
                <a:latin typeface="+mn-ea"/>
                <a:cs typeface="08서울한강체 L"/>
              </a:rPr>
              <a:t>목적 </a:t>
            </a:r>
            <a:r>
              <a:rPr lang="ko-KR" altLang="en-US" sz="1800" dirty="0">
                <a:latin typeface="+mn-ea"/>
                <a:cs typeface="08서울한강체 L"/>
              </a:rPr>
              <a:t>중 우선순위 </a:t>
            </a:r>
            <a:r>
              <a:rPr lang="ko-KR" altLang="en-US" sz="1800" dirty="0" smtClean="0">
                <a:latin typeface="+mn-ea"/>
                <a:cs typeface="08서울한강체 L"/>
              </a:rPr>
              <a:t>정하기</a:t>
            </a:r>
            <a:r>
              <a:rPr lang="en-US" altLang="ko-KR" sz="1800" dirty="0">
                <a:latin typeface="+mn-ea"/>
                <a:cs typeface="08서울한강체 L"/>
              </a:rPr>
              <a:t> </a:t>
            </a:r>
            <a:r>
              <a:rPr lang="en-US" altLang="ko-KR" sz="1800" dirty="0" smtClean="0">
                <a:latin typeface="+mn-ea"/>
                <a:cs typeface="08서울한강체 L"/>
              </a:rPr>
              <a:t>&gt; </a:t>
            </a:r>
            <a:r>
              <a:rPr lang="ko-KR" altLang="en-US" sz="1800" dirty="0" smtClean="0">
                <a:latin typeface="+mn-ea"/>
                <a:cs typeface="08서울한강체 L"/>
              </a:rPr>
              <a:t>과제를 확인하고 책임 부여하기 </a:t>
            </a:r>
            <a:endParaRPr lang="en-US" altLang="ko-KR" sz="1800" dirty="0" smtClean="0">
              <a:latin typeface="+mn-ea"/>
              <a:cs typeface="08서울한강체 L"/>
            </a:endParaRPr>
          </a:p>
          <a:p>
            <a:pPr>
              <a:lnSpc>
                <a:spcPct val="120000"/>
              </a:lnSpc>
              <a:buFont typeface="Arial" panose="020B0604020202020204" pitchFamily="34" charset="0"/>
              <a:buNone/>
            </a:pPr>
            <a:endParaRPr lang="ko-KR" altLang="en-US" sz="2000" dirty="0" smtClean="0">
              <a:latin typeface="+mn-ea"/>
              <a:cs typeface="08서울한강체 L"/>
            </a:endParaRPr>
          </a:p>
        </p:txBody>
      </p:sp>
    </p:spTree>
    <p:extLst>
      <p:ext uri="{BB962C8B-B14F-4D97-AF65-F5344CB8AC3E}">
        <p14:creationId xmlns:p14="http://schemas.microsoft.com/office/powerpoint/2010/main" val="278139087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502172" y="707197"/>
            <a:ext cx="4469493" cy="461665"/>
          </a:xfrm>
          <a:prstGeom prst="rect">
            <a:avLst/>
          </a:prstGeom>
        </p:spPr>
        <p:txBody>
          <a:bodyPr wrap="none">
            <a:spAutoFit/>
          </a:bodyPr>
          <a:lstStyle/>
          <a:p>
            <a:pPr>
              <a:buClr>
                <a:schemeClr val="accent2"/>
              </a:buClr>
            </a:pPr>
            <a:r>
              <a:rPr lang="en-US" altLang="ko-KR" sz="2400" dirty="0" smtClean="0">
                <a:latin typeface="+mn-ea"/>
                <a:cs typeface="08서울한강체 L"/>
              </a:rPr>
              <a:t>2) </a:t>
            </a:r>
            <a:r>
              <a:rPr lang="ko-KR" altLang="en-US" sz="2400" dirty="0" smtClean="0">
                <a:latin typeface="+mn-ea"/>
                <a:cs typeface="08서울한강체 L"/>
              </a:rPr>
              <a:t>초기상담에서 발생하는 요소</a:t>
            </a:r>
            <a:endParaRPr lang="en-US" altLang="ko-KR" sz="2400" dirty="0">
              <a:latin typeface="+mn-ea"/>
              <a:cs typeface="08서울한강체 L"/>
            </a:endParaRPr>
          </a:p>
        </p:txBody>
      </p:sp>
      <p:sp>
        <p:nvSpPr>
          <p:cNvPr id="3" name="내용 개체 틀 5"/>
          <p:cNvSpPr txBox="1">
            <a:spLocks/>
          </p:cNvSpPr>
          <p:nvPr/>
        </p:nvSpPr>
        <p:spPr>
          <a:xfrm>
            <a:off x="502172" y="1432774"/>
            <a:ext cx="11689828" cy="5309316"/>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buFont typeface="Arial" panose="020B0604020202020204" pitchFamily="34" charset="0"/>
              <a:buNone/>
            </a:pPr>
            <a:r>
              <a:rPr lang="en-US" altLang="ko-KR" sz="2400" b="1" dirty="0" smtClean="0">
                <a:solidFill>
                  <a:schemeClr val="accent6"/>
                </a:solidFill>
                <a:latin typeface="+mn-ea"/>
                <a:cs typeface="08서울한강체 L"/>
              </a:rPr>
              <a:t>1) </a:t>
            </a:r>
            <a:r>
              <a:rPr lang="ko-KR" altLang="en-US" sz="2400" b="1" dirty="0" smtClean="0">
                <a:solidFill>
                  <a:schemeClr val="accent6"/>
                </a:solidFill>
                <a:latin typeface="+mn-ea"/>
                <a:cs typeface="08서울한강체 L"/>
              </a:rPr>
              <a:t>부정적인 감정</a:t>
            </a:r>
          </a:p>
          <a:p>
            <a:endParaRPr lang="en-US" altLang="ko-KR" sz="1000" dirty="0" smtClean="0">
              <a:latin typeface="+mn-ea"/>
              <a:cs typeface="08서울한강체 L"/>
            </a:endParaRPr>
          </a:p>
          <a:p>
            <a:pPr>
              <a:buFont typeface="Arial" panose="020B0604020202020204" pitchFamily="34" charset="0"/>
              <a:buNone/>
            </a:pPr>
            <a:r>
              <a:rPr lang="en-US" altLang="ko-KR" sz="2200" dirty="0" smtClean="0">
                <a:latin typeface="+mn-ea"/>
                <a:cs typeface="08서울한강체 L"/>
              </a:rPr>
              <a:t>  </a:t>
            </a:r>
            <a:r>
              <a:rPr lang="ko-KR" altLang="en-US" sz="2200" dirty="0" smtClean="0">
                <a:latin typeface="+mn-ea"/>
                <a:cs typeface="08서울한강체 L"/>
              </a:rPr>
              <a:t>어려움을 겪고 있는 클라이언트는 오랫동안 다양한 문제를 경험해오면서 도움을 위한</a:t>
            </a:r>
            <a:endParaRPr lang="en-US" altLang="ko-KR" sz="2200" dirty="0" smtClean="0">
              <a:latin typeface="+mn-ea"/>
              <a:cs typeface="08서울한강체 L"/>
            </a:endParaRPr>
          </a:p>
          <a:p>
            <a:pPr>
              <a:buFont typeface="Arial" panose="020B0604020202020204" pitchFamily="34" charset="0"/>
              <a:buNone/>
            </a:pPr>
            <a:r>
              <a:rPr lang="en-US" altLang="ko-KR" sz="2200" dirty="0">
                <a:latin typeface="+mn-ea"/>
                <a:cs typeface="08서울한강체 L"/>
              </a:rPr>
              <a:t> </a:t>
            </a:r>
            <a:r>
              <a:rPr lang="ko-KR" altLang="en-US" sz="2200" dirty="0" smtClean="0">
                <a:latin typeface="+mn-ea"/>
                <a:cs typeface="08서울한강체 L"/>
              </a:rPr>
              <a:t> 욕구가 큰 만큼 취약성도 커서 매우 민감한 상태에 있음</a:t>
            </a:r>
            <a:r>
              <a:rPr lang="en-US" altLang="ko-KR" sz="2200" dirty="0" smtClean="0">
                <a:latin typeface="+mn-ea"/>
                <a:cs typeface="08서울한강체 L"/>
              </a:rPr>
              <a:t>. </a:t>
            </a:r>
            <a:r>
              <a:rPr lang="ko-KR" altLang="en-US" sz="2200" dirty="0" smtClean="0">
                <a:latin typeface="+mn-ea"/>
                <a:cs typeface="08서울한강체 L"/>
              </a:rPr>
              <a:t>또한 도움을 받아들이고 활용</a:t>
            </a:r>
            <a:endParaRPr lang="en-US" altLang="ko-KR" sz="2200" dirty="0" smtClean="0">
              <a:latin typeface="+mn-ea"/>
              <a:cs typeface="08서울한강체 L"/>
            </a:endParaRPr>
          </a:p>
          <a:p>
            <a:pPr>
              <a:buFont typeface="Arial" panose="020B0604020202020204" pitchFamily="34" charset="0"/>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함에 있어서 괴로운 인생경험을 지닐 가능성</a:t>
            </a:r>
            <a:r>
              <a:rPr lang="en-US" altLang="ko-KR" sz="2200" dirty="0" smtClean="0">
                <a:latin typeface="+mn-ea"/>
                <a:cs typeface="08서울한강체 L"/>
              </a:rPr>
              <a:t>. </a:t>
            </a:r>
            <a:r>
              <a:rPr lang="ko-KR" altLang="en-US" sz="2200" dirty="0" smtClean="0">
                <a:latin typeface="+mn-ea"/>
                <a:cs typeface="08서울한강체 L"/>
              </a:rPr>
              <a:t>이러한 과거 경험으로 인하여 다음과 같은</a:t>
            </a:r>
            <a:endParaRPr lang="en-US" altLang="ko-KR" sz="2200" dirty="0" smtClean="0">
              <a:latin typeface="+mn-ea"/>
              <a:cs typeface="08서울한강체 L"/>
            </a:endParaRPr>
          </a:p>
          <a:p>
            <a:pPr>
              <a:buFont typeface="Arial" panose="020B0604020202020204" pitchFamily="34" charset="0"/>
              <a:buNone/>
            </a:pPr>
            <a:r>
              <a:rPr lang="en-US" altLang="ko-KR" sz="2200" dirty="0">
                <a:latin typeface="+mn-ea"/>
                <a:cs typeface="08서울한강체 L"/>
              </a:rPr>
              <a:t> </a:t>
            </a:r>
            <a:r>
              <a:rPr lang="ko-KR" altLang="en-US" sz="2200" dirty="0" smtClean="0">
                <a:latin typeface="+mn-ea"/>
                <a:cs typeface="08서울한강체 L"/>
              </a:rPr>
              <a:t> 특징을 지니고 있음</a:t>
            </a:r>
            <a:endParaRPr lang="en-US" altLang="ko-KR" sz="2200" dirty="0" smtClean="0">
              <a:latin typeface="+mn-ea"/>
              <a:cs typeface="08서울한강체 L"/>
            </a:endParaRPr>
          </a:p>
          <a:p>
            <a:pPr marL="109728" indent="0">
              <a:buNone/>
            </a:pPr>
            <a:endParaRPr lang="en-US" altLang="ko-KR" sz="2200" dirty="0" smtClean="0">
              <a:latin typeface="+mn-ea"/>
              <a:cs typeface="08서울한강체 L"/>
            </a:endParaRPr>
          </a:p>
          <a:p>
            <a:pPr marL="109728" indent="0">
              <a:buNone/>
            </a:pPr>
            <a:r>
              <a:rPr lang="en-US" altLang="ko-KR" sz="2200" dirty="0" smtClean="0">
                <a:latin typeface="+mn-ea"/>
                <a:cs typeface="08서울한강체 L"/>
              </a:rPr>
              <a:t>- </a:t>
            </a:r>
            <a:r>
              <a:rPr lang="ko-KR" altLang="en-US" sz="2200" dirty="0" smtClean="0">
                <a:latin typeface="+mn-ea"/>
                <a:cs typeface="08서울한강체 L"/>
              </a:rPr>
              <a:t>문제를 쉽게 인식하고 도움을 받아들이는 것에 대한 부정적인 감정들을 단지 </a:t>
            </a:r>
            <a:r>
              <a:rPr lang="ko-KR" altLang="en-US" sz="2200" dirty="0" err="1" smtClean="0">
                <a:latin typeface="+mn-ea"/>
                <a:cs typeface="08서울한강체 L"/>
              </a:rPr>
              <a:t>간접적으</a:t>
            </a:r>
            <a:r>
              <a:rPr lang="ko-KR" altLang="en-US" sz="2200" dirty="0" smtClean="0">
                <a:latin typeface="+mn-ea"/>
                <a:cs typeface="08서울한강체 L"/>
              </a:rPr>
              <a:t> </a:t>
            </a:r>
            <a:endParaRPr lang="en-US" altLang="ko-KR" sz="2200" dirty="0" smtClean="0">
              <a:latin typeface="+mn-ea"/>
              <a:cs typeface="08서울한강체 L"/>
            </a:endParaRPr>
          </a:p>
          <a:p>
            <a:pPr marL="109728" indent="0">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로 표현한다</a:t>
            </a:r>
            <a:r>
              <a:rPr lang="en-US" altLang="ko-KR" sz="2200" dirty="0" smtClean="0">
                <a:latin typeface="+mn-ea"/>
                <a:cs typeface="08서울한강체 L"/>
              </a:rPr>
              <a:t>.</a:t>
            </a:r>
          </a:p>
          <a:p>
            <a:pPr>
              <a:buFont typeface="Arial" panose="020B0604020202020204" pitchFamily="34" charset="0"/>
              <a:buNone/>
            </a:pPr>
            <a:r>
              <a:rPr lang="en-US" altLang="ko-KR" sz="2200" dirty="0" smtClean="0">
                <a:latin typeface="+mn-ea"/>
                <a:cs typeface="08서울한강체 L"/>
              </a:rPr>
              <a:t>- </a:t>
            </a:r>
            <a:r>
              <a:rPr lang="ko-KR" altLang="en-US" sz="2200" dirty="0" smtClean="0">
                <a:latin typeface="+mn-ea"/>
                <a:cs typeface="08서울한강체 L"/>
              </a:rPr>
              <a:t>도움의 필요를 인식하지만</a:t>
            </a:r>
            <a:r>
              <a:rPr lang="en-US" altLang="ko-KR" sz="2200" dirty="0" smtClean="0">
                <a:latin typeface="+mn-ea"/>
                <a:cs typeface="08서울한강체 L"/>
              </a:rPr>
              <a:t>, </a:t>
            </a:r>
            <a:r>
              <a:rPr lang="ko-KR" altLang="en-US" sz="2200" dirty="0" smtClean="0">
                <a:latin typeface="+mn-ea"/>
                <a:cs typeface="08서울한강체 L"/>
              </a:rPr>
              <a:t>단지 피상적인 문제에 대해서만 그러하다</a:t>
            </a:r>
            <a:r>
              <a:rPr lang="en-US" altLang="ko-KR" sz="2200" dirty="0" smtClean="0">
                <a:latin typeface="+mn-ea"/>
                <a:cs typeface="08서울한강체 L"/>
              </a:rPr>
              <a:t>.</a:t>
            </a:r>
          </a:p>
          <a:p>
            <a:pPr marL="109728" indent="0">
              <a:buNone/>
            </a:pPr>
            <a:r>
              <a:rPr lang="en-US" altLang="ko-KR" sz="2200" dirty="0" smtClean="0">
                <a:latin typeface="+mn-ea"/>
                <a:cs typeface="08서울한강체 L"/>
              </a:rPr>
              <a:t>- </a:t>
            </a:r>
            <a:r>
              <a:rPr lang="ko-KR" altLang="en-US" sz="2200" dirty="0" smtClean="0">
                <a:latin typeface="+mn-ea"/>
                <a:cs typeface="08서울한강체 L"/>
              </a:rPr>
              <a:t>심각한 문제가 있다는 것을 알고 있지만</a:t>
            </a:r>
            <a:r>
              <a:rPr lang="en-US" altLang="ko-KR" sz="2200" dirty="0" smtClean="0">
                <a:latin typeface="+mn-ea"/>
                <a:cs typeface="08서울한강체 L"/>
              </a:rPr>
              <a:t>, </a:t>
            </a:r>
            <a:r>
              <a:rPr lang="ko-KR" altLang="en-US" sz="2200" dirty="0" smtClean="0">
                <a:latin typeface="+mn-ea"/>
                <a:cs typeface="08서울한강체 L"/>
              </a:rPr>
              <a:t>자기 혼자서 그 문제들을 처리할 수 있다고 생각 </a:t>
            </a:r>
            <a:endParaRPr lang="en-US" altLang="ko-KR" sz="2200" dirty="0" smtClean="0">
              <a:latin typeface="+mn-ea"/>
              <a:cs typeface="08서울한강체 L"/>
            </a:endParaRPr>
          </a:p>
          <a:p>
            <a:pPr marL="109728" indent="0">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한다</a:t>
            </a:r>
            <a:r>
              <a:rPr lang="en-US" altLang="ko-KR" sz="2200" dirty="0" smtClean="0">
                <a:latin typeface="+mn-ea"/>
                <a:cs typeface="08서울한강체 L"/>
              </a:rPr>
              <a:t>. </a:t>
            </a:r>
          </a:p>
          <a:p>
            <a:pPr>
              <a:buFontTx/>
              <a:buChar char="-"/>
            </a:pPr>
            <a:r>
              <a:rPr lang="ko-KR" altLang="en-US" sz="2200" dirty="0" smtClean="0">
                <a:latin typeface="+mn-ea"/>
                <a:cs typeface="08서울한강체 L"/>
              </a:rPr>
              <a:t>도움을 받아들이는 과정에서 수동적으로 협력하고</a:t>
            </a:r>
            <a:r>
              <a:rPr lang="en-US" altLang="ko-KR" sz="2200" dirty="0" smtClean="0">
                <a:latin typeface="+mn-ea"/>
                <a:cs typeface="08서울한강체 L"/>
              </a:rPr>
              <a:t>, </a:t>
            </a:r>
            <a:r>
              <a:rPr lang="ko-KR" altLang="en-US" sz="2200" dirty="0" smtClean="0">
                <a:latin typeface="+mn-ea"/>
                <a:cs typeface="08서울한강체 L"/>
              </a:rPr>
              <a:t>어떤 제안이나 충고</a:t>
            </a:r>
            <a:r>
              <a:rPr lang="en-US" altLang="ko-KR" sz="2200" dirty="0" smtClean="0">
                <a:latin typeface="+mn-ea"/>
                <a:cs typeface="08서울한강체 L"/>
              </a:rPr>
              <a:t>, </a:t>
            </a:r>
            <a:r>
              <a:rPr lang="ko-KR" altLang="en-US" sz="2200" dirty="0" smtClean="0">
                <a:latin typeface="+mn-ea"/>
                <a:cs typeface="08서울한강체 L"/>
              </a:rPr>
              <a:t>의뢰를 따라 </a:t>
            </a:r>
            <a:endParaRPr lang="en-US" altLang="ko-KR" sz="2200" dirty="0" smtClean="0">
              <a:latin typeface="+mn-ea"/>
              <a:cs typeface="08서울한강체 L"/>
            </a:endParaRPr>
          </a:p>
          <a:p>
            <a:pPr marL="109728" indent="0">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하는 것에 실패한다</a:t>
            </a:r>
            <a:r>
              <a:rPr lang="en-US" altLang="ko-KR" sz="2200" dirty="0">
                <a:latin typeface="+mn-ea"/>
                <a:cs typeface="08서울한강체 L"/>
              </a:rPr>
              <a:t>.</a:t>
            </a:r>
            <a:endParaRPr lang="en-US" altLang="ko-KR" sz="2200" dirty="0" smtClean="0">
              <a:latin typeface="+mn-ea"/>
              <a:cs typeface="08서울한강체 L"/>
            </a:endParaRPr>
          </a:p>
        </p:txBody>
      </p:sp>
    </p:spTree>
    <p:extLst>
      <p:ext uri="{BB962C8B-B14F-4D97-AF65-F5344CB8AC3E}">
        <p14:creationId xmlns:p14="http://schemas.microsoft.com/office/powerpoint/2010/main" val="25778381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112889" y="832988"/>
            <a:ext cx="7642538" cy="914401"/>
          </a:xfrm>
        </p:spPr>
        <p:txBody>
          <a:bodyPr>
            <a:noAutofit/>
          </a:bodyPr>
          <a:lstStyle/>
          <a:p>
            <a:pPr marL="514350" indent="-514350">
              <a:buNone/>
            </a:pPr>
            <a:r>
              <a:rPr lang="en-US" altLang="ko-KR" sz="3200" b="1" dirty="0" smtClean="0">
                <a:solidFill>
                  <a:srgbClr val="002060"/>
                </a:solidFill>
              </a:rPr>
              <a:t>    2) </a:t>
            </a:r>
            <a:r>
              <a:rPr lang="ko-KR" altLang="en-US" sz="3200" b="1" dirty="0" smtClean="0">
                <a:solidFill>
                  <a:srgbClr val="002060"/>
                </a:solidFill>
              </a:rPr>
              <a:t>욕구사정 면접에 대한 이해</a:t>
            </a:r>
            <a:endParaRPr lang="en-US" altLang="ko-KR" sz="3200" b="1" dirty="0" smtClean="0">
              <a:solidFill>
                <a:srgbClr val="002060"/>
              </a:solidFill>
            </a:endParaRPr>
          </a:p>
        </p:txBody>
      </p:sp>
      <p:sp>
        <p:nvSpPr>
          <p:cNvPr id="6" name="내용 개체 틀 2"/>
          <p:cNvSpPr txBox="1">
            <a:spLocks/>
          </p:cNvSpPr>
          <p:nvPr/>
        </p:nvSpPr>
        <p:spPr bwMode="auto">
          <a:xfrm>
            <a:off x="646247" y="1747389"/>
            <a:ext cx="11636063" cy="4525963"/>
          </a:xfrm>
          <a:prstGeom prst="rect">
            <a:avLst/>
          </a:prstGeom>
          <a:noFill/>
          <a:ln w="9525">
            <a:noFill/>
            <a:miter lim="800000"/>
            <a:headEnd/>
            <a:tailEnd/>
          </a:ln>
        </p:spPr>
        <p:txBody>
          <a:bodyPr anchor="ctr"/>
          <a:lstStyle/>
          <a:p>
            <a:pPr marL="342900" indent="-342900" eaLnBrk="1" latinLnBrk="1" hangingPunct="1">
              <a:lnSpc>
                <a:spcPct val="120000"/>
              </a:lnSpc>
              <a:spcBef>
                <a:spcPct val="20000"/>
              </a:spcBef>
              <a:buFont typeface="Arial" pitchFamily="34" charset="0"/>
              <a:buChar char="•"/>
              <a:defRPr/>
            </a:pPr>
            <a:r>
              <a:rPr kumimoji="0" lang="ko-KR" altLang="en-US" sz="2400" dirty="0">
                <a:latin typeface="+mn-ea"/>
                <a:ea typeface="+mn-ea"/>
                <a:cs typeface="08서울한강체 L"/>
              </a:rPr>
              <a:t>클라이언트의 욕구를 해결하기 위해 </a:t>
            </a:r>
            <a:r>
              <a:rPr kumimoji="0" lang="ko-KR" altLang="en-US" sz="2400" b="1" dirty="0">
                <a:solidFill>
                  <a:schemeClr val="accent2"/>
                </a:solidFill>
                <a:latin typeface="+mn-ea"/>
                <a:ea typeface="+mn-ea"/>
                <a:cs typeface="08서울한강체 L"/>
              </a:rPr>
              <a:t>자원연계</a:t>
            </a:r>
            <a:r>
              <a:rPr kumimoji="0" lang="ko-KR" altLang="en-US" sz="2400" dirty="0">
                <a:latin typeface="+mn-ea"/>
                <a:ea typeface="+mn-ea"/>
                <a:cs typeface="08서울한강체 L"/>
              </a:rPr>
              <a:t>를 </a:t>
            </a:r>
            <a:r>
              <a:rPr kumimoji="0" lang="ko-KR" altLang="en-US" sz="2400" dirty="0" smtClean="0">
                <a:latin typeface="+mn-ea"/>
                <a:ea typeface="+mn-ea"/>
                <a:cs typeface="08서울한강체 L"/>
              </a:rPr>
              <a:t>강조</a:t>
            </a:r>
            <a:endParaRPr kumimoji="0" lang="en-US" altLang="ko-KR" sz="2400" dirty="0" smtClean="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endParaRPr kumimoji="0" lang="en-US" altLang="ko-KR" sz="500" dirty="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r>
              <a:rPr kumimoji="0" lang="ko-KR" altLang="en-US" sz="2400" dirty="0" err="1" smtClean="0">
                <a:latin typeface="+mn-ea"/>
                <a:ea typeface="+mn-ea"/>
                <a:cs typeface="08서울한강체 L"/>
              </a:rPr>
              <a:t>목슬레이</a:t>
            </a:r>
            <a:r>
              <a:rPr kumimoji="0" lang="en-US" altLang="ko-KR" sz="2400" dirty="0">
                <a:latin typeface="+mn-ea"/>
                <a:ea typeface="+mn-ea"/>
                <a:cs typeface="08서울한강체 L"/>
              </a:rPr>
              <a:t>(1993)</a:t>
            </a:r>
            <a:r>
              <a:rPr kumimoji="0" lang="ko-KR" altLang="en-US" sz="2400" dirty="0">
                <a:latin typeface="+mn-ea"/>
                <a:ea typeface="+mn-ea"/>
                <a:cs typeface="08서울한강체 L"/>
              </a:rPr>
              <a:t> </a:t>
            </a:r>
            <a:r>
              <a:rPr kumimoji="0" lang="en-US" altLang="ko-KR" sz="2400" dirty="0">
                <a:latin typeface="+mn-ea"/>
                <a:ea typeface="+mn-ea"/>
                <a:cs typeface="08서울한강체 L"/>
              </a:rPr>
              <a:t>: </a:t>
            </a:r>
            <a:r>
              <a:rPr kumimoji="0" lang="ko-KR" altLang="en-US" sz="2400" dirty="0">
                <a:latin typeface="+mn-ea"/>
                <a:ea typeface="+mn-ea"/>
                <a:cs typeface="08서울한강체 L"/>
              </a:rPr>
              <a:t>욕구 사정의 중요성을 </a:t>
            </a:r>
            <a:r>
              <a:rPr kumimoji="0" lang="ko-KR" altLang="en-US" sz="2400" dirty="0" smtClean="0">
                <a:latin typeface="+mn-ea"/>
                <a:ea typeface="+mn-ea"/>
                <a:cs typeface="08서울한강체 L"/>
              </a:rPr>
              <a:t>강조    </a:t>
            </a:r>
            <a:endParaRPr lang="en-US" altLang="ko-KR" sz="2400" dirty="0">
              <a:latin typeface="+mn-ea"/>
              <a:cs typeface="08서울한강체 L"/>
            </a:endParaRPr>
          </a:p>
          <a:p>
            <a:pPr eaLnBrk="1" latinLnBrk="1" hangingPunct="1">
              <a:lnSpc>
                <a:spcPct val="120000"/>
              </a:lnSpc>
              <a:spcBef>
                <a:spcPct val="20000"/>
              </a:spcBef>
              <a:defRPr/>
            </a:pPr>
            <a:r>
              <a:rPr lang="en-US" altLang="ko-KR" sz="2000" dirty="0" smtClean="0">
                <a:latin typeface="+mn-ea"/>
                <a:cs typeface="08서울한강체 L"/>
              </a:rPr>
              <a:t>   - </a:t>
            </a:r>
            <a:r>
              <a:rPr kumimoji="0" lang="ko-KR" altLang="en-US" dirty="0" smtClean="0">
                <a:latin typeface="+mn-ea"/>
                <a:cs typeface="08서울한강체 L"/>
              </a:rPr>
              <a:t>사례관리 </a:t>
            </a:r>
            <a:r>
              <a:rPr kumimoji="0" lang="ko-KR" altLang="en-US" dirty="0">
                <a:latin typeface="+mn-ea"/>
                <a:cs typeface="08서울한강체 L"/>
              </a:rPr>
              <a:t>클라이언트는 만성적이고 복합적인 욕구를 가지고 있으나</a:t>
            </a:r>
            <a:r>
              <a:rPr kumimoji="0" lang="en-US" altLang="ko-KR" dirty="0">
                <a:latin typeface="+mn-ea"/>
                <a:cs typeface="08서울한강체 L"/>
              </a:rPr>
              <a:t>, </a:t>
            </a:r>
            <a:r>
              <a:rPr kumimoji="0" lang="ko-KR" altLang="en-US" dirty="0">
                <a:latin typeface="+mn-ea"/>
                <a:cs typeface="08서울한강체 L"/>
              </a:rPr>
              <a:t>이러한 욕구에  </a:t>
            </a:r>
            <a:r>
              <a:rPr kumimoji="0" lang="ko-KR" altLang="en-US" dirty="0" smtClean="0">
                <a:latin typeface="+mn-ea"/>
                <a:cs typeface="08서울한강체 L"/>
              </a:rPr>
              <a:t>스스로</a:t>
            </a:r>
            <a:r>
              <a:rPr lang="en-US" altLang="ko-KR" dirty="0" smtClean="0">
                <a:latin typeface="+mn-ea"/>
                <a:cs typeface="08서울한강체 L"/>
              </a:rPr>
              <a:t> </a:t>
            </a:r>
            <a:r>
              <a:rPr kumimoji="0" lang="ko-KR" altLang="en-US" dirty="0" smtClean="0">
                <a:latin typeface="+mn-ea"/>
                <a:cs typeface="08서울한강체 L"/>
              </a:rPr>
              <a:t>대응하기 </a:t>
            </a:r>
            <a:endParaRPr kumimoji="0" lang="en-US" altLang="ko-KR" dirty="0" smtClean="0">
              <a:latin typeface="+mn-ea"/>
              <a:cs typeface="08서울한강체 L"/>
            </a:endParaRPr>
          </a:p>
          <a:p>
            <a:pPr eaLnBrk="1" latinLnBrk="1" hangingPunct="1">
              <a:lnSpc>
                <a:spcPct val="120000"/>
              </a:lnSpc>
              <a:spcBef>
                <a:spcPct val="20000"/>
              </a:spcBef>
              <a:defRPr/>
            </a:pPr>
            <a:r>
              <a:rPr lang="en-US" altLang="ko-KR" dirty="0">
                <a:latin typeface="+mn-ea"/>
                <a:cs typeface="08서울한강체 L"/>
              </a:rPr>
              <a:t> </a:t>
            </a:r>
            <a:r>
              <a:rPr lang="en-US" altLang="ko-KR" dirty="0" smtClean="0">
                <a:latin typeface="+mn-ea"/>
                <a:cs typeface="08서울한강체 L"/>
              </a:rPr>
              <a:t>    </a:t>
            </a:r>
            <a:r>
              <a:rPr kumimoji="0" lang="ko-KR" altLang="en-US" dirty="0" smtClean="0">
                <a:latin typeface="+mn-ea"/>
                <a:cs typeface="08서울한강체 L"/>
              </a:rPr>
              <a:t>어려운 </a:t>
            </a:r>
            <a:r>
              <a:rPr kumimoji="0" lang="ko-KR" altLang="en-US" dirty="0">
                <a:latin typeface="+mn-ea"/>
                <a:cs typeface="08서울한강체 L"/>
              </a:rPr>
              <a:t>경우에 놓여 있다</a:t>
            </a:r>
            <a:r>
              <a:rPr kumimoji="0" lang="en-US" altLang="ko-KR" dirty="0">
                <a:latin typeface="+mn-ea"/>
                <a:cs typeface="08서울한강체 L"/>
              </a:rPr>
              <a:t>. </a:t>
            </a:r>
            <a:r>
              <a:rPr kumimoji="0" lang="ko-KR" altLang="en-US" dirty="0">
                <a:latin typeface="+mn-ea"/>
                <a:cs typeface="08서울한강체 L"/>
              </a:rPr>
              <a:t>사례관리 전문가는 클라이언트의 다양한 욕구와 대한 </a:t>
            </a:r>
            <a:r>
              <a:rPr kumimoji="0" lang="ko-KR" altLang="en-US" dirty="0" smtClean="0">
                <a:latin typeface="+mn-ea"/>
                <a:cs typeface="08서울한강체 L"/>
              </a:rPr>
              <a:t>파악과 더불어 </a:t>
            </a:r>
            <a:r>
              <a:rPr kumimoji="0" lang="ko-KR" altLang="en-US" dirty="0">
                <a:latin typeface="+mn-ea"/>
                <a:cs typeface="08서울한강체 L"/>
              </a:rPr>
              <a:t>좌절과 </a:t>
            </a:r>
            <a:endParaRPr kumimoji="0" lang="en-US" altLang="ko-KR" dirty="0" smtClean="0">
              <a:latin typeface="+mn-ea"/>
              <a:cs typeface="08서울한강체 L"/>
            </a:endParaRPr>
          </a:p>
          <a:p>
            <a:pPr eaLnBrk="1" latinLnBrk="1" hangingPunct="1">
              <a:lnSpc>
                <a:spcPct val="120000"/>
              </a:lnSpc>
              <a:spcBef>
                <a:spcPct val="20000"/>
              </a:spcBef>
              <a:defRPr/>
            </a:pPr>
            <a:r>
              <a:rPr lang="en-US" altLang="ko-KR" dirty="0">
                <a:latin typeface="+mn-ea"/>
                <a:cs typeface="08서울한강체 L"/>
              </a:rPr>
              <a:t> </a:t>
            </a:r>
            <a:r>
              <a:rPr lang="en-US" altLang="ko-KR" dirty="0" smtClean="0">
                <a:latin typeface="+mn-ea"/>
                <a:cs typeface="08서울한강체 L"/>
              </a:rPr>
              <a:t>    </a:t>
            </a:r>
            <a:r>
              <a:rPr kumimoji="0" lang="ko-KR" altLang="en-US" dirty="0" smtClean="0">
                <a:latin typeface="+mn-ea"/>
                <a:cs typeface="08서울한강체 L"/>
              </a:rPr>
              <a:t>어려움을 </a:t>
            </a:r>
            <a:r>
              <a:rPr kumimoji="0" lang="ko-KR" altLang="en-US" dirty="0">
                <a:latin typeface="+mn-ea"/>
                <a:cs typeface="08서울한강체 L"/>
              </a:rPr>
              <a:t>경험한 클라이언트들이 보이는 무기력감과 낮은 동기를 다루어야 한다</a:t>
            </a:r>
            <a:r>
              <a:rPr kumimoji="0" lang="en-US" altLang="ko-KR" dirty="0" smtClean="0">
                <a:latin typeface="+mn-ea"/>
                <a:cs typeface="08서울한강체 L"/>
              </a:rPr>
              <a:t>.</a:t>
            </a:r>
          </a:p>
          <a:p>
            <a:pPr eaLnBrk="1" latinLnBrk="1" hangingPunct="1">
              <a:lnSpc>
                <a:spcPct val="120000"/>
              </a:lnSpc>
              <a:spcBef>
                <a:spcPct val="20000"/>
              </a:spcBef>
              <a:defRPr/>
            </a:pPr>
            <a:endParaRPr kumimoji="0" lang="en-US" altLang="ko-KR" sz="500" dirty="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r>
              <a:rPr kumimoji="0" lang="ko-KR" altLang="en-US" sz="2400" dirty="0">
                <a:latin typeface="+mn-ea"/>
                <a:ea typeface="+mn-ea"/>
                <a:cs typeface="08서울한강체 L"/>
              </a:rPr>
              <a:t>사정 기술과 면접 기술을 통합적으로 </a:t>
            </a:r>
            <a:r>
              <a:rPr kumimoji="0" lang="ko-KR" altLang="en-US" sz="2400" dirty="0" smtClean="0">
                <a:latin typeface="+mn-ea"/>
                <a:ea typeface="+mn-ea"/>
                <a:cs typeface="08서울한강체 L"/>
              </a:rPr>
              <a:t>수행</a:t>
            </a:r>
            <a:endParaRPr kumimoji="0" lang="en-US" altLang="ko-KR" sz="2400" dirty="0" smtClean="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endParaRPr kumimoji="0" lang="en-US" altLang="ko-KR" sz="500" dirty="0">
              <a:latin typeface="+mn-ea"/>
              <a:ea typeface="+mn-ea"/>
              <a:cs typeface="08서울한강체 L"/>
            </a:endParaRPr>
          </a:p>
          <a:p>
            <a:pPr marL="342900" indent="-342900" eaLnBrk="1" latinLnBrk="1" hangingPunct="1">
              <a:lnSpc>
                <a:spcPct val="120000"/>
              </a:lnSpc>
              <a:spcBef>
                <a:spcPct val="20000"/>
              </a:spcBef>
              <a:buFont typeface="Arial" pitchFamily="34" charset="0"/>
              <a:buChar char="•"/>
              <a:defRPr/>
            </a:pPr>
            <a:r>
              <a:rPr kumimoji="0" lang="ko-KR" altLang="en-US" sz="2400" dirty="0">
                <a:latin typeface="+mn-ea"/>
                <a:ea typeface="+mn-ea"/>
                <a:cs typeface="08서울한강체 L"/>
              </a:rPr>
              <a:t>클라이언트의 욕구를 적절하게 규명하는 것 </a:t>
            </a:r>
            <a:endParaRPr kumimoji="0" lang="en-US" altLang="ko-KR" sz="2400" dirty="0">
              <a:latin typeface="+mn-ea"/>
              <a:ea typeface="+mn-ea"/>
              <a:cs typeface="08서울한강체 L"/>
            </a:endParaRPr>
          </a:p>
          <a:p>
            <a:pPr marL="342900" indent="-342900" eaLnBrk="1" latinLnBrk="1" hangingPunct="1">
              <a:lnSpc>
                <a:spcPct val="120000"/>
              </a:lnSpc>
              <a:spcBef>
                <a:spcPct val="20000"/>
              </a:spcBef>
              <a:buFont typeface="Arial" pitchFamily="34" charset="0"/>
              <a:buNone/>
              <a:defRPr/>
            </a:pPr>
            <a:r>
              <a:rPr kumimoji="0" lang="en-US" altLang="ko-KR" sz="2000" dirty="0">
                <a:latin typeface="+mn-ea"/>
                <a:ea typeface="+mn-ea"/>
                <a:cs typeface="08서울한강체 L"/>
              </a:rPr>
              <a:t>  </a:t>
            </a:r>
            <a:r>
              <a:rPr kumimoji="0" lang="en-US" altLang="ko-KR" sz="2000" dirty="0" smtClean="0">
                <a:latin typeface="+mn-ea"/>
                <a:ea typeface="+mn-ea"/>
                <a:cs typeface="08서울한강체 L"/>
              </a:rPr>
              <a:t>  </a:t>
            </a:r>
            <a:r>
              <a:rPr kumimoji="0" lang="en-US" altLang="ko-KR" sz="2000" dirty="0">
                <a:latin typeface="+mn-ea"/>
                <a:ea typeface="+mn-ea"/>
                <a:cs typeface="08서울한강체 L"/>
              </a:rPr>
              <a:t>-</a:t>
            </a:r>
            <a:r>
              <a:rPr kumimoji="0" lang="ko-KR" altLang="en-US" sz="2000" dirty="0">
                <a:latin typeface="+mn-ea"/>
                <a:ea typeface="+mn-ea"/>
                <a:cs typeface="08서울한강체 L"/>
              </a:rPr>
              <a:t> 최고의 서비스를 제공한다</a:t>
            </a:r>
            <a:endParaRPr kumimoji="0" lang="en-US" altLang="ko-KR" sz="2000" dirty="0">
              <a:latin typeface="+mn-ea"/>
              <a:ea typeface="+mn-ea"/>
              <a:cs typeface="08서울한강체 L"/>
            </a:endParaRPr>
          </a:p>
          <a:p>
            <a:pPr marL="342900" indent="-342900" eaLnBrk="1" latinLnBrk="1" hangingPunct="1">
              <a:lnSpc>
                <a:spcPct val="120000"/>
              </a:lnSpc>
              <a:spcBef>
                <a:spcPct val="20000"/>
              </a:spcBef>
              <a:buFont typeface="Arial" pitchFamily="34" charset="0"/>
              <a:buNone/>
              <a:defRPr/>
            </a:pPr>
            <a:r>
              <a:rPr kumimoji="0" lang="en-US" altLang="ko-KR" sz="2000" dirty="0">
                <a:latin typeface="+mn-ea"/>
                <a:ea typeface="+mn-ea"/>
                <a:cs typeface="08서울한강체 L"/>
              </a:rPr>
              <a:t>  </a:t>
            </a:r>
            <a:r>
              <a:rPr kumimoji="0" lang="en-US" altLang="ko-KR" sz="2000" dirty="0" smtClean="0">
                <a:latin typeface="+mn-ea"/>
                <a:ea typeface="+mn-ea"/>
                <a:cs typeface="08서울한강체 L"/>
              </a:rPr>
              <a:t>  </a:t>
            </a:r>
            <a:r>
              <a:rPr kumimoji="0" lang="en-US" altLang="ko-KR" sz="2000" dirty="0">
                <a:latin typeface="+mn-ea"/>
                <a:ea typeface="+mn-ea"/>
                <a:cs typeface="08서울한강체 L"/>
              </a:rPr>
              <a:t>- </a:t>
            </a:r>
            <a:r>
              <a:rPr kumimoji="0" lang="ko-KR" altLang="en-US" sz="2000" dirty="0">
                <a:latin typeface="+mn-ea"/>
                <a:ea typeface="+mn-ea"/>
                <a:cs typeface="08서울한강체 L"/>
              </a:rPr>
              <a:t>사회적 자원을 효과적으로 사용해야 하는 </a:t>
            </a:r>
            <a:r>
              <a:rPr kumimoji="0" lang="ko-KR" altLang="en-US" sz="2000" dirty="0" err="1">
                <a:latin typeface="+mn-ea"/>
                <a:ea typeface="+mn-ea"/>
                <a:cs typeface="08서울한강체 L"/>
              </a:rPr>
              <a:t>책무성</a:t>
            </a:r>
            <a:r>
              <a:rPr kumimoji="0" lang="ko-KR" altLang="en-US" sz="2000" dirty="0">
                <a:latin typeface="+mn-ea"/>
                <a:ea typeface="+mn-ea"/>
                <a:cs typeface="08서울한강체 L"/>
              </a:rPr>
              <a:t> 실현</a:t>
            </a:r>
            <a:endParaRPr kumimoji="0" lang="en-US" altLang="ko-KR" sz="2000" dirty="0">
              <a:latin typeface="+mn-ea"/>
              <a:ea typeface="+mn-ea"/>
              <a:cs typeface="08서울한강체 L"/>
            </a:endParaRPr>
          </a:p>
        </p:txBody>
      </p:sp>
    </p:spTree>
    <p:extLst>
      <p:ext uri="{BB962C8B-B14F-4D97-AF65-F5344CB8AC3E}">
        <p14:creationId xmlns:p14="http://schemas.microsoft.com/office/powerpoint/2010/main" val="169023851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496863" y="943377"/>
            <a:ext cx="11557761" cy="4495800"/>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buFont typeface="Arial" panose="020B0604020202020204" pitchFamily="34" charset="0"/>
              <a:buNone/>
            </a:pPr>
            <a:r>
              <a:rPr lang="en-US" altLang="ko-KR" b="1" dirty="0" smtClean="0">
                <a:solidFill>
                  <a:schemeClr val="accent6"/>
                </a:solidFill>
                <a:latin typeface="+mn-ea"/>
              </a:rPr>
              <a:t>2) </a:t>
            </a:r>
            <a:r>
              <a:rPr lang="ko-KR" altLang="en-US" b="1" dirty="0" smtClean="0">
                <a:solidFill>
                  <a:schemeClr val="accent6"/>
                </a:solidFill>
                <a:latin typeface="+mn-ea"/>
                <a:cs typeface="08서울한강체 L"/>
              </a:rPr>
              <a:t>비현실적인 기대</a:t>
            </a:r>
          </a:p>
          <a:p>
            <a:pPr>
              <a:buFont typeface="Arial" panose="020B0604020202020204" pitchFamily="34" charset="0"/>
              <a:buNone/>
            </a:pPr>
            <a:endParaRPr lang="en-US" altLang="ko-KR" sz="1000" dirty="0" smtClean="0">
              <a:latin typeface="+mn-ea"/>
              <a:cs typeface="08서울한강체 L"/>
            </a:endParaRPr>
          </a:p>
          <a:p>
            <a:pPr>
              <a:buClrTx/>
            </a:pPr>
            <a:r>
              <a:rPr lang="en-US" altLang="ko-KR" sz="2000" dirty="0" smtClean="0">
                <a:latin typeface="+mn-ea"/>
                <a:cs typeface="08서울한강체 L"/>
              </a:rPr>
              <a:t> </a:t>
            </a:r>
            <a:r>
              <a:rPr lang="ko-KR" altLang="en-US" sz="2000" dirty="0" smtClean="0">
                <a:latin typeface="+mn-ea"/>
                <a:cs typeface="08서울한강체 L"/>
              </a:rPr>
              <a:t>초기상담에서 클라이언트는 자신이나 사례관리자가 무엇을 기대하는지</a:t>
            </a:r>
            <a:r>
              <a:rPr lang="en-US" altLang="ko-KR" sz="2000" dirty="0">
                <a:latin typeface="+mn-ea"/>
                <a:cs typeface="08서울한강체 L"/>
              </a:rPr>
              <a:t> </a:t>
            </a:r>
            <a:r>
              <a:rPr lang="ko-KR" altLang="en-US" sz="2000" dirty="0" smtClean="0">
                <a:latin typeface="+mn-ea"/>
                <a:cs typeface="08서울한강체 L"/>
              </a:rPr>
              <a:t>잘 모르는 경우가 많음</a:t>
            </a:r>
            <a:endParaRPr lang="en-US" altLang="ko-KR" sz="2000" dirty="0">
              <a:latin typeface="+mn-ea"/>
              <a:cs typeface="08서울한강체 L"/>
            </a:endParaRPr>
          </a:p>
          <a:p>
            <a:pPr marL="109728" indent="0">
              <a:buClrTx/>
              <a:buNone/>
            </a:pPr>
            <a:endParaRPr lang="en-US" altLang="ko-KR" sz="400" dirty="0" smtClean="0">
              <a:latin typeface="+mn-ea"/>
              <a:cs typeface="08서울한강체 L"/>
            </a:endParaRPr>
          </a:p>
          <a:p>
            <a:pPr>
              <a:buClrTx/>
            </a:pPr>
            <a:r>
              <a:rPr lang="ko-KR" altLang="en-US" sz="2000" dirty="0" smtClean="0">
                <a:latin typeface="+mn-ea"/>
                <a:cs typeface="08서울한강체 L"/>
              </a:rPr>
              <a:t> 이러한 오해가 해결되지 않으면 클라이언트는 서비스 과정에 대한 혼란과</a:t>
            </a:r>
            <a:r>
              <a:rPr lang="en-US" altLang="ko-KR" sz="2000" dirty="0">
                <a:latin typeface="+mn-ea"/>
                <a:cs typeface="08서울한강체 L"/>
              </a:rPr>
              <a:t> </a:t>
            </a:r>
            <a:r>
              <a:rPr lang="ko-KR" altLang="en-US" sz="2000" dirty="0" smtClean="0">
                <a:latin typeface="+mn-ea"/>
                <a:cs typeface="08서울한강체 L"/>
              </a:rPr>
              <a:t>불만족 때문에 서비스 </a:t>
            </a:r>
            <a:endParaRPr lang="en-US" altLang="ko-KR" sz="2000" dirty="0" smtClean="0">
              <a:latin typeface="+mn-ea"/>
              <a:cs typeface="08서울한강체 L"/>
            </a:endParaRPr>
          </a:p>
          <a:p>
            <a:pPr marL="109728" indent="0">
              <a:buClrTx/>
              <a:buNone/>
            </a:pPr>
            <a:r>
              <a:rPr lang="en-US" altLang="ko-KR" sz="2000" dirty="0" smtClean="0">
                <a:latin typeface="+mn-ea"/>
                <a:cs typeface="08서울한강체 L"/>
              </a:rPr>
              <a:t>    </a:t>
            </a:r>
            <a:r>
              <a:rPr lang="ko-KR" altLang="en-US" sz="2000" dirty="0" smtClean="0">
                <a:latin typeface="+mn-ea"/>
                <a:cs typeface="08서울한강체 L"/>
              </a:rPr>
              <a:t>를 중단할 수 있음</a:t>
            </a:r>
            <a:endParaRPr lang="en-US" altLang="ko-KR" sz="2000" dirty="0" smtClean="0">
              <a:latin typeface="+mn-ea"/>
              <a:cs typeface="08서울한강체 L"/>
            </a:endParaRPr>
          </a:p>
          <a:p>
            <a:pPr>
              <a:buClrTx/>
            </a:pPr>
            <a:endParaRPr lang="ko-KR" altLang="en-US" sz="2400" dirty="0" smtClean="0">
              <a:latin typeface="+mn-ea"/>
            </a:endParaRPr>
          </a:p>
        </p:txBody>
      </p:sp>
      <p:graphicFrame>
        <p:nvGraphicFramePr>
          <p:cNvPr id="3" name="내용 개체 틀 8"/>
          <p:cNvGraphicFramePr>
            <a:graphicFrameLocks/>
          </p:cNvGraphicFramePr>
          <p:nvPr>
            <p:extLst>
              <p:ext uri="{D42A27DB-BD31-4B8C-83A1-F6EECF244321}">
                <p14:modId xmlns:p14="http://schemas.microsoft.com/office/powerpoint/2010/main" val="1273858949"/>
              </p:ext>
            </p:extLst>
          </p:nvPr>
        </p:nvGraphicFramePr>
        <p:xfrm>
          <a:off x="2289197" y="3614446"/>
          <a:ext cx="7472986" cy="2848654"/>
        </p:xfrm>
        <a:graphic>
          <a:graphicData uri="http://schemas.openxmlformats.org/drawingml/2006/table">
            <a:tbl>
              <a:tblPr>
                <a:tableStyleId>{BC89EF96-8CEA-46FF-86C4-4CE0E7609802}</a:tableStyleId>
              </a:tblPr>
              <a:tblGrid>
                <a:gridCol w="1669498"/>
                <a:gridCol w="2937858"/>
                <a:gridCol w="2865630"/>
              </a:tblGrid>
              <a:tr h="415706">
                <a:tc>
                  <a:txBody>
                    <a:bodyPr/>
                    <a:lstStyle/>
                    <a:p>
                      <a:pPr marL="0" marR="0" algn="just">
                        <a:lnSpc>
                          <a:spcPct val="160000"/>
                        </a:lnSpc>
                        <a:spcBef>
                          <a:spcPts val="0"/>
                        </a:spcBef>
                        <a:spcAft>
                          <a:spcPts val="0"/>
                        </a:spcAft>
                      </a:pPr>
                      <a:endParaRPr lang="ko-KR" altLang="en-US" sz="2000" dirty="0">
                        <a:solidFill>
                          <a:srgbClr val="000000"/>
                        </a:solidFill>
                        <a:latin typeface="+mn-ea"/>
                        <a:ea typeface="+mn-ea"/>
                      </a:endParaRPr>
                    </a:p>
                  </a:txBody>
                  <a:tcPr marL="91445" marR="91445" marT="45718" marB="45718" anchor="ctr"/>
                </a:tc>
                <a:tc>
                  <a:txBody>
                    <a:bodyPr/>
                    <a:lstStyle/>
                    <a:p>
                      <a:pPr marL="0" marR="0" algn="ctr">
                        <a:lnSpc>
                          <a:spcPct val="160000"/>
                        </a:lnSpc>
                        <a:spcBef>
                          <a:spcPts val="0"/>
                        </a:spcBef>
                        <a:spcAft>
                          <a:spcPts val="0"/>
                        </a:spcAft>
                      </a:pPr>
                      <a:r>
                        <a:rPr lang="ko-KR" altLang="en-US" sz="2000" dirty="0"/>
                        <a:t>자신</a:t>
                      </a:r>
                      <a:endParaRPr lang="ko-KR" altLang="en-US" sz="2000" b="1" dirty="0">
                        <a:solidFill>
                          <a:srgbClr val="000000"/>
                        </a:solidFill>
                        <a:latin typeface="+mn-ea"/>
                        <a:ea typeface="+mn-ea"/>
                      </a:endParaRPr>
                    </a:p>
                  </a:txBody>
                  <a:tcPr marL="91445" marR="91445" marT="45718" marB="45718" anchor="ctr">
                    <a:solidFill>
                      <a:schemeClr val="accent1">
                        <a:lumMod val="40000"/>
                        <a:lumOff val="60000"/>
                      </a:schemeClr>
                    </a:solidFill>
                  </a:tcPr>
                </a:tc>
                <a:tc>
                  <a:txBody>
                    <a:bodyPr/>
                    <a:lstStyle/>
                    <a:p>
                      <a:pPr marL="0" marR="0" algn="ctr">
                        <a:lnSpc>
                          <a:spcPct val="160000"/>
                        </a:lnSpc>
                        <a:spcBef>
                          <a:spcPts val="0"/>
                        </a:spcBef>
                        <a:spcAft>
                          <a:spcPts val="0"/>
                        </a:spcAft>
                      </a:pPr>
                      <a:r>
                        <a:rPr lang="ko-KR" altLang="en-US" sz="2000" dirty="0"/>
                        <a:t>상대방</a:t>
                      </a:r>
                      <a:endParaRPr lang="ko-KR" altLang="en-US" sz="2000" b="1" dirty="0">
                        <a:solidFill>
                          <a:srgbClr val="000000"/>
                        </a:solidFill>
                        <a:latin typeface="+mn-ea"/>
                        <a:ea typeface="+mn-ea"/>
                      </a:endParaRPr>
                    </a:p>
                  </a:txBody>
                  <a:tcPr marL="91445" marR="91445" marT="45718" marB="45718" anchor="ctr">
                    <a:solidFill>
                      <a:schemeClr val="accent1">
                        <a:lumMod val="40000"/>
                        <a:lumOff val="60000"/>
                      </a:schemeClr>
                    </a:solidFill>
                  </a:tcPr>
                </a:tc>
              </a:tr>
              <a:tr h="1134769">
                <a:tc>
                  <a:txBody>
                    <a:bodyPr/>
                    <a:lstStyle/>
                    <a:p>
                      <a:pPr marL="0" marR="0" algn="ctr">
                        <a:lnSpc>
                          <a:spcPct val="160000"/>
                        </a:lnSpc>
                        <a:spcBef>
                          <a:spcPts val="0"/>
                        </a:spcBef>
                        <a:spcAft>
                          <a:spcPts val="0"/>
                        </a:spcAft>
                      </a:pPr>
                      <a:r>
                        <a:rPr lang="ko-KR" altLang="en-US" sz="2000" dirty="0"/>
                        <a:t>클라이언트</a:t>
                      </a:r>
                      <a:endParaRPr lang="ko-KR" altLang="en-US" sz="2000" b="1" dirty="0">
                        <a:solidFill>
                          <a:srgbClr val="000000"/>
                        </a:solidFill>
                        <a:latin typeface="+mn-ea"/>
                        <a:ea typeface="+mn-ea"/>
                      </a:endParaRPr>
                    </a:p>
                  </a:txBody>
                  <a:tcPr marL="91445" marR="91445" marT="45718" marB="45718" anchor="ctr">
                    <a:solidFill>
                      <a:schemeClr val="accent1">
                        <a:lumMod val="40000"/>
                        <a:lumOff val="60000"/>
                      </a:schemeClr>
                    </a:solidFill>
                  </a:tcPr>
                </a:tc>
                <a:tc>
                  <a:txBody>
                    <a:bodyPr/>
                    <a:lstStyle/>
                    <a:p>
                      <a:pPr marL="0" marR="0" algn="ctr">
                        <a:lnSpc>
                          <a:spcPct val="160000"/>
                        </a:lnSpc>
                        <a:spcBef>
                          <a:spcPts val="0"/>
                        </a:spcBef>
                        <a:spcAft>
                          <a:spcPts val="0"/>
                        </a:spcAft>
                      </a:pPr>
                      <a:r>
                        <a:rPr lang="ko-KR" altLang="en-US" sz="2000" dirty="0"/>
                        <a:t>① </a:t>
                      </a:r>
                      <a:r>
                        <a:rPr lang="ko-KR" altLang="en-US" sz="2000" dirty="0" smtClean="0"/>
                        <a:t>클라이언트</a:t>
                      </a:r>
                      <a:r>
                        <a:rPr lang="ko-KR" altLang="en-US" sz="2000" baseline="0" dirty="0" smtClean="0"/>
                        <a:t> </a:t>
                      </a:r>
                      <a:r>
                        <a:rPr lang="ko-KR" altLang="en-US" sz="2000" dirty="0" smtClean="0"/>
                        <a:t>자신에 </a:t>
                      </a:r>
                      <a:endParaRPr lang="en-US" altLang="ko-KR" sz="2000" dirty="0" smtClean="0"/>
                    </a:p>
                    <a:p>
                      <a:pPr marL="0" marR="0" algn="ctr">
                        <a:lnSpc>
                          <a:spcPct val="160000"/>
                        </a:lnSpc>
                        <a:spcBef>
                          <a:spcPts val="0"/>
                        </a:spcBef>
                        <a:spcAft>
                          <a:spcPts val="0"/>
                        </a:spcAft>
                      </a:pPr>
                      <a:r>
                        <a:rPr lang="ko-KR" altLang="en-US" sz="2000" dirty="0" smtClean="0"/>
                        <a:t>대한</a:t>
                      </a:r>
                      <a:r>
                        <a:rPr lang="ko-KR" altLang="en-US" sz="2000" baseline="0" dirty="0" smtClean="0"/>
                        <a:t> </a:t>
                      </a:r>
                      <a:r>
                        <a:rPr lang="ko-KR" altLang="en-US" sz="2000" dirty="0" smtClean="0"/>
                        <a:t>기대</a:t>
                      </a:r>
                      <a:endParaRPr lang="ko-KR" altLang="en-US" sz="2000" dirty="0">
                        <a:solidFill>
                          <a:srgbClr val="000000"/>
                        </a:solidFill>
                        <a:latin typeface="+mn-ea"/>
                        <a:ea typeface="+mn-ea"/>
                      </a:endParaRPr>
                    </a:p>
                  </a:txBody>
                  <a:tcPr marL="91445" marR="91445" marT="45718" marB="45718" anchor="ctr"/>
                </a:tc>
                <a:tc>
                  <a:txBody>
                    <a:bodyPr/>
                    <a:lstStyle/>
                    <a:p>
                      <a:pPr marL="0" marR="0" algn="ctr">
                        <a:lnSpc>
                          <a:spcPct val="160000"/>
                        </a:lnSpc>
                        <a:spcBef>
                          <a:spcPts val="0"/>
                        </a:spcBef>
                        <a:spcAft>
                          <a:spcPts val="0"/>
                        </a:spcAft>
                      </a:pPr>
                      <a:r>
                        <a:rPr lang="ko-KR" altLang="en-US" sz="2000" dirty="0"/>
                        <a:t>② </a:t>
                      </a:r>
                      <a:r>
                        <a:rPr lang="ko-KR" altLang="en-US" sz="2000" dirty="0" smtClean="0"/>
                        <a:t>사례관리자에</a:t>
                      </a:r>
                      <a:r>
                        <a:rPr lang="ko-KR" altLang="en-US" sz="2000" baseline="0" dirty="0" smtClean="0"/>
                        <a:t> </a:t>
                      </a:r>
                      <a:r>
                        <a:rPr lang="ko-KR" altLang="en-US" sz="2000" dirty="0" smtClean="0"/>
                        <a:t>대한 클라이언트의</a:t>
                      </a:r>
                      <a:r>
                        <a:rPr lang="ko-KR" altLang="en-US" sz="2000" baseline="0" dirty="0" smtClean="0"/>
                        <a:t> </a:t>
                      </a:r>
                      <a:r>
                        <a:rPr lang="ko-KR" altLang="en-US" sz="2000" dirty="0" smtClean="0"/>
                        <a:t>기대</a:t>
                      </a:r>
                      <a:endParaRPr lang="ko-KR" altLang="en-US" sz="2000" dirty="0">
                        <a:solidFill>
                          <a:srgbClr val="000000"/>
                        </a:solidFill>
                        <a:latin typeface="+mn-ea"/>
                        <a:ea typeface="+mn-ea"/>
                      </a:endParaRPr>
                    </a:p>
                  </a:txBody>
                  <a:tcPr marL="91445" marR="91445" marT="45718" marB="45718" anchor="ctr"/>
                </a:tc>
              </a:tr>
              <a:tr h="1134769">
                <a:tc>
                  <a:txBody>
                    <a:bodyPr/>
                    <a:lstStyle/>
                    <a:p>
                      <a:pPr marL="0" marR="0" algn="ctr">
                        <a:lnSpc>
                          <a:spcPct val="160000"/>
                        </a:lnSpc>
                        <a:spcBef>
                          <a:spcPts val="0"/>
                        </a:spcBef>
                        <a:spcAft>
                          <a:spcPts val="0"/>
                        </a:spcAft>
                      </a:pPr>
                      <a:r>
                        <a:rPr lang="ko-KR" altLang="en-US" sz="2000" dirty="0"/>
                        <a:t>사례관리자</a:t>
                      </a:r>
                      <a:endParaRPr lang="ko-KR" altLang="en-US" sz="2000" b="1" dirty="0">
                        <a:solidFill>
                          <a:srgbClr val="000000"/>
                        </a:solidFill>
                        <a:latin typeface="+mn-ea"/>
                        <a:ea typeface="+mn-ea"/>
                      </a:endParaRPr>
                    </a:p>
                  </a:txBody>
                  <a:tcPr marL="91445" marR="91445" marT="45718" marB="45718" anchor="ctr">
                    <a:solidFill>
                      <a:schemeClr val="accent1">
                        <a:lumMod val="40000"/>
                        <a:lumOff val="60000"/>
                      </a:schemeClr>
                    </a:solidFill>
                  </a:tcPr>
                </a:tc>
                <a:tc>
                  <a:txBody>
                    <a:bodyPr/>
                    <a:lstStyle/>
                    <a:p>
                      <a:pPr marL="0" marR="0" algn="ctr">
                        <a:lnSpc>
                          <a:spcPct val="160000"/>
                        </a:lnSpc>
                        <a:spcBef>
                          <a:spcPts val="0"/>
                        </a:spcBef>
                        <a:spcAft>
                          <a:spcPts val="0"/>
                        </a:spcAft>
                      </a:pPr>
                      <a:r>
                        <a:rPr lang="ko-KR" altLang="en-US" sz="2000" dirty="0"/>
                        <a:t>③ </a:t>
                      </a:r>
                      <a:r>
                        <a:rPr lang="ko-KR" altLang="en-US" sz="2000" dirty="0" smtClean="0"/>
                        <a:t>사례관리자</a:t>
                      </a:r>
                      <a:r>
                        <a:rPr lang="ko-KR" altLang="en-US" sz="2000" baseline="0" dirty="0" smtClean="0"/>
                        <a:t> </a:t>
                      </a:r>
                      <a:r>
                        <a:rPr lang="ko-KR" altLang="en-US" sz="2000" dirty="0" smtClean="0"/>
                        <a:t>자신에 </a:t>
                      </a:r>
                      <a:endParaRPr lang="en-US" altLang="ko-KR" sz="2000" dirty="0" smtClean="0"/>
                    </a:p>
                    <a:p>
                      <a:pPr marL="0" marR="0" algn="ctr">
                        <a:lnSpc>
                          <a:spcPct val="160000"/>
                        </a:lnSpc>
                        <a:spcBef>
                          <a:spcPts val="0"/>
                        </a:spcBef>
                        <a:spcAft>
                          <a:spcPts val="0"/>
                        </a:spcAft>
                      </a:pPr>
                      <a:r>
                        <a:rPr lang="ko-KR" altLang="en-US" sz="2000" dirty="0" smtClean="0"/>
                        <a:t>대한</a:t>
                      </a:r>
                      <a:r>
                        <a:rPr lang="ko-KR" altLang="en-US" sz="2000" baseline="0" dirty="0"/>
                        <a:t> </a:t>
                      </a:r>
                      <a:r>
                        <a:rPr lang="ko-KR" altLang="en-US" sz="2000" dirty="0" smtClean="0"/>
                        <a:t>기대</a:t>
                      </a:r>
                      <a:endParaRPr lang="ko-KR" altLang="en-US" sz="2000" dirty="0">
                        <a:solidFill>
                          <a:srgbClr val="000000"/>
                        </a:solidFill>
                        <a:latin typeface="+mn-ea"/>
                        <a:ea typeface="+mn-ea"/>
                      </a:endParaRPr>
                    </a:p>
                  </a:txBody>
                  <a:tcPr marL="91445" marR="91445" marT="45718" marB="45718" anchor="ctr"/>
                </a:tc>
                <a:tc>
                  <a:txBody>
                    <a:bodyPr/>
                    <a:lstStyle/>
                    <a:p>
                      <a:pPr marL="0" marR="0" algn="ctr">
                        <a:lnSpc>
                          <a:spcPct val="160000"/>
                        </a:lnSpc>
                        <a:spcBef>
                          <a:spcPts val="0"/>
                        </a:spcBef>
                        <a:spcAft>
                          <a:spcPts val="0"/>
                        </a:spcAft>
                      </a:pPr>
                      <a:r>
                        <a:rPr lang="ko-KR" altLang="en-US" sz="2000" dirty="0"/>
                        <a:t>④ </a:t>
                      </a:r>
                      <a:r>
                        <a:rPr lang="ko-KR" altLang="en-US" sz="2000" dirty="0" smtClean="0"/>
                        <a:t>클라이언트에</a:t>
                      </a:r>
                      <a:r>
                        <a:rPr lang="ko-KR" altLang="en-US" sz="2000" baseline="0" dirty="0" smtClean="0"/>
                        <a:t> </a:t>
                      </a:r>
                      <a:r>
                        <a:rPr lang="ko-KR" altLang="en-US" sz="2000" dirty="0" smtClean="0"/>
                        <a:t>대한 사례관리자의</a:t>
                      </a:r>
                      <a:r>
                        <a:rPr lang="ko-KR" altLang="en-US" sz="2000" baseline="0" dirty="0" smtClean="0"/>
                        <a:t> </a:t>
                      </a:r>
                      <a:r>
                        <a:rPr lang="ko-KR" altLang="en-US" sz="2000" dirty="0" smtClean="0"/>
                        <a:t>기대</a:t>
                      </a:r>
                      <a:endParaRPr lang="ko-KR" altLang="en-US" sz="2000" dirty="0">
                        <a:solidFill>
                          <a:srgbClr val="000000"/>
                        </a:solidFill>
                        <a:latin typeface="+mn-ea"/>
                        <a:ea typeface="+mn-ea"/>
                      </a:endParaRPr>
                    </a:p>
                  </a:txBody>
                  <a:tcPr marL="91445" marR="91445" marT="45718" marB="45718" anchor="ctr"/>
                </a:tc>
              </a:tr>
            </a:tbl>
          </a:graphicData>
        </a:graphic>
      </p:graphicFrame>
      <p:sp>
        <p:nvSpPr>
          <p:cNvPr id="4" name="직사각형 3"/>
          <p:cNvSpPr/>
          <p:nvPr/>
        </p:nvSpPr>
        <p:spPr>
          <a:xfrm>
            <a:off x="2532284" y="2991222"/>
            <a:ext cx="7486918" cy="400110"/>
          </a:xfrm>
          <a:prstGeom prst="rect">
            <a:avLst/>
          </a:prstGeom>
        </p:spPr>
        <p:txBody>
          <a:bodyPr wrap="square">
            <a:spAutoFit/>
          </a:bodyPr>
          <a:lstStyle/>
          <a:p>
            <a:r>
              <a:rPr lang="ko-KR" altLang="en-US" sz="2000" b="1" dirty="0"/>
              <a:t>표 </a:t>
            </a:r>
            <a:r>
              <a:rPr lang="en-US" altLang="ko-KR" sz="2000" b="1" dirty="0"/>
              <a:t>1-1. </a:t>
            </a:r>
            <a:r>
              <a:rPr lang="ko-KR" altLang="en-US" sz="2000" b="1" dirty="0"/>
              <a:t>주요 영역에서의 탐색적 질문 만들기의 예와 응답 유형</a:t>
            </a:r>
          </a:p>
        </p:txBody>
      </p:sp>
    </p:spTree>
    <p:extLst>
      <p:ext uri="{BB962C8B-B14F-4D97-AF65-F5344CB8AC3E}">
        <p14:creationId xmlns:p14="http://schemas.microsoft.com/office/powerpoint/2010/main" val="212733020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txBox="1">
            <a:spLocks/>
          </p:cNvSpPr>
          <p:nvPr/>
        </p:nvSpPr>
        <p:spPr>
          <a:xfrm>
            <a:off x="222556" y="845486"/>
            <a:ext cx="11969444" cy="5397659"/>
          </a:xfrm>
          <a:prstGeom prst="rect">
            <a:avLst/>
          </a:prstGeom>
        </p:spPr>
        <p:txBody>
          <a:bodyPr>
            <a:normAutofit fontScale="92500"/>
          </a:bodyPr>
          <a:lstStyle>
            <a:lvl1pPr algn="l" rtl="0" eaLnBrk="1" latinLnBrk="1" hangingPunct="1">
              <a:spcBef>
                <a:spcPct val="0"/>
              </a:spcBef>
              <a:buNone/>
              <a:defRPr kumimoji="0" sz="4000" kern="1200">
                <a:solidFill>
                  <a:schemeClr val="tx2"/>
                </a:solidFill>
                <a:latin typeface="+mj-lt"/>
                <a:ea typeface="+mj-ea"/>
                <a:cs typeface="+mj-cs"/>
              </a:defRPr>
            </a:lvl1pPr>
          </a:lstStyle>
          <a:p>
            <a:r>
              <a:rPr lang="en-US" altLang="ko-KR" b="1" dirty="0" smtClean="0"/>
              <a:t>&lt;</a:t>
            </a:r>
            <a:r>
              <a:rPr lang="ko-KR" altLang="en-US" b="1" dirty="0" smtClean="0"/>
              <a:t>학습활동</a:t>
            </a:r>
            <a:r>
              <a:rPr lang="en-US" altLang="ko-KR" b="1" dirty="0" smtClean="0"/>
              <a:t>&gt;</a:t>
            </a:r>
            <a:endParaRPr lang="en-US" altLang="ko-KR" b="1" dirty="0"/>
          </a:p>
          <a:p>
            <a:r>
              <a:rPr lang="en-US" altLang="ko-KR" sz="2800" dirty="0" smtClean="0"/>
              <a:t/>
            </a:r>
            <a:br>
              <a:rPr lang="en-US" altLang="ko-KR" sz="2800" dirty="0" smtClean="0"/>
            </a:br>
            <a:r>
              <a:rPr lang="en-US" altLang="ko-KR" sz="2400" dirty="0" smtClean="0"/>
              <a:t>1. </a:t>
            </a:r>
            <a:r>
              <a:rPr lang="ko-KR" altLang="en-US" sz="2400" dirty="0" smtClean="0"/>
              <a:t>사례관리자로서 클라이언트에 대해 부정적인 감정이 생길 때 그것을 어떻게 해결하고 극복</a:t>
            </a:r>
            <a:endParaRPr lang="en-US" altLang="ko-KR" sz="2400" dirty="0" smtClean="0"/>
          </a:p>
          <a:p>
            <a:r>
              <a:rPr lang="en-US" altLang="ko-KR" sz="2400" dirty="0"/>
              <a:t> </a:t>
            </a:r>
            <a:r>
              <a:rPr lang="en-US" altLang="ko-KR" sz="2400" dirty="0" smtClean="0"/>
              <a:t>   </a:t>
            </a:r>
            <a:r>
              <a:rPr lang="ko-KR" altLang="en-US" sz="2400" dirty="0" smtClean="0"/>
              <a:t>하는지 자신의 실천 지혜를 나누어 봅시다</a:t>
            </a:r>
            <a:r>
              <a:rPr lang="en-US" altLang="ko-KR" sz="2400" dirty="0" smtClean="0"/>
              <a:t>. </a:t>
            </a:r>
          </a:p>
          <a:p>
            <a:endParaRPr lang="en-US" altLang="ko-KR" sz="2400" dirty="0"/>
          </a:p>
          <a:p>
            <a:r>
              <a:rPr lang="en-US" altLang="ko-KR" sz="2400" dirty="0" smtClean="0"/>
              <a:t>2. </a:t>
            </a:r>
            <a:r>
              <a:rPr lang="ko-KR" altLang="en-US" sz="2400" dirty="0" smtClean="0"/>
              <a:t>실천 현장에서 클라이언트가 부정적인 감정을 표현할 때</a:t>
            </a:r>
            <a:r>
              <a:rPr lang="en-US" altLang="ko-KR" sz="2400" dirty="0" smtClean="0"/>
              <a:t>, </a:t>
            </a:r>
            <a:r>
              <a:rPr lang="ko-KR" altLang="en-US" sz="2400" dirty="0" smtClean="0"/>
              <a:t>그 감정에 어떻게 대처하는지 해결 </a:t>
            </a:r>
            <a:endParaRPr lang="en-US" altLang="ko-KR" sz="2400" dirty="0" smtClean="0"/>
          </a:p>
          <a:p>
            <a:r>
              <a:rPr lang="en-US" altLang="ko-KR" sz="2400" dirty="0"/>
              <a:t> </a:t>
            </a:r>
            <a:r>
              <a:rPr lang="en-US" altLang="ko-KR" sz="2400" dirty="0" smtClean="0"/>
              <a:t>   </a:t>
            </a:r>
            <a:r>
              <a:rPr lang="ko-KR" altLang="en-US" sz="2400" dirty="0" smtClean="0"/>
              <a:t>방안이나 실천 경험을 나누어 봅시다</a:t>
            </a:r>
            <a:r>
              <a:rPr lang="en-US" altLang="ko-KR" sz="2400" dirty="0" smtClean="0"/>
              <a:t>. </a:t>
            </a:r>
          </a:p>
          <a:p>
            <a:endParaRPr lang="en-US" altLang="ko-KR" sz="2400" dirty="0"/>
          </a:p>
          <a:p>
            <a:r>
              <a:rPr lang="en-US" altLang="ko-KR" sz="2400" dirty="0" smtClean="0"/>
              <a:t>3. </a:t>
            </a:r>
            <a:r>
              <a:rPr lang="ko-KR" altLang="en-US" sz="2400" dirty="0" smtClean="0"/>
              <a:t>실전 현장에서 역할기대의 차이로 생긴 어려움이 있었다면 그 원인과 결과가 무엇인지 경험</a:t>
            </a:r>
            <a:endParaRPr lang="en-US" altLang="ko-KR" sz="2400" dirty="0" smtClean="0"/>
          </a:p>
          <a:p>
            <a:r>
              <a:rPr lang="en-US" altLang="ko-KR" sz="2400" dirty="0"/>
              <a:t> </a:t>
            </a:r>
            <a:r>
              <a:rPr lang="en-US" altLang="ko-KR" sz="2400" dirty="0" smtClean="0"/>
              <a:t>   </a:t>
            </a:r>
            <a:r>
              <a:rPr lang="ko-KR" altLang="en-US" sz="2400" dirty="0" smtClean="0"/>
              <a:t>을 나누어 봅시다</a:t>
            </a:r>
            <a:r>
              <a:rPr lang="en-US" altLang="ko-KR" sz="2400" dirty="0" smtClean="0"/>
              <a:t>. </a:t>
            </a:r>
          </a:p>
          <a:p>
            <a:endParaRPr lang="en-US" altLang="ko-KR" sz="2400" dirty="0"/>
          </a:p>
          <a:p>
            <a:r>
              <a:rPr lang="en-US" altLang="ko-KR" sz="2400" dirty="0" smtClean="0"/>
              <a:t>4. </a:t>
            </a:r>
            <a:r>
              <a:rPr lang="ko-KR" altLang="en-US" sz="2400" dirty="0" smtClean="0"/>
              <a:t>사례관리자와 클라이언트 간에 현실적이고 합리적인 역할기대 방안에 대해 토의해 봅시다</a:t>
            </a:r>
            <a:r>
              <a:rPr lang="en-US" altLang="ko-KR" sz="2400" dirty="0" smtClean="0"/>
              <a:t>. </a:t>
            </a:r>
            <a:endParaRPr lang="ko-KR" altLang="en-US" sz="2800" dirty="0"/>
          </a:p>
        </p:txBody>
      </p:sp>
    </p:spTree>
    <p:extLst>
      <p:ext uri="{BB962C8B-B14F-4D97-AF65-F5344CB8AC3E}">
        <p14:creationId xmlns:p14="http://schemas.microsoft.com/office/powerpoint/2010/main" val="24987534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412020" y="939016"/>
            <a:ext cx="3541354" cy="523220"/>
          </a:xfrm>
          <a:prstGeom prst="rect">
            <a:avLst/>
          </a:prstGeom>
        </p:spPr>
        <p:txBody>
          <a:bodyPr wrap="none">
            <a:spAutoFit/>
          </a:bodyPr>
          <a:lstStyle/>
          <a:p>
            <a:pPr>
              <a:buClr>
                <a:schemeClr val="accent2"/>
              </a:buClr>
            </a:pPr>
            <a:r>
              <a:rPr lang="en-US" altLang="ko-KR" sz="2800" b="1" dirty="0" smtClean="0">
                <a:solidFill>
                  <a:schemeClr val="accent6"/>
                </a:solidFill>
                <a:latin typeface="+mn-ea"/>
              </a:rPr>
              <a:t>3) </a:t>
            </a:r>
            <a:r>
              <a:rPr lang="ko-KR" altLang="en-US" sz="2800" b="1" dirty="0" smtClean="0">
                <a:solidFill>
                  <a:schemeClr val="accent6"/>
                </a:solidFill>
                <a:latin typeface="+mn-ea"/>
              </a:rPr>
              <a:t>개입을 위한 실천</a:t>
            </a:r>
            <a:r>
              <a:rPr lang="en-US" altLang="ko-KR" sz="2800" b="1" dirty="0" smtClean="0">
                <a:solidFill>
                  <a:schemeClr val="accent6"/>
                </a:solidFill>
                <a:latin typeface="+mn-ea"/>
              </a:rPr>
              <a:t> </a:t>
            </a:r>
            <a:endParaRPr lang="ko-KR" altLang="en-US" sz="2800" b="1" dirty="0">
              <a:solidFill>
                <a:schemeClr val="accent6"/>
              </a:solidFill>
              <a:latin typeface="+mn-ea"/>
              <a:cs typeface="08서울한강체 L"/>
            </a:endParaRPr>
          </a:p>
        </p:txBody>
      </p:sp>
      <p:sp>
        <p:nvSpPr>
          <p:cNvPr id="3" name="내용 개체 틀 5"/>
          <p:cNvSpPr txBox="1">
            <a:spLocks/>
          </p:cNvSpPr>
          <p:nvPr/>
        </p:nvSpPr>
        <p:spPr>
          <a:xfrm>
            <a:off x="502172" y="1741867"/>
            <a:ext cx="11689828" cy="4929389"/>
          </a:xfrm>
          <a:prstGeom prst="rect">
            <a:avLst/>
          </a:prstGeom>
        </p:spPr>
        <p:txBody>
          <a:bodyPr rtlCol="0">
            <a:normAutofit/>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457200" indent="-457200">
              <a:buClrTx/>
              <a:buFont typeface="+mj-ea"/>
              <a:buAutoNum type="circleNumDbPlain"/>
              <a:defRPr/>
            </a:pPr>
            <a:r>
              <a:rPr lang="ko-KR" altLang="en-US" sz="2400" dirty="0" smtClean="0">
                <a:latin typeface="+mn-ea"/>
              </a:rPr>
              <a:t>역할명료화 </a:t>
            </a:r>
            <a:endParaRPr lang="en-US" altLang="ko-KR" sz="2400" dirty="0" smtClean="0">
              <a:latin typeface="+mn-ea"/>
            </a:endParaRPr>
          </a:p>
          <a:p>
            <a:pPr marL="320040" indent="-320040">
              <a:buFont typeface="Arial" pitchFamily="34" charset="0"/>
              <a:buNone/>
              <a:defRPr/>
            </a:pPr>
            <a:endParaRPr lang="en-US" altLang="ko-KR" sz="1600" b="1" dirty="0" smtClean="0">
              <a:latin typeface="+mn-ea"/>
            </a:endParaRPr>
          </a:p>
          <a:p>
            <a:pPr marL="342900" indent="-342900">
              <a:buClrTx/>
              <a:buFont typeface="Arial" panose="020B0604020202020204" pitchFamily="34" charset="0"/>
              <a:buChar char="•"/>
              <a:defRPr/>
            </a:pPr>
            <a:r>
              <a:rPr lang="ko-KR" altLang="en-US" sz="2000" b="1" dirty="0" smtClean="0">
                <a:solidFill>
                  <a:schemeClr val="accent5"/>
                </a:solidFill>
                <a:latin typeface="+mn-ea"/>
              </a:rPr>
              <a:t>“우리가 지금 무엇을 위해서 이곳에 있는가</a:t>
            </a:r>
            <a:r>
              <a:rPr lang="en-US" altLang="ko-KR" sz="2000" b="1" dirty="0" smtClean="0">
                <a:solidFill>
                  <a:schemeClr val="accent5"/>
                </a:solidFill>
                <a:latin typeface="+mn-ea"/>
              </a:rPr>
              <a:t>?”</a:t>
            </a:r>
            <a:r>
              <a:rPr lang="ko-KR" altLang="en-US" sz="2000" dirty="0" smtClean="0">
                <a:latin typeface="+mn-ea"/>
              </a:rPr>
              <a:t>라는 질문에 관한 것</a:t>
            </a:r>
            <a:endParaRPr lang="en-US" altLang="ko-KR" sz="2000" dirty="0">
              <a:latin typeface="+mn-ea"/>
            </a:endParaRPr>
          </a:p>
          <a:p>
            <a:pPr marL="342900" indent="-342900">
              <a:buClrTx/>
              <a:buFont typeface="Arial" panose="020B0604020202020204" pitchFamily="34" charset="0"/>
              <a:buChar char="•"/>
              <a:defRPr/>
            </a:pPr>
            <a:endParaRPr lang="en-US" altLang="ko-KR" sz="2000" dirty="0" smtClean="0">
              <a:latin typeface="+mn-ea"/>
            </a:endParaRPr>
          </a:p>
          <a:p>
            <a:pPr marL="342900" indent="-342900">
              <a:buClrTx/>
              <a:buFont typeface="Arial" panose="020B0604020202020204" pitchFamily="34" charset="0"/>
              <a:buChar char="•"/>
              <a:defRPr/>
            </a:pPr>
            <a:r>
              <a:rPr lang="ko-KR" altLang="en-US" sz="2000" dirty="0" smtClean="0">
                <a:latin typeface="+mn-ea"/>
              </a:rPr>
              <a:t>사례관리자와 클라이언트의 역할에 대하여 명확하고 정직하게 논의를 자주하는 것이 비자발적 </a:t>
            </a:r>
            <a:endParaRPr lang="en-US" altLang="ko-KR" sz="2000" dirty="0" smtClean="0">
              <a:latin typeface="+mn-ea"/>
            </a:endParaRPr>
          </a:p>
          <a:p>
            <a:pPr marL="0" indent="0">
              <a:buClrTx/>
              <a:buNone/>
              <a:defRPr/>
            </a:pPr>
            <a:r>
              <a:rPr lang="en-US" altLang="ko-KR" sz="2000" dirty="0" smtClean="0">
                <a:latin typeface="+mn-ea"/>
              </a:rPr>
              <a:t>    </a:t>
            </a:r>
            <a:r>
              <a:rPr lang="ko-KR" altLang="en-US" sz="2000" dirty="0" smtClean="0">
                <a:latin typeface="+mn-ea"/>
              </a:rPr>
              <a:t>클라이언트와의 작업에 효과적</a:t>
            </a:r>
            <a:endParaRPr lang="en-US" altLang="ko-KR" sz="2000" dirty="0">
              <a:latin typeface="+mn-ea"/>
            </a:endParaRPr>
          </a:p>
          <a:p>
            <a:pPr marL="342900" indent="-342900">
              <a:buClrTx/>
              <a:buFont typeface="Arial" panose="020B0604020202020204" pitchFamily="34" charset="0"/>
              <a:buChar char="•"/>
              <a:defRPr/>
            </a:pPr>
            <a:endParaRPr lang="en-US" altLang="ko-KR" sz="2000" dirty="0">
              <a:latin typeface="+mn-ea"/>
            </a:endParaRPr>
          </a:p>
          <a:p>
            <a:pPr marL="342900" indent="-342900">
              <a:buClrTx/>
              <a:buFont typeface="Arial" panose="020B0604020202020204" pitchFamily="34" charset="0"/>
              <a:buChar char="•"/>
              <a:defRPr/>
            </a:pPr>
            <a:r>
              <a:rPr lang="ko-KR" altLang="en-US" sz="2000" dirty="0" smtClean="0">
                <a:latin typeface="+mn-ea"/>
              </a:rPr>
              <a:t>여기에는 사례관리자가 권위를 어떻게 활용할 것인지</a:t>
            </a:r>
            <a:r>
              <a:rPr lang="en-US" altLang="ko-KR" sz="2000" dirty="0" smtClean="0">
                <a:latin typeface="+mn-ea"/>
              </a:rPr>
              <a:t>, </a:t>
            </a:r>
            <a:r>
              <a:rPr lang="ko-KR" altLang="en-US" sz="2000" dirty="0" smtClean="0">
                <a:latin typeface="+mn-ea"/>
              </a:rPr>
              <a:t>원조자와 사회통제자라는 이중역할을 어떻게 수행할 것인지</a:t>
            </a:r>
            <a:r>
              <a:rPr lang="en-US" altLang="ko-KR" sz="2000" dirty="0" smtClean="0">
                <a:latin typeface="+mn-ea"/>
              </a:rPr>
              <a:t>, </a:t>
            </a:r>
            <a:r>
              <a:rPr lang="ko-KR" altLang="en-US" sz="2000" dirty="0" smtClean="0">
                <a:latin typeface="+mn-ea"/>
              </a:rPr>
              <a:t>클라이언트와 사례관리자 각자가 바라</a:t>
            </a:r>
            <a:r>
              <a:rPr lang="en-US" altLang="ko-KR" sz="2000" dirty="0">
                <a:latin typeface="+mn-ea"/>
              </a:rPr>
              <a:t> </a:t>
            </a:r>
            <a:r>
              <a:rPr lang="ko-KR" altLang="en-US" sz="2000" dirty="0" smtClean="0">
                <a:latin typeface="+mn-ea"/>
              </a:rPr>
              <a:t>보는 목적과 목표가 무엇인지</a:t>
            </a:r>
            <a:r>
              <a:rPr lang="en-US" altLang="ko-KR" sz="2000" dirty="0" smtClean="0">
                <a:latin typeface="+mn-ea"/>
              </a:rPr>
              <a:t>, </a:t>
            </a:r>
            <a:r>
              <a:rPr lang="ko-KR" altLang="en-US" sz="2000" dirty="0" smtClean="0">
                <a:latin typeface="+mn-ea"/>
              </a:rPr>
              <a:t>비밀보장은 어떻게 할 것인지에 대한 논의가 포함</a:t>
            </a:r>
            <a:endParaRPr lang="en-US" altLang="ko-KR" sz="2000" dirty="0" smtClean="0">
              <a:latin typeface="+mn-ea"/>
            </a:endParaRPr>
          </a:p>
          <a:p>
            <a:pPr marL="320040" indent="-320040">
              <a:buFont typeface="Wingdings"/>
              <a:buChar char=""/>
              <a:defRPr/>
            </a:pPr>
            <a:endParaRPr lang="ko-KR" altLang="en-US" sz="2000" dirty="0" smtClean="0">
              <a:latin typeface="+mn-ea"/>
            </a:endParaRPr>
          </a:p>
        </p:txBody>
      </p:sp>
    </p:spTree>
    <p:extLst>
      <p:ext uri="{BB962C8B-B14F-4D97-AF65-F5344CB8AC3E}">
        <p14:creationId xmlns:p14="http://schemas.microsoft.com/office/powerpoint/2010/main" val="297489483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329439" y="969134"/>
            <a:ext cx="11454729" cy="4495800"/>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566928" indent="-457200">
              <a:buClrTx/>
              <a:buFont typeface="+mj-ea"/>
              <a:buAutoNum type="circleNumDbPlain" startAt="2"/>
            </a:pPr>
            <a:r>
              <a:rPr lang="ko-KR" altLang="en-US" sz="2400" dirty="0" err="1" smtClean="0">
                <a:latin typeface="+mn-ea"/>
                <a:cs typeface="08서울한강체 L"/>
              </a:rPr>
              <a:t>친사회적</a:t>
            </a:r>
            <a:r>
              <a:rPr lang="ko-KR" altLang="en-US" sz="2400" dirty="0" smtClean="0">
                <a:latin typeface="+mn-ea"/>
                <a:cs typeface="08서울한강체 L"/>
              </a:rPr>
              <a:t> 가치의 강화와 모델링</a:t>
            </a:r>
          </a:p>
          <a:p>
            <a:endParaRPr lang="en-US" altLang="ko-KR" sz="1400" dirty="0" smtClean="0">
              <a:latin typeface="+mn-ea"/>
              <a:cs typeface="08서울한강체 L"/>
            </a:endParaRPr>
          </a:p>
          <a:p>
            <a:pPr>
              <a:buClrTx/>
              <a:buFont typeface="Arial" panose="020B0604020202020204" pitchFamily="34" charset="0"/>
              <a:buChar char="•"/>
            </a:pPr>
            <a:r>
              <a:rPr lang="ko-KR" altLang="en-US" sz="2000" dirty="0" smtClean="0">
                <a:latin typeface="+mn-ea"/>
                <a:cs typeface="08서울한강체 L"/>
              </a:rPr>
              <a:t>사례관리자가 증진시키고자 하는 가치를 구체화하고 명확하게 하는 것</a:t>
            </a:r>
            <a:r>
              <a:rPr lang="en-US" altLang="ko-KR" sz="2000" dirty="0" smtClean="0">
                <a:latin typeface="+mn-ea"/>
                <a:cs typeface="08서울한강체 L"/>
              </a:rPr>
              <a:t>, </a:t>
            </a:r>
            <a:r>
              <a:rPr lang="ko-KR" altLang="en-US" sz="2000" dirty="0" smtClean="0">
                <a:latin typeface="+mn-ea"/>
                <a:cs typeface="08서울한강체 L"/>
              </a:rPr>
              <a:t>칭찬이나 보상을 통하여 가치가 목적에 맞도록 격려하는 것을 포함</a:t>
            </a:r>
            <a:endParaRPr lang="en-US" altLang="ko-KR" sz="2000" dirty="0" smtClean="0">
              <a:latin typeface="+mn-ea"/>
              <a:cs typeface="08서울한강체 L"/>
            </a:endParaRPr>
          </a:p>
          <a:p>
            <a:pPr>
              <a:buClrTx/>
              <a:buFont typeface="Arial" panose="020B0604020202020204" pitchFamily="34" charset="0"/>
              <a:buChar char="•"/>
            </a:pPr>
            <a:r>
              <a:rPr lang="ko-KR" altLang="en-US" sz="2000" dirty="0" smtClean="0">
                <a:latin typeface="+mn-ea"/>
                <a:cs typeface="08서울한강체 L"/>
              </a:rPr>
              <a:t>또한 사례관리자가 증진시키고자 하는 가치에 대한 적절한 모델링</a:t>
            </a:r>
            <a:r>
              <a:rPr lang="en-US" altLang="ko-KR" sz="2000" dirty="0" smtClean="0">
                <a:latin typeface="+mn-ea"/>
                <a:cs typeface="08서울한강체 L"/>
              </a:rPr>
              <a:t>, </a:t>
            </a:r>
            <a:r>
              <a:rPr lang="ko-KR" altLang="en-US" sz="2000" dirty="0" smtClean="0">
                <a:latin typeface="+mn-ea"/>
                <a:cs typeface="08서울한강체 L"/>
              </a:rPr>
              <a:t>비사회적이고 </a:t>
            </a:r>
            <a:r>
              <a:rPr lang="ko-KR" altLang="en-US" sz="2000" dirty="0" err="1" smtClean="0">
                <a:latin typeface="+mn-ea"/>
                <a:cs typeface="08서울한강체 L"/>
              </a:rPr>
              <a:t>친범죄적인</a:t>
            </a:r>
            <a:r>
              <a:rPr lang="ko-KR" altLang="en-US" sz="2000" dirty="0" smtClean="0">
                <a:latin typeface="+mn-ea"/>
                <a:cs typeface="08서울한강체 L"/>
              </a:rPr>
              <a:t> 표현과 행동에 대한 도전이 포함</a:t>
            </a:r>
            <a:endParaRPr lang="en-US" altLang="ko-KR" sz="2000" dirty="0" smtClean="0">
              <a:latin typeface="+mn-ea"/>
              <a:cs typeface="08서울한강체 L"/>
            </a:endParaRPr>
          </a:p>
          <a:p>
            <a:pPr>
              <a:buClrTx/>
              <a:buFont typeface="Arial" panose="020B0604020202020204" pitchFamily="34" charset="0"/>
              <a:buChar char="•"/>
            </a:pPr>
            <a:endParaRPr lang="en-US" altLang="ko-KR" sz="2000" dirty="0">
              <a:latin typeface="+mn-ea"/>
              <a:cs typeface="08서울한강체 L"/>
            </a:endParaRPr>
          </a:p>
          <a:p>
            <a:pPr marL="566928" indent="-457200">
              <a:buClrTx/>
              <a:buFont typeface="+mj-ea"/>
              <a:buAutoNum type="circleNumDbPlain" startAt="3"/>
            </a:pPr>
            <a:r>
              <a:rPr lang="ko-KR" altLang="en-US" sz="2400" dirty="0" smtClean="0">
                <a:latin typeface="+mn-ea"/>
                <a:cs typeface="08서울한강체 L"/>
              </a:rPr>
              <a:t>협력적 </a:t>
            </a:r>
            <a:r>
              <a:rPr lang="ko-KR" altLang="en-US" sz="2400" dirty="0">
                <a:latin typeface="+mn-ea"/>
                <a:cs typeface="08서울한강체 L"/>
              </a:rPr>
              <a:t>문제해결 접근</a:t>
            </a:r>
            <a:endParaRPr lang="en-US" altLang="ko-KR" sz="2400" dirty="0">
              <a:latin typeface="+mn-ea"/>
              <a:cs typeface="08서울한강체 L"/>
            </a:endParaRPr>
          </a:p>
          <a:p>
            <a:pPr>
              <a:buFont typeface="Arial" panose="020B0604020202020204" pitchFamily="34" charset="0"/>
              <a:buNone/>
            </a:pPr>
            <a:endParaRPr lang="ko-KR" altLang="en-US" sz="1400" b="1" dirty="0">
              <a:latin typeface="+mn-ea"/>
              <a:cs typeface="08서울한강체 L"/>
            </a:endParaRPr>
          </a:p>
          <a:p>
            <a:pPr>
              <a:buClrTx/>
              <a:buFont typeface="Arial" panose="020B0604020202020204" pitchFamily="34" charset="0"/>
              <a:buChar char="•"/>
            </a:pPr>
            <a:r>
              <a:rPr lang="ko-KR" altLang="en-US" sz="2000" dirty="0">
                <a:latin typeface="+mn-ea"/>
                <a:cs typeface="08서울한강체 L"/>
              </a:rPr>
              <a:t>문제해결 접근은 여러 사회복지 영역에서 </a:t>
            </a:r>
            <a:r>
              <a:rPr lang="ko-KR" altLang="en-US" sz="2000" dirty="0" smtClean="0">
                <a:latin typeface="+mn-ea"/>
                <a:cs typeface="08서울한강체 L"/>
              </a:rPr>
              <a:t>활용</a:t>
            </a:r>
            <a:endParaRPr lang="en-US" altLang="ko-KR" sz="2000" dirty="0">
              <a:latin typeface="+mn-ea"/>
              <a:cs typeface="08서울한강체 L"/>
            </a:endParaRPr>
          </a:p>
          <a:p>
            <a:pPr>
              <a:buClrTx/>
              <a:buFont typeface="Arial" panose="020B0604020202020204" pitchFamily="34" charset="0"/>
              <a:buChar char="•"/>
            </a:pPr>
            <a:r>
              <a:rPr lang="ko-KR" altLang="en-US" sz="2000" dirty="0">
                <a:latin typeface="+mn-ea"/>
                <a:cs typeface="08서울한강체 L"/>
              </a:rPr>
              <a:t>이는 클라이언트와 함께 문제에 대한 정의를 내리고</a:t>
            </a:r>
            <a:r>
              <a:rPr lang="en-US" altLang="ko-KR" sz="2000" dirty="0">
                <a:latin typeface="+mn-ea"/>
                <a:cs typeface="08서울한강체 L"/>
              </a:rPr>
              <a:t>, </a:t>
            </a:r>
            <a:r>
              <a:rPr lang="ko-KR" altLang="en-US" sz="2000" dirty="0">
                <a:latin typeface="+mn-ea"/>
                <a:cs typeface="08서울한강체 L"/>
              </a:rPr>
              <a:t>클라이언트에게 알맞은 성취 가능한 목적을 개발하고</a:t>
            </a:r>
            <a:r>
              <a:rPr lang="en-US" altLang="ko-KR" sz="2000" dirty="0">
                <a:latin typeface="+mn-ea"/>
                <a:cs typeface="08서울한강체 L"/>
              </a:rPr>
              <a:t>, </a:t>
            </a:r>
            <a:r>
              <a:rPr lang="ko-KR" altLang="en-US" sz="2000" dirty="0">
                <a:latin typeface="+mn-ea"/>
                <a:cs typeface="08서울한강체 L"/>
              </a:rPr>
              <a:t>이러한 목적을 성취하기 위한 전략을 구체화하는 것을 </a:t>
            </a:r>
            <a:r>
              <a:rPr lang="ko-KR" altLang="en-US" sz="2000" dirty="0" smtClean="0">
                <a:latin typeface="+mn-ea"/>
                <a:cs typeface="08서울한강체 L"/>
              </a:rPr>
              <a:t>포함</a:t>
            </a:r>
            <a:endParaRPr lang="en-US" altLang="ko-KR" sz="2000" dirty="0">
              <a:latin typeface="+mn-ea"/>
              <a:cs typeface="08서울한강체 L"/>
            </a:endParaRPr>
          </a:p>
          <a:p>
            <a:pPr>
              <a:buClrTx/>
              <a:buFont typeface="Arial" panose="020B0604020202020204" pitchFamily="34" charset="0"/>
              <a:buChar char="•"/>
            </a:pPr>
            <a:r>
              <a:rPr lang="ko-KR" altLang="en-US" sz="2000" dirty="0">
                <a:latin typeface="+mn-ea"/>
                <a:cs typeface="08서울한강체 L"/>
              </a:rPr>
              <a:t>비자발적 클라이언트와 작업을 할 때</a:t>
            </a:r>
            <a:r>
              <a:rPr lang="en-US" altLang="ko-KR" sz="2000" dirty="0">
                <a:latin typeface="+mn-ea"/>
                <a:cs typeface="08서울한강체 L"/>
              </a:rPr>
              <a:t>, </a:t>
            </a:r>
            <a:r>
              <a:rPr lang="ko-KR" altLang="en-US" sz="2000" dirty="0">
                <a:latin typeface="+mn-ea"/>
                <a:cs typeface="08서울한강체 L"/>
              </a:rPr>
              <a:t>클라이언트가 자신의 목적을 향하여 문제 규정을 하는 것이 부적절할 수 </a:t>
            </a:r>
            <a:r>
              <a:rPr lang="ko-KR" altLang="en-US" sz="2000" dirty="0" smtClean="0">
                <a:latin typeface="+mn-ea"/>
                <a:cs typeface="08서울한강체 L"/>
              </a:rPr>
              <a:t>있음</a:t>
            </a:r>
            <a:endParaRPr lang="en-US" altLang="ko-KR" sz="2000" dirty="0">
              <a:latin typeface="+mn-ea"/>
              <a:cs typeface="08서울한강체 L"/>
            </a:endParaRPr>
          </a:p>
          <a:p>
            <a:pPr>
              <a:buClrTx/>
              <a:buFont typeface="Arial" panose="020B0604020202020204" pitchFamily="34" charset="0"/>
              <a:buChar char="•"/>
            </a:pPr>
            <a:r>
              <a:rPr lang="ko-KR" altLang="en-US" sz="2000" dirty="0">
                <a:latin typeface="+mn-ea"/>
                <a:cs typeface="08서울한강체 L"/>
              </a:rPr>
              <a:t>그럼에도 불구하고 클라이언트와의 작업을 통하여 클라이언트의 언어로 명확하게 문제를 규정하고 성취 가능한 목적을 설정하는 것이 매우 효과적</a:t>
            </a:r>
            <a:endParaRPr lang="en-US" altLang="ko-KR" sz="2000" dirty="0">
              <a:latin typeface="+mn-ea"/>
              <a:cs typeface="08서울한강체 L"/>
            </a:endParaRPr>
          </a:p>
          <a:p>
            <a:pPr>
              <a:buClrTx/>
              <a:buFont typeface="Arial" panose="020B0604020202020204" pitchFamily="34" charset="0"/>
              <a:buChar char="•"/>
            </a:pPr>
            <a:endParaRPr lang="en-US" altLang="ko-KR" sz="2000" dirty="0" smtClean="0">
              <a:latin typeface="+mn-ea"/>
              <a:cs typeface="08서울한강체 L"/>
            </a:endParaRPr>
          </a:p>
          <a:p>
            <a:pPr>
              <a:buClrTx/>
              <a:buFont typeface="Arial" panose="020B0604020202020204" pitchFamily="34" charset="0"/>
              <a:buChar char="•"/>
            </a:pPr>
            <a:endParaRPr lang="en-US" altLang="ko-KR" sz="2000" dirty="0">
              <a:latin typeface="+mn-ea"/>
            </a:endParaRPr>
          </a:p>
          <a:p>
            <a:pPr>
              <a:buClrTx/>
              <a:buFont typeface="Arial" panose="020B0604020202020204" pitchFamily="34" charset="0"/>
              <a:buChar char="•"/>
            </a:pPr>
            <a:endParaRPr lang="ko-KR" altLang="en-US" sz="1800" dirty="0" smtClean="0">
              <a:latin typeface="+mn-ea"/>
            </a:endParaRPr>
          </a:p>
        </p:txBody>
      </p:sp>
    </p:spTree>
    <p:extLst>
      <p:ext uri="{BB962C8B-B14F-4D97-AF65-F5344CB8AC3E}">
        <p14:creationId xmlns:p14="http://schemas.microsoft.com/office/powerpoint/2010/main" val="322833173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370951" y="771591"/>
            <a:ext cx="4132863" cy="523220"/>
          </a:xfrm>
          <a:prstGeom prst="rect">
            <a:avLst/>
          </a:prstGeom>
        </p:spPr>
        <p:txBody>
          <a:bodyPr wrap="none">
            <a:spAutoFit/>
          </a:bodyPr>
          <a:lstStyle/>
          <a:p>
            <a:pPr>
              <a:buClr>
                <a:schemeClr val="accent2"/>
              </a:buClr>
            </a:pPr>
            <a:r>
              <a:rPr lang="en-US" altLang="ko-KR" sz="2800" b="1" dirty="0">
                <a:solidFill>
                  <a:schemeClr val="accent6"/>
                </a:solidFill>
                <a:latin typeface="+mn-ea"/>
                <a:cs typeface="08서울한강체 L"/>
              </a:rPr>
              <a:t>4</a:t>
            </a:r>
            <a:r>
              <a:rPr lang="en-US" altLang="ko-KR" sz="2800" b="1" dirty="0" smtClean="0">
                <a:solidFill>
                  <a:schemeClr val="accent6"/>
                </a:solidFill>
                <a:latin typeface="+mn-ea"/>
                <a:cs typeface="08서울한강체 L"/>
              </a:rPr>
              <a:t>)</a:t>
            </a:r>
            <a:r>
              <a:rPr lang="ko-KR" altLang="en-US" sz="2800" b="1" dirty="0" smtClean="0">
                <a:solidFill>
                  <a:schemeClr val="accent6"/>
                </a:solidFill>
                <a:latin typeface="+mn-ea"/>
                <a:cs typeface="08서울한강체 L"/>
              </a:rPr>
              <a:t> 상담을 위한 기본요소</a:t>
            </a:r>
            <a:endParaRPr lang="en-US" altLang="ko-KR" sz="2800" b="1" dirty="0">
              <a:solidFill>
                <a:schemeClr val="accent6"/>
              </a:solidFill>
              <a:latin typeface="+mn-ea"/>
              <a:cs typeface="08서울한강체 L"/>
            </a:endParaRPr>
          </a:p>
        </p:txBody>
      </p:sp>
      <p:sp>
        <p:nvSpPr>
          <p:cNvPr id="3" name="내용 개체 틀 5"/>
          <p:cNvSpPr txBox="1">
            <a:spLocks/>
          </p:cNvSpPr>
          <p:nvPr/>
        </p:nvSpPr>
        <p:spPr>
          <a:xfrm>
            <a:off x="483986" y="1600200"/>
            <a:ext cx="11377456" cy="4890752"/>
          </a:xfrm>
          <a:prstGeom prst="rect">
            <a:avLst/>
          </a:prstGeom>
        </p:spPr>
        <p:txBody>
          <a:bodyPr rtlCol="0">
            <a:noAutofit/>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514350" indent="-514350">
              <a:buClrTx/>
              <a:buFont typeface="+mj-ea"/>
              <a:buAutoNum type="circleNumDbPlain"/>
              <a:defRPr/>
            </a:pPr>
            <a:r>
              <a:rPr lang="ko-KR" altLang="en-US" dirty="0" smtClean="0">
                <a:latin typeface="+mn-ea"/>
              </a:rPr>
              <a:t>공감하기</a:t>
            </a:r>
            <a:endParaRPr lang="en-US" altLang="ko-KR" dirty="0" smtClean="0">
              <a:latin typeface="+mn-ea"/>
            </a:endParaRPr>
          </a:p>
          <a:p>
            <a:pPr marL="0" indent="0">
              <a:buNone/>
              <a:defRPr/>
            </a:pPr>
            <a:endParaRPr lang="ko-KR" altLang="en-US" sz="1000" b="1" dirty="0" smtClean="0">
              <a:latin typeface="+mn-ea"/>
            </a:endParaRPr>
          </a:p>
          <a:p>
            <a:pPr marL="342900" indent="-342900">
              <a:buClrTx/>
              <a:buFont typeface="Arial" panose="020B0604020202020204" pitchFamily="34" charset="0"/>
              <a:buChar char="•"/>
              <a:defRPr/>
            </a:pPr>
            <a:r>
              <a:rPr lang="ko-KR" altLang="en-US" sz="2000" dirty="0" smtClean="0">
                <a:latin typeface="+mn-ea"/>
              </a:rPr>
              <a:t>공감이란 클라이언트가 경험하고 있는 </a:t>
            </a:r>
            <a:r>
              <a:rPr lang="ko-KR" altLang="en-US" sz="2000" b="1" dirty="0" smtClean="0">
                <a:solidFill>
                  <a:schemeClr val="accent5"/>
                </a:solidFill>
                <a:latin typeface="+mn-ea"/>
              </a:rPr>
              <a:t>상황</a:t>
            </a:r>
            <a:r>
              <a:rPr lang="ko-KR" altLang="en-US" sz="2000" dirty="0" smtClean="0">
                <a:latin typeface="+mn-ea"/>
              </a:rPr>
              <a:t>과 그것과 관련된 클라이언트의 </a:t>
            </a:r>
            <a:r>
              <a:rPr lang="ko-KR" altLang="en-US" sz="2000" b="1" dirty="0" smtClean="0">
                <a:solidFill>
                  <a:schemeClr val="accent5"/>
                </a:solidFill>
                <a:latin typeface="+mn-ea"/>
              </a:rPr>
              <a:t>감정</a:t>
            </a:r>
            <a:r>
              <a:rPr lang="ko-KR" altLang="en-US" sz="2000" dirty="0" smtClean="0">
                <a:latin typeface="+mn-ea"/>
              </a:rPr>
              <a:t>을 정확하게 인지하는 능력으로서 동일한 경험을 공유하면서 동시에 문제</a:t>
            </a:r>
            <a:r>
              <a:rPr lang="en-US" altLang="ko-KR" sz="2000" dirty="0">
                <a:latin typeface="+mn-ea"/>
              </a:rPr>
              <a:t> </a:t>
            </a:r>
            <a:r>
              <a:rPr lang="ko-KR" altLang="en-US" sz="2000" dirty="0" smtClean="0">
                <a:latin typeface="+mn-ea"/>
              </a:rPr>
              <a:t>해결을 위한 </a:t>
            </a:r>
            <a:r>
              <a:rPr lang="ko-KR" altLang="en-US" sz="2000" b="1" dirty="0" smtClean="0">
                <a:solidFill>
                  <a:schemeClr val="accent5"/>
                </a:solidFill>
                <a:latin typeface="+mn-ea"/>
              </a:rPr>
              <a:t>객관적 시각을 유지</a:t>
            </a:r>
            <a:r>
              <a:rPr lang="ko-KR" altLang="en-US" sz="2000" dirty="0" smtClean="0">
                <a:latin typeface="+mn-ea"/>
              </a:rPr>
              <a:t>하는 것</a:t>
            </a:r>
            <a:endParaRPr lang="en-US" altLang="ko-KR" sz="2000" dirty="0">
              <a:latin typeface="+mn-ea"/>
            </a:endParaRPr>
          </a:p>
          <a:p>
            <a:pPr marL="342900" indent="-342900">
              <a:buClrTx/>
              <a:buFont typeface="Arial" panose="020B0604020202020204" pitchFamily="34" charset="0"/>
              <a:buChar char="•"/>
              <a:defRPr/>
            </a:pPr>
            <a:endParaRPr lang="en-US" altLang="ko-KR" sz="2000" dirty="0" smtClean="0">
              <a:latin typeface="+mn-ea"/>
            </a:endParaRPr>
          </a:p>
          <a:p>
            <a:pPr marL="342900" indent="-342900">
              <a:buClrTx/>
              <a:buFont typeface="Arial" panose="020B0604020202020204" pitchFamily="34" charset="0"/>
              <a:buChar char="•"/>
              <a:defRPr/>
            </a:pPr>
            <a:r>
              <a:rPr lang="ko-KR" altLang="en-US" sz="2000" dirty="0" smtClean="0">
                <a:latin typeface="+mn-ea"/>
              </a:rPr>
              <a:t>이는 사례관리자가 클라이언트에게 주의를 집중하는 것</a:t>
            </a:r>
            <a:r>
              <a:rPr lang="en-US" altLang="ko-KR" sz="2000" dirty="0" smtClean="0">
                <a:latin typeface="+mn-ea"/>
              </a:rPr>
              <a:t>, </a:t>
            </a:r>
            <a:r>
              <a:rPr lang="ko-KR" altLang="en-US" sz="2000" dirty="0" smtClean="0">
                <a:latin typeface="+mn-ea"/>
              </a:rPr>
              <a:t>비언어적 단서에 민감하게 반응을 함으로써 전달됨</a:t>
            </a:r>
            <a:endParaRPr lang="en-US" altLang="ko-KR" sz="2000" dirty="0">
              <a:latin typeface="+mn-ea"/>
            </a:endParaRPr>
          </a:p>
          <a:p>
            <a:pPr marL="342900" indent="-342900">
              <a:buClrTx/>
              <a:buFont typeface="Arial" panose="020B0604020202020204" pitchFamily="34" charset="0"/>
              <a:buChar char="•"/>
              <a:defRPr/>
            </a:pPr>
            <a:endParaRPr lang="en-US" altLang="ko-KR" sz="2000" dirty="0" smtClean="0">
              <a:latin typeface="+mn-ea"/>
            </a:endParaRPr>
          </a:p>
          <a:p>
            <a:pPr marL="342900" indent="-342900">
              <a:buClrTx/>
              <a:buFont typeface="Arial" panose="020B0604020202020204" pitchFamily="34" charset="0"/>
              <a:buChar char="•"/>
              <a:defRPr/>
            </a:pPr>
            <a:r>
              <a:rPr lang="ko-KR" altLang="en-US" sz="2000" dirty="0" smtClean="0">
                <a:latin typeface="+mn-ea"/>
              </a:rPr>
              <a:t>그러므로 사례관리자는 클라이언트의 감정</a:t>
            </a:r>
            <a:r>
              <a:rPr lang="en-US" altLang="ko-KR" sz="2000" dirty="0" smtClean="0">
                <a:latin typeface="+mn-ea"/>
              </a:rPr>
              <a:t>, </a:t>
            </a:r>
            <a:r>
              <a:rPr lang="ko-KR" altLang="en-US" sz="2000" dirty="0" smtClean="0">
                <a:latin typeface="+mn-ea"/>
              </a:rPr>
              <a:t>태도</a:t>
            </a:r>
            <a:r>
              <a:rPr lang="en-US" altLang="ko-KR" sz="2000" dirty="0" smtClean="0">
                <a:latin typeface="+mn-ea"/>
              </a:rPr>
              <a:t>, </a:t>
            </a:r>
            <a:r>
              <a:rPr lang="ko-KR" altLang="en-US" sz="2000" dirty="0" smtClean="0">
                <a:latin typeface="+mn-ea"/>
              </a:rPr>
              <a:t>생각</a:t>
            </a:r>
            <a:r>
              <a:rPr lang="en-US" altLang="ko-KR" sz="2000" dirty="0" smtClean="0">
                <a:latin typeface="+mn-ea"/>
              </a:rPr>
              <a:t>, </a:t>
            </a:r>
            <a:r>
              <a:rPr lang="ko-KR" altLang="en-US" sz="2000" dirty="0" smtClean="0">
                <a:latin typeface="+mn-ea"/>
              </a:rPr>
              <a:t>가치기준</a:t>
            </a:r>
            <a:r>
              <a:rPr lang="en-US" altLang="ko-KR" sz="2000" dirty="0" smtClean="0">
                <a:latin typeface="+mn-ea"/>
              </a:rPr>
              <a:t>, </a:t>
            </a:r>
            <a:r>
              <a:rPr lang="ko-KR" altLang="en-US" sz="2000" dirty="0" smtClean="0">
                <a:latin typeface="+mn-ea"/>
              </a:rPr>
              <a:t>경험에 대해 이해할 뿐 아니라 그것을 이해하고 공감하고 있다는 것을 전달하는 능력이 필요</a:t>
            </a:r>
            <a:r>
              <a:rPr lang="en-US" altLang="ko-KR" sz="2000" dirty="0">
                <a:latin typeface="+mn-ea"/>
              </a:rPr>
              <a:t> </a:t>
            </a:r>
            <a:r>
              <a:rPr lang="en-US" altLang="ko-KR" sz="2000" dirty="0" smtClean="0">
                <a:latin typeface="+mn-ea"/>
              </a:rPr>
              <a:t>(</a:t>
            </a:r>
            <a:r>
              <a:rPr lang="ko-KR" altLang="en-US" sz="2000" dirty="0" smtClean="0">
                <a:latin typeface="+mn-ea"/>
              </a:rPr>
              <a:t>민감한 감수성</a:t>
            </a:r>
            <a:r>
              <a:rPr lang="en-US" altLang="ko-KR" sz="2000" dirty="0" smtClean="0">
                <a:latin typeface="+mn-ea"/>
              </a:rPr>
              <a:t>, </a:t>
            </a:r>
            <a:r>
              <a:rPr lang="ko-KR" altLang="en-US" sz="2000" dirty="0" smtClean="0">
                <a:latin typeface="+mn-ea"/>
              </a:rPr>
              <a:t>적절한 의사소통능력</a:t>
            </a:r>
            <a:r>
              <a:rPr lang="en-US" altLang="ko-KR" sz="2000" dirty="0" smtClean="0">
                <a:latin typeface="+mn-ea"/>
              </a:rPr>
              <a:t>)</a:t>
            </a:r>
            <a:endParaRPr lang="ko-KR" altLang="en-US" sz="1800" dirty="0" smtClean="0">
              <a:latin typeface="+mn-ea"/>
            </a:endParaRPr>
          </a:p>
        </p:txBody>
      </p:sp>
    </p:spTree>
    <p:extLst>
      <p:ext uri="{BB962C8B-B14F-4D97-AF65-F5344CB8AC3E}">
        <p14:creationId xmlns:p14="http://schemas.microsoft.com/office/powerpoint/2010/main" val="184125024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379926" y="850008"/>
            <a:ext cx="11636063" cy="1996223"/>
          </a:xfrm>
          <a:prstGeom prst="rect">
            <a:avLst/>
          </a:prstGeom>
        </p:spPr>
        <p:txBody>
          <a:bodyPr rtlCol="0">
            <a:normAutofit/>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457200" indent="-457200">
              <a:buClrTx/>
              <a:buFont typeface="+mj-ea"/>
              <a:buAutoNum type="circleNumDbPlain" startAt="2"/>
              <a:defRPr/>
            </a:pPr>
            <a:r>
              <a:rPr lang="ko-KR" altLang="en-US" dirty="0" smtClean="0">
                <a:latin typeface="+mn-ea"/>
              </a:rPr>
              <a:t>반영적 경청</a:t>
            </a:r>
            <a:endParaRPr lang="en-US" altLang="ko-KR" dirty="0" smtClean="0">
              <a:latin typeface="+mn-ea"/>
            </a:endParaRPr>
          </a:p>
          <a:p>
            <a:pPr marL="0" indent="0">
              <a:buNone/>
              <a:defRPr/>
            </a:pPr>
            <a:endParaRPr lang="en-US" altLang="ko-KR" sz="1100" b="1" dirty="0">
              <a:solidFill>
                <a:schemeClr val="accent6"/>
              </a:solidFill>
              <a:latin typeface="+mn-ea"/>
            </a:endParaRPr>
          </a:p>
          <a:p>
            <a:pPr marL="0" indent="0">
              <a:buNone/>
              <a:defRPr/>
            </a:pPr>
            <a:r>
              <a:rPr lang="ko-KR" altLang="en-US" sz="2200" dirty="0" smtClean="0">
                <a:latin typeface="+mn-ea"/>
              </a:rPr>
              <a:t> 경청이란</a:t>
            </a:r>
            <a:r>
              <a:rPr lang="en-US" altLang="ko-KR" sz="2200" dirty="0" smtClean="0">
                <a:latin typeface="+mn-ea"/>
              </a:rPr>
              <a:t>,</a:t>
            </a:r>
            <a:r>
              <a:rPr lang="ko-KR" altLang="en-US" sz="2200" dirty="0" smtClean="0">
                <a:latin typeface="+mn-ea"/>
              </a:rPr>
              <a:t> 사례관리자가 클라이언트의 말과 비언어적 요소를 잘 관찰하고</a:t>
            </a:r>
            <a:r>
              <a:rPr lang="en-US" altLang="ko-KR" sz="2200" dirty="0" smtClean="0">
                <a:latin typeface="+mn-ea"/>
              </a:rPr>
              <a:t>,</a:t>
            </a:r>
            <a:r>
              <a:rPr lang="ko-KR" altLang="en-US" sz="2200" dirty="0" smtClean="0">
                <a:latin typeface="+mn-ea"/>
              </a:rPr>
              <a:t> 클라이언트가</a:t>
            </a:r>
            <a:endParaRPr lang="en-US" altLang="ko-KR" sz="2200" dirty="0" smtClean="0">
              <a:latin typeface="+mn-ea"/>
            </a:endParaRPr>
          </a:p>
          <a:p>
            <a:pPr marL="0" indent="0">
              <a:buNone/>
              <a:defRPr/>
            </a:pPr>
            <a:r>
              <a:rPr lang="ko-KR" altLang="en-US" sz="2200" dirty="0" smtClean="0">
                <a:latin typeface="+mn-ea"/>
              </a:rPr>
              <a:t> 자유롭게 표현하도록 격려할 뿐 아니라</a:t>
            </a:r>
            <a:r>
              <a:rPr lang="en-US" altLang="ko-KR" sz="2200" dirty="0" smtClean="0">
                <a:latin typeface="+mn-ea"/>
              </a:rPr>
              <a:t>, </a:t>
            </a:r>
            <a:r>
              <a:rPr lang="ko-KR" altLang="en-US" sz="2200" dirty="0" smtClean="0">
                <a:latin typeface="+mn-ea"/>
              </a:rPr>
              <a:t>클라이언트의 메시지를 정확하게 이해하고 있음을</a:t>
            </a:r>
            <a:endParaRPr lang="en-US" altLang="ko-KR" sz="2200" dirty="0" smtClean="0">
              <a:latin typeface="+mn-ea"/>
            </a:endParaRPr>
          </a:p>
          <a:p>
            <a:pPr marL="0" indent="0">
              <a:buNone/>
              <a:defRPr/>
            </a:pPr>
            <a:r>
              <a:rPr lang="en-US" altLang="ko-KR" sz="2200" dirty="0" smtClean="0">
                <a:latin typeface="+mn-ea"/>
              </a:rPr>
              <a:t> </a:t>
            </a:r>
            <a:r>
              <a:rPr lang="ko-KR" altLang="en-US" sz="2200" dirty="0" smtClean="0">
                <a:latin typeface="+mn-ea"/>
              </a:rPr>
              <a:t>전달하는 것을 포함</a:t>
            </a:r>
            <a:r>
              <a:rPr lang="en-US" altLang="ko-KR" sz="2200" dirty="0" smtClean="0">
                <a:latin typeface="+mn-ea"/>
              </a:rPr>
              <a:t>.</a:t>
            </a:r>
            <a:endParaRPr lang="en-US" altLang="ko-KR" sz="2400" b="1" dirty="0" smtClean="0">
              <a:solidFill>
                <a:srgbClr val="00B050"/>
              </a:solidFill>
              <a:latin typeface="+mn-ea"/>
            </a:endParaRPr>
          </a:p>
          <a:p>
            <a:pPr marL="0" indent="0">
              <a:buNone/>
              <a:defRPr/>
            </a:pPr>
            <a:endParaRPr lang="en-US" altLang="ko-KR" sz="2400" b="1" dirty="0" smtClean="0">
              <a:solidFill>
                <a:srgbClr val="00B050"/>
              </a:solidFill>
              <a:latin typeface="+mn-ea"/>
            </a:endParaRPr>
          </a:p>
        </p:txBody>
      </p:sp>
      <p:sp>
        <p:nvSpPr>
          <p:cNvPr id="4" name="내용 개체 틀 5"/>
          <p:cNvSpPr txBox="1">
            <a:spLocks/>
          </p:cNvSpPr>
          <p:nvPr/>
        </p:nvSpPr>
        <p:spPr>
          <a:xfrm>
            <a:off x="369707" y="2614414"/>
            <a:ext cx="11822293" cy="4043964"/>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buClrTx/>
              <a:buFont typeface="Arial" panose="020B0604020202020204" pitchFamily="34" charset="0"/>
              <a:buChar char="•"/>
            </a:pPr>
            <a:endParaRPr lang="ko-KR" altLang="en-US" sz="2200" b="1"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반영이란 클라이언트가 하는 말 속에 숨겨져 것</a:t>
            </a:r>
            <a:endParaRPr lang="en-US" altLang="ko-KR" sz="2200" dirty="0" smtClean="0">
              <a:latin typeface="+mn-ea"/>
              <a:cs typeface="08서울한강체 L"/>
            </a:endParaRPr>
          </a:p>
          <a:p>
            <a:pPr>
              <a:buClrTx/>
              <a:buFont typeface="Arial" panose="020B0604020202020204" pitchFamily="34" charset="0"/>
              <a:buChar char="•"/>
            </a:pPr>
            <a:endParaRPr lang="en-US" altLang="ko-KR" sz="2200" dirty="0" smtClean="0">
              <a:latin typeface="+mn-ea"/>
              <a:cs typeface="08서울한강체 L"/>
            </a:endParaRPr>
          </a:p>
          <a:p>
            <a:pPr>
              <a:buClrTx/>
              <a:buFont typeface="Arial" panose="020B0604020202020204" pitchFamily="34" charset="0"/>
              <a:buChar char="•"/>
            </a:pPr>
            <a:r>
              <a:rPr lang="ko-KR" altLang="en-US" sz="2200" b="1" dirty="0" smtClean="0">
                <a:latin typeface="+mn-ea"/>
                <a:cs typeface="08서울한강체 L"/>
              </a:rPr>
              <a:t>내용에 대한 반영 </a:t>
            </a:r>
            <a:r>
              <a:rPr lang="en-US" altLang="ko-KR" sz="2200" dirty="0" smtClean="0">
                <a:latin typeface="+mn-ea"/>
                <a:cs typeface="08서울한강체 L"/>
              </a:rPr>
              <a:t>:</a:t>
            </a:r>
            <a:r>
              <a:rPr lang="ko-KR" altLang="en-US" sz="2200" dirty="0" smtClean="0">
                <a:latin typeface="+mn-ea"/>
                <a:cs typeface="08서울한강체 L"/>
              </a:rPr>
              <a:t> 클라이언트의 말 속에 담긴 주된 생각을 </a:t>
            </a:r>
            <a:r>
              <a:rPr lang="ko-KR" altLang="en-US" sz="2200" dirty="0" err="1" smtClean="0">
                <a:latin typeface="+mn-ea"/>
                <a:cs typeface="08서울한강체 L"/>
              </a:rPr>
              <a:t>재진술하여</a:t>
            </a:r>
            <a:r>
              <a:rPr lang="ko-KR" altLang="en-US" sz="2200" dirty="0" smtClean="0">
                <a:latin typeface="+mn-ea"/>
                <a:cs typeface="08서울한강체 L"/>
              </a:rPr>
              <a:t> 클라이언트의</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 말을</a:t>
            </a:r>
            <a:r>
              <a:rPr lang="en-US" altLang="ko-KR" sz="2200" dirty="0">
                <a:latin typeface="+mn-ea"/>
                <a:cs typeface="08서울한강체 L"/>
              </a:rPr>
              <a:t> </a:t>
            </a:r>
            <a:r>
              <a:rPr lang="ko-KR" altLang="en-US" sz="2200" dirty="0" smtClean="0">
                <a:latin typeface="+mn-ea"/>
                <a:cs typeface="08서울한강체 L"/>
              </a:rPr>
              <a:t>잘 이해했는지 점검하는 것</a:t>
            </a:r>
            <a:endParaRPr lang="en-US" altLang="ko-KR" sz="2200" dirty="0" smtClean="0">
              <a:latin typeface="+mn-ea"/>
              <a:cs typeface="08서울한강체 L"/>
            </a:endParaRPr>
          </a:p>
          <a:p>
            <a:pPr>
              <a:buClrTx/>
              <a:buFont typeface="Arial" panose="020B0604020202020204" pitchFamily="34" charset="0"/>
              <a:buChar char="•"/>
            </a:pPr>
            <a:endParaRPr lang="en-US" altLang="ko-KR" sz="2200" dirty="0" smtClean="0">
              <a:latin typeface="+mn-ea"/>
              <a:cs typeface="08서울한강체 L"/>
            </a:endParaRPr>
          </a:p>
          <a:p>
            <a:pPr>
              <a:buClrTx/>
              <a:buFont typeface="Arial" panose="020B0604020202020204" pitchFamily="34" charset="0"/>
              <a:buChar char="•"/>
            </a:pPr>
            <a:r>
              <a:rPr lang="ko-KR" altLang="en-US" sz="2200" b="1" dirty="0" smtClean="0">
                <a:latin typeface="+mn-ea"/>
                <a:cs typeface="08서울한강체 L"/>
              </a:rPr>
              <a:t>감정에 대한 반영 </a:t>
            </a:r>
            <a:r>
              <a:rPr lang="en-US" altLang="ko-KR" sz="2200" dirty="0" smtClean="0">
                <a:latin typeface="+mn-ea"/>
                <a:cs typeface="08서울한강체 L"/>
              </a:rPr>
              <a:t>: </a:t>
            </a:r>
            <a:r>
              <a:rPr lang="ko-KR" altLang="en-US" sz="2200" dirty="0" smtClean="0">
                <a:latin typeface="+mn-ea"/>
                <a:cs typeface="08서울한강체 L"/>
              </a:rPr>
              <a:t>클라이언트의 감정을 표현함으로써 클라이언트가 경험하고 있는 것을</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상담자가 이해하고 있다는 것을 보여주는 것 </a:t>
            </a:r>
            <a:endParaRPr lang="en-US" altLang="ko-KR" sz="2200" dirty="0" smtClean="0">
              <a:latin typeface="+mn-ea"/>
              <a:cs typeface="08서울한강체 L"/>
            </a:endParaRPr>
          </a:p>
          <a:p>
            <a:pPr>
              <a:buClrTx/>
              <a:buFont typeface="Arial" panose="020B0604020202020204" pitchFamily="34" charset="0"/>
              <a:buChar char="•"/>
            </a:pPr>
            <a:endParaRPr lang="en-US" altLang="ko-KR" sz="2200"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그러므로 클라이언트의 내용과 감정을 반영하는 것은 적극적 경청의 한 형태가 됨</a:t>
            </a:r>
            <a:endParaRPr lang="en-US" altLang="ko-KR" sz="2200" dirty="0" smtClean="0">
              <a:latin typeface="+mn-ea"/>
              <a:cs typeface="08서울한강체 L"/>
            </a:endParaRPr>
          </a:p>
          <a:p>
            <a:pPr>
              <a:buClrTx/>
              <a:buFont typeface="Arial" panose="020B0604020202020204" pitchFamily="34" charset="0"/>
              <a:buChar char="•"/>
            </a:pPr>
            <a:endParaRPr lang="ko-KR" altLang="en-US" sz="2200" dirty="0" smtClean="0">
              <a:latin typeface="+mn-ea"/>
            </a:endParaRPr>
          </a:p>
        </p:txBody>
      </p:sp>
    </p:spTree>
    <p:extLst>
      <p:ext uri="{BB962C8B-B14F-4D97-AF65-F5344CB8AC3E}">
        <p14:creationId xmlns:p14="http://schemas.microsoft.com/office/powerpoint/2010/main" val="280962369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379926" y="2381490"/>
            <a:ext cx="11812074" cy="3046988"/>
          </a:xfrm>
          <a:prstGeom prst="rect">
            <a:avLst/>
          </a:prstGeom>
        </p:spPr>
        <p:txBody>
          <a:bodyPr wrap="square">
            <a:spAutoFit/>
          </a:bodyPr>
          <a:lstStyle/>
          <a:p>
            <a:pPr>
              <a:defRPr/>
            </a:pPr>
            <a:r>
              <a:rPr lang="en-US" altLang="ko-KR" sz="2400" b="1" dirty="0">
                <a:solidFill>
                  <a:srgbClr val="00B050"/>
                </a:solidFill>
                <a:latin typeface="+mn-ea"/>
              </a:rPr>
              <a:t> </a:t>
            </a:r>
            <a:r>
              <a:rPr lang="en-US" altLang="ko-KR" sz="2400" dirty="0">
                <a:latin typeface="+mn-ea"/>
              </a:rPr>
              <a:t>(1) </a:t>
            </a:r>
            <a:r>
              <a:rPr lang="ko-KR" altLang="en-US" sz="2400" dirty="0">
                <a:latin typeface="+mn-ea"/>
              </a:rPr>
              <a:t>클라이언트가 표현하는 말뿐 아니라 그 이면에 숨겨져 있는 감정까지 살핀다</a:t>
            </a:r>
            <a:r>
              <a:rPr lang="en-US" altLang="ko-KR" sz="2400" dirty="0">
                <a:latin typeface="+mn-ea"/>
              </a:rPr>
              <a:t>.</a:t>
            </a:r>
          </a:p>
          <a:p>
            <a:pPr>
              <a:defRPr/>
            </a:pPr>
            <a:endParaRPr lang="en-US" altLang="ko-KR" sz="2400" dirty="0">
              <a:latin typeface="+mn-ea"/>
            </a:endParaRPr>
          </a:p>
          <a:p>
            <a:pPr>
              <a:defRPr/>
            </a:pPr>
            <a:r>
              <a:rPr lang="en-US" altLang="ko-KR" sz="2400" dirty="0">
                <a:latin typeface="+mn-ea"/>
              </a:rPr>
              <a:t> </a:t>
            </a:r>
            <a:r>
              <a:rPr lang="en-US" altLang="ko-KR" sz="2400" dirty="0" smtClean="0">
                <a:latin typeface="+mn-ea"/>
              </a:rPr>
              <a:t>(</a:t>
            </a:r>
            <a:r>
              <a:rPr lang="en-US" altLang="ko-KR" sz="2400" dirty="0">
                <a:latin typeface="+mn-ea"/>
              </a:rPr>
              <a:t>2) </a:t>
            </a:r>
            <a:r>
              <a:rPr lang="ko-KR" altLang="en-US" sz="2400" dirty="0">
                <a:latin typeface="+mn-ea"/>
              </a:rPr>
              <a:t>관심과 열린 마음을 가지고 상대의 말을 잘 듣고 있다는 것을 나타내는 </a:t>
            </a:r>
            <a:r>
              <a:rPr lang="ko-KR" altLang="en-US" sz="2400" dirty="0" smtClean="0">
                <a:latin typeface="+mn-ea"/>
              </a:rPr>
              <a:t>몸짓을 </a:t>
            </a:r>
            <a:endParaRPr lang="en-US" altLang="ko-KR" sz="2400" dirty="0" smtClean="0">
              <a:latin typeface="+mn-ea"/>
            </a:endParaRPr>
          </a:p>
          <a:p>
            <a:pPr>
              <a:defRPr/>
            </a:pPr>
            <a:r>
              <a:rPr lang="en-US" altLang="ko-KR" sz="2400" dirty="0">
                <a:latin typeface="+mn-ea"/>
              </a:rPr>
              <a:t> </a:t>
            </a:r>
            <a:r>
              <a:rPr lang="en-US" altLang="ko-KR" sz="2400" dirty="0" smtClean="0">
                <a:latin typeface="+mn-ea"/>
              </a:rPr>
              <a:t>    </a:t>
            </a:r>
            <a:r>
              <a:rPr lang="ko-KR" altLang="en-US" sz="2400" dirty="0" smtClean="0">
                <a:latin typeface="+mn-ea"/>
              </a:rPr>
              <a:t>적절하게</a:t>
            </a:r>
            <a:r>
              <a:rPr lang="en-US" altLang="ko-KR" sz="2400" dirty="0">
                <a:latin typeface="+mn-ea"/>
              </a:rPr>
              <a:t> </a:t>
            </a:r>
            <a:r>
              <a:rPr lang="ko-KR" altLang="en-US" sz="2400" dirty="0" smtClean="0">
                <a:latin typeface="+mn-ea"/>
              </a:rPr>
              <a:t>사용한다</a:t>
            </a:r>
            <a:r>
              <a:rPr lang="en-US" altLang="ko-KR" sz="2400" dirty="0" smtClean="0">
                <a:latin typeface="+mn-ea"/>
              </a:rPr>
              <a:t>.</a:t>
            </a:r>
          </a:p>
          <a:p>
            <a:pPr marL="640080" lvl="1" indent="-274320">
              <a:buFont typeface="Arial" pitchFamily="34" charset="0"/>
              <a:buNone/>
              <a:defRPr/>
            </a:pPr>
            <a:endParaRPr lang="en-US" altLang="ko-KR" sz="2400" dirty="0">
              <a:latin typeface="+mn-ea"/>
            </a:endParaRPr>
          </a:p>
          <a:p>
            <a:pPr marL="0" lvl="1" indent="-274320">
              <a:buFont typeface="Arial" pitchFamily="34" charset="0"/>
              <a:buNone/>
              <a:defRPr/>
            </a:pPr>
            <a:r>
              <a:rPr lang="en-US" altLang="ko-KR" sz="2400" dirty="0" smtClean="0">
                <a:latin typeface="+mn-ea"/>
              </a:rPr>
              <a:t> (</a:t>
            </a:r>
            <a:r>
              <a:rPr lang="en-US" altLang="ko-KR" sz="2400" dirty="0">
                <a:latin typeface="+mn-ea"/>
              </a:rPr>
              <a:t>3</a:t>
            </a:r>
            <a:r>
              <a:rPr lang="en-US" altLang="ko-KR" sz="2400" dirty="0" smtClean="0">
                <a:latin typeface="+mn-ea"/>
              </a:rPr>
              <a:t>) </a:t>
            </a:r>
            <a:r>
              <a:rPr lang="ko-KR" altLang="en-US" sz="2400" dirty="0" smtClean="0">
                <a:latin typeface="+mn-ea"/>
              </a:rPr>
              <a:t>분명하지 </a:t>
            </a:r>
            <a:r>
              <a:rPr lang="ko-KR" altLang="en-US" sz="2400" dirty="0">
                <a:latin typeface="+mn-ea"/>
              </a:rPr>
              <a:t>않거나 추가적인 정보가 필요하면 질문을 한다</a:t>
            </a:r>
            <a:r>
              <a:rPr lang="en-US" altLang="ko-KR" sz="2400" dirty="0">
                <a:latin typeface="+mn-ea"/>
              </a:rPr>
              <a:t>.</a:t>
            </a:r>
            <a:endParaRPr lang="ko-KR" altLang="en-US" sz="2400" dirty="0">
              <a:latin typeface="+mn-ea"/>
            </a:endParaRPr>
          </a:p>
          <a:p>
            <a:pPr marL="640080" lvl="1" indent="-274320">
              <a:buFont typeface="Arial" pitchFamily="34" charset="0"/>
              <a:buNone/>
              <a:defRPr/>
            </a:pPr>
            <a:endParaRPr lang="en-US" altLang="ko-KR" sz="2400" dirty="0">
              <a:latin typeface="+mn-ea"/>
            </a:endParaRPr>
          </a:p>
          <a:p>
            <a:pPr marL="0" lvl="1" indent="-274320">
              <a:buFont typeface="Arial" pitchFamily="34" charset="0"/>
              <a:buNone/>
              <a:defRPr/>
            </a:pPr>
            <a:r>
              <a:rPr lang="en-US" altLang="ko-KR" sz="2400" dirty="0" smtClean="0">
                <a:latin typeface="+mn-ea"/>
              </a:rPr>
              <a:t> (</a:t>
            </a:r>
            <a:r>
              <a:rPr lang="en-US" altLang="ko-KR" sz="2400" dirty="0">
                <a:latin typeface="+mn-ea"/>
              </a:rPr>
              <a:t>4) </a:t>
            </a:r>
            <a:r>
              <a:rPr lang="ko-KR" altLang="en-US" sz="2400" dirty="0">
                <a:latin typeface="+mn-ea"/>
              </a:rPr>
              <a:t>사례관리자의 의견 제시보다는 클라이언트를 더 잘 이해하기 위한 말을 한다</a:t>
            </a:r>
            <a:r>
              <a:rPr lang="en-US" altLang="ko-KR" sz="2400" dirty="0">
                <a:latin typeface="+mn-ea"/>
              </a:rPr>
              <a:t>.</a:t>
            </a:r>
            <a:endParaRPr lang="ko-KR" altLang="en-US" sz="2400" dirty="0">
              <a:latin typeface="+mn-ea"/>
            </a:endParaRPr>
          </a:p>
        </p:txBody>
      </p:sp>
      <p:sp>
        <p:nvSpPr>
          <p:cNvPr id="4" name="TextBox 3"/>
          <p:cNvSpPr txBox="1"/>
          <p:nvPr/>
        </p:nvSpPr>
        <p:spPr>
          <a:xfrm>
            <a:off x="560230" y="1300766"/>
            <a:ext cx="4591319" cy="523220"/>
          </a:xfrm>
          <a:prstGeom prst="rect">
            <a:avLst/>
          </a:prstGeom>
          <a:noFill/>
        </p:spPr>
        <p:txBody>
          <a:bodyPr wrap="square" rtlCol="0">
            <a:spAutoFit/>
          </a:bodyPr>
          <a:lstStyle/>
          <a:p>
            <a:r>
              <a:rPr lang="en-US" altLang="ko-KR" sz="2800" b="1" dirty="0" smtClean="0">
                <a:solidFill>
                  <a:schemeClr val="accent3"/>
                </a:solidFill>
              </a:rPr>
              <a:t>*  </a:t>
            </a:r>
            <a:r>
              <a:rPr lang="ko-KR" altLang="en-US" sz="2800" b="1" dirty="0" smtClean="0">
                <a:solidFill>
                  <a:schemeClr val="accent3"/>
                </a:solidFill>
              </a:rPr>
              <a:t>경청을 위한 요령</a:t>
            </a:r>
            <a:endParaRPr lang="ko-KR" altLang="en-US" sz="2800" b="1" dirty="0">
              <a:solidFill>
                <a:schemeClr val="accent3"/>
              </a:solidFill>
            </a:endParaRPr>
          </a:p>
        </p:txBody>
      </p:sp>
    </p:spTree>
    <p:extLst>
      <p:ext uri="{BB962C8B-B14F-4D97-AF65-F5344CB8AC3E}">
        <p14:creationId xmlns:p14="http://schemas.microsoft.com/office/powerpoint/2010/main" val="404620695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303682" y="1020650"/>
            <a:ext cx="11592103" cy="5650605"/>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624078" indent="-514350">
              <a:buClrTx/>
              <a:buFont typeface="+mj-ea"/>
              <a:buAutoNum type="circleNumDbPlain" startAt="3"/>
            </a:pPr>
            <a:r>
              <a:rPr lang="ko-KR" altLang="en-US" dirty="0" smtClean="0">
                <a:latin typeface="+mn-ea"/>
                <a:cs typeface="08서울한강체 L"/>
              </a:rPr>
              <a:t>자기개방</a:t>
            </a:r>
            <a:endParaRPr lang="en-US" altLang="ko-KR" dirty="0" smtClean="0">
              <a:latin typeface="+mn-ea"/>
              <a:cs typeface="08서울한강체 L"/>
            </a:endParaRPr>
          </a:p>
          <a:p>
            <a:pPr>
              <a:buClrTx/>
              <a:buFont typeface="Arial" panose="020B0604020202020204" pitchFamily="34" charset="0"/>
              <a:buNone/>
            </a:pPr>
            <a:endParaRPr lang="ko-KR" altLang="en-US" sz="2400" dirty="0" smtClean="0">
              <a:latin typeface="+mn-ea"/>
              <a:cs typeface="08서울한강체 L"/>
            </a:endParaRPr>
          </a:p>
          <a:p>
            <a:pPr>
              <a:buClrTx/>
            </a:pPr>
            <a:r>
              <a:rPr lang="ko-KR" altLang="en-US" sz="2200" dirty="0" smtClean="0">
                <a:latin typeface="+mn-ea"/>
                <a:cs typeface="08서울한강체 L"/>
              </a:rPr>
              <a:t>자기개방은 </a:t>
            </a:r>
            <a:r>
              <a:rPr lang="ko-KR" altLang="en-US" sz="2200" b="1" dirty="0" smtClean="0">
                <a:solidFill>
                  <a:srgbClr val="7CCA62"/>
                </a:solidFill>
                <a:latin typeface="+mn-ea"/>
                <a:cs typeface="08서울한강체 L"/>
              </a:rPr>
              <a:t>사례관리자가 자신의 생각과 느낌</a:t>
            </a:r>
            <a:r>
              <a:rPr lang="en-US" altLang="ko-KR" sz="2200" b="1" dirty="0" smtClean="0">
                <a:solidFill>
                  <a:srgbClr val="7CCA62"/>
                </a:solidFill>
                <a:latin typeface="+mn-ea"/>
                <a:cs typeface="08서울한강체 L"/>
              </a:rPr>
              <a:t>, </a:t>
            </a:r>
            <a:r>
              <a:rPr lang="ko-KR" altLang="en-US" sz="2200" b="1" dirty="0" smtClean="0">
                <a:solidFill>
                  <a:srgbClr val="7CCA62"/>
                </a:solidFill>
                <a:latin typeface="+mn-ea"/>
                <a:cs typeface="08서울한강체 L"/>
              </a:rPr>
              <a:t>삶의 경험을 밝히는 말을 하는 것</a:t>
            </a:r>
            <a:endParaRPr lang="en-US" altLang="ko-KR" sz="2200" b="1" dirty="0" smtClean="0">
              <a:solidFill>
                <a:srgbClr val="7CCA62"/>
              </a:solidFill>
              <a:latin typeface="+mn-ea"/>
              <a:cs typeface="08서울한강체 L"/>
            </a:endParaRPr>
          </a:p>
          <a:p>
            <a:pPr>
              <a:buClrTx/>
            </a:pPr>
            <a:endParaRPr lang="en-US" altLang="ko-KR" sz="2200" b="1" dirty="0" smtClean="0">
              <a:solidFill>
                <a:srgbClr val="7CCA62"/>
              </a:solidFill>
              <a:latin typeface="+mn-ea"/>
              <a:cs typeface="08서울한강체 L"/>
            </a:endParaRPr>
          </a:p>
          <a:p>
            <a:pPr>
              <a:buClrTx/>
            </a:pPr>
            <a:r>
              <a:rPr lang="ko-KR" altLang="en-US" sz="2200" dirty="0" smtClean="0">
                <a:latin typeface="+mn-ea"/>
                <a:cs typeface="08서울한강체 L"/>
              </a:rPr>
              <a:t>이를 위해 자기노출을 하는데</a:t>
            </a:r>
            <a:r>
              <a:rPr lang="en-US" altLang="ko-KR" sz="2200" dirty="0" smtClean="0">
                <a:latin typeface="+mn-ea"/>
                <a:cs typeface="08서울한강체 L"/>
              </a:rPr>
              <a:t>, </a:t>
            </a:r>
            <a:r>
              <a:rPr lang="ko-KR" altLang="en-US" sz="2200" dirty="0" smtClean="0">
                <a:latin typeface="+mn-ea"/>
                <a:cs typeface="08서울한강체 L"/>
              </a:rPr>
              <a:t>관계가 형성되는 초기단계에서는 자기노출을 피하는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것이 좋으며</a:t>
            </a:r>
            <a:r>
              <a:rPr lang="en-US" altLang="ko-KR" sz="2200" dirty="0" smtClean="0">
                <a:latin typeface="+mn-ea"/>
                <a:cs typeface="08서울한강체 L"/>
              </a:rPr>
              <a:t>, </a:t>
            </a:r>
            <a:r>
              <a:rPr lang="ko-KR" altLang="en-US" sz="2200" dirty="0" smtClean="0">
                <a:latin typeface="+mn-ea"/>
                <a:cs typeface="08서울한강체 L"/>
              </a:rPr>
              <a:t>자기노출로 인한 정보는 클라이언트의 관심사와 상담의 목적과 관련이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있어야 함</a:t>
            </a:r>
            <a:endParaRPr lang="en-US" altLang="ko-KR" sz="2200" dirty="0" smtClean="0">
              <a:latin typeface="+mn-ea"/>
              <a:cs typeface="08서울한강체 L"/>
            </a:endParaRPr>
          </a:p>
          <a:p>
            <a:pPr>
              <a:buClrTx/>
            </a:pPr>
            <a:endParaRPr lang="en-US" altLang="ko-KR" sz="2200" dirty="0" smtClean="0">
              <a:latin typeface="+mn-ea"/>
              <a:cs typeface="08서울한강체 L"/>
            </a:endParaRPr>
          </a:p>
          <a:p>
            <a:pPr>
              <a:buClrTx/>
            </a:pPr>
            <a:r>
              <a:rPr lang="ko-KR" altLang="en-US" sz="2200" dirty="0" smtClean="0">
                <a:latin typeface="+mn-ea"/>
                <a:cs typeface="08서울한강체 L"/>
              </a:rPr>
              <a:t>주로 자기노출을 할 때는 내가 느끼고 생각하는 것을 말하는</a:t>
            </a:r>
            <a:r>
              <a:rPr lang="en-US" altLang="ko-KR" sz="2200" dirty="0">
                <a:latin typeface="+mn-ea"/>
                <a:cs typeface="08서울한강체 L"/>
              </a:rPr>
              <a:t> </a:t>
            </a:r>
            <a:r>
              <a:rPr lang="ko-KR" altLang="en-US" sz="2200" dirty="0" smtClean="0">
                <a:latin typeface="+mn-ea"/>
                <a:cs typeface="08서울한강체 L"/>
              </a:rPr>
              <a:t>‘나 </a:t>
            </a:r>
            <a:r>
              <a:rPr lang="ko-KR" altLang="en-US" sz="2200" dirty="0" err="1" smtClean="0">
                <a:latin typeface="+mn-ea"/>
                <a:cs typeface="08서울한강체 L"/>
              </a:rPr>
              <a:t>전달법</a:t>
            </a:r>
            <a:r>
              <a:rPr lang="ko-KR" altLang="en-US" sz="2200" dirty="0" smtClean="0">
                <a:latin typeface="+mn-ea"/>
                <a:cs typeface="08서울한강체 L"/>
              </a:rPr>
              <a:t> </a:t>
            </a:r>
            <a:r>
              <a:rPr lang="en-US" altLang="ko-KR" sz="2200" dirty="0" smtClean="0">
                <a:latin typeface="+mn-ea"/>
                <a:cs typeface="08서울한강체 L"/>
              </a:rPr>
              <a:t>(I-message)</a:t>
            </a:r>
            <a:r>
              <a:rPr lang="ko-KR" altLang="en-US" sz="2200" dirty="0" smtClean="0">
                <a:latin typeface="+mn-ea"/>
                <a:cs typeface="08서울한강체 L"/>
              </a:rPr>
              <a:t>을</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ko-KR" altLang="en-US" sz="2200" dirty="0" smtClean="0">
                <a:latin typeface="+mn-ea"/>
                <a:cs typeface="08서울한강체 L"/>
              </a:rPr>
              <a:t> 사용</a:t>
            </a:r>
            <a:endParaRPr lang="en-US" altLang="ko-KR" sz="2200" dirty="0" smtClean="0">
              <a:latin typeface="+mn-ea"/>
              <a:cs typeface="08서울한강체 L"/>
            </a:endParaRPr>
          </a:p>
          <a:p>
            <a:pPr>
              <a:buClrTx/>
            </a:pPr>
            <a:endParaRPr lang="en-US" altLang="ko-KR" sz="2200" dirty="0" smtClean="0">
              <a:latin typeface="+mn-ea"/>
              <a:cs typeface="08서울한강체 L"/>
            </a:endParaRPr>
          </a:p>
          <a:p>
            <a:pPr>
              <a:buClrTx/>
            </a:pPr>
            <a:r>
              <a:rPr lang="ko-KR" altLang="en-US" sz="2200" dirty="0" smtClean="0">
                <a:latin typeface="+mn-ea"/>
                <a:cs typeface="08서울한강체 L"/>
              </a:rPr>
              <a:t>사례관리자가 자기노출을 하는 것은 클라이언트의 방어를 없애는데 효과적이지만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조종적인 클라이언트를 상담하는 경우에는 개인 정보를 공유하는 것을 피하는 것이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바람직함</a:t>
            </a:r>
            <a:endParaRPr lang="en-US" altLang="ko-KR" sz="2200" dirty="0" smtClean="0">
              <a:latin typeface="+mn-ea"/>
              <a:cs typeface="08서울한강체 L"/>
            </a:endParaRPr>
          </a:p>
          <a:p>
            <a:pPr>
              <a:buClrTx/>
            </a:pPr>
            <a:endParaRPr lang="ko-KR" altLang="en-US" sz="2000" dirty="0" smtClean="0">
              <a:latin typeface="+mn-ea"/>
            </a:endParaRPr>
          </a:p>
        </p:txBody>
      </p:sp>
    </p:spTree>
    <p:extLst>
      <p:ext uri="{BB962C8B-B14F-4D97-AF65-F5344CB8AC3E}">
        <p14:creationId xmlns:p14="http://schemas.microsoft.com/office/powerpoint/2010/main" val="209589333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355197" y="1033530"/>
            <a:ext cx="11836803" cy="5573332"/>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624078" indent="-514350">
              <a:buClrTx/>
              <a:buFont typeface="+mj-ea"/>
              <a:buAutoNum type="circleNumDbPlain" startAt="4"/>
            </a:pPr>
            <a:r>
              <a:rPr lang="ko-KR" altLang="en-US" dirty="0" smtClean="0">
                <a:latin typeface="+mn-ea"/>
                <a:cs typeface="08서울한강체 L"/>
              </a:rPr>
              <a:t>낙관론 활용</a:t>
            </a:r>
          </a:p>
          <a:p>
            <a:pPr>
              <a:buFont typeface="Arial" panose="020B0604020202020204" pitchFamily="34" charset="0"/>
              <a:buNone/>
            </a:pPr>
            <a:endParaRPr lang="en-US" altLang="ko-KR"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변화가 있기 위해서는 변화가능성에 대한 희망이 필요</a:t>
            </a:r>
            <a:endParaRPr lang="en-US" altLang="ko-KR" sz="2200" dirty="0" smtClean="0">
              <a:latin typeface="+mn-ea"/>
              <a:cs typeface="08서울한강체 L"/>
            </a:endParaRPr>
          </a:p>
          <a:p>
            <a:pPr>
              <a:buClrTx/>
              <a:buFont typeface="Arial" panose="020B0604020202020204" pitchFamily="34" charset="0"/>
              <a:buChar char="•"/>
            </a:pPr>
            <a:endParaRPr lang="en-US" altLang="ko-KR" sz="2200"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이를 위해서는 클라이언트의 장점이나 좋은 면을 발견함으로써 어려운 상황에 대처하고</a:t>
            </a:r>
            <a:endParaRPr lang="en-US" altLang="ko-KR" sz="2200" dirty="0" smtClean="0">
              <a:latin typeface="+mn-ea"/>
              <a:cs typeface="08서울한강체 L"/>
            </a:endParaRPr>
          </a:p>
          <a:p>
            <a:pPr marL="109728" indent="0">
              <a:buClrTx/>
              <a:buNone/>
            </a:pPr>
            <a:r>
              <a:rPr lang="en-US" altLang="ko-KR" sz="2200" dirty="0" smtClean="0">
                <a:latin typeface="+mn-ea"/>
                <a:cs typeface="08서울한강체 L"/>
              </a:rPr>
              <a:t>  </a:t>
            </a:r>
            <a:r>
              <a:rPr lang="ko-KR" altLang="en-US" sz="2200" dirty="0" smtClean="0">
                <a:latin typeface="+mn-ea"/>
                <a:cs typeface="08서울한강체 L"/>
              </a:rPr>
              <a:t>특정한 과제를 해결할 수 있는 클라이언트의 능력에 대한 확신을 전달하는 것이 중요</a:t>
            </a:r>
            <a:endParaRPr lang="en-US" altLang="ko-KR" sz="2200" dirty="0" smtClean="0">
              <a:latin typeface="+mn-ea"/>
              <a:cs typeface="08서울한강체 L"/>
            </a:endParaRPr>
          </a:p>
          <a:p>
            <a:pPr>
              <a:buClrTx/>
              <a:buFont typeface="Arial" panose="020B0604020202020204" pitchFamily="34" charset="0"/>
              <a:buChar char="•"/>
            </a:pPr>
            <a:endParaRPr lang="en-US" altLang="ko-KR" sz="2200"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클라이언트의 동기를 향상시키기 위해 필요한 사례관리자의 특성은 </a:t>
            </a:r>
            <a:r>
              <a:rPr lang="ko-KR" altLang="en-US" sz="2200" b="1" dirty="0" smtClean="0">
                <a:latin typeface="+mn-ea"/>
                <a:cs typeface="08서울한강체 L"/>
              </a:rPr>
              <a:t>희망</a:t>
            </a:r>
            <a:r>
              <a:rPr lang="ko-KR" altLang="en-US" sz="2200" dirty="0" smtClean="0">
                <a:latin typeface="+mn-ea"/>
                <a:cs typeface="08서울한강체 L"/>
              </a:rPr>
              <a:t>과 </a:t>
            </a:r>
            <a:r>
              <a:rPr lang="ko-KR" altLang="en-US" sz="2200" b="1" dirty="0" smtClean="0">
                <a:latin typeface="+mn-ea"/>
                <a:cs typeface="08서울한강체 L"/>
              </a:rPr>
              <a:t>에너지</a:t>
            </a:r>
            <a:endParaRPr lang="en-US" altLang="ko-KR" sz="2200" b="1" dirty="0" smtClean="0">
              <a:latin typeface="+mn-ea"/>
              <a:cs typeface="08서울한강체 L"/>
            </a:endParaRPr>
          </a:p>
          <a:p>
            <a:pPr>
              <a:buClrTx/>
              <a:buFont typeface="Arial" panose="020B0604020202020204" pitchFamily="34" charset="0"/>
              <a:buChar char="•"/>
            </a:pPr>
            <a:endParaRPr lang="en-US" altLang="ko-KR" sz="2200" b="1"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클라이언트에 대한 지나친 낙관론은 지양해야 하지만</a:t>
            </a:r>
            <a:r>
              <a:rPr lang="en-US" altLang="ko-KR" sz="2200" dirty="0" smtClean="0">
                <a:latin typeface="+mn-ea"/>
                <a:cs typeface="08서울한강체 L"/>
              </a:rPr>
              <a:t>, </a:t>
            </a:r>
            <a:r>
              <a:rPr lang="ko-KR" altLang="en-US" sz="2200" dirty="0" smtClean="0">
                <a:latin typeface="+mn-ea"/>
                <a:cs typeface="08서울한강체 L"/>
              </a:rPr>
              <a:t>변화과정을 위해 시간을 투입하고</a:t>
            </a:r>
            <a:endParaRPr lang="en-US" altLang="ko-KR" sz="2200" dirty="0">
              <a:latin typeface="+mn-ea"/>
              <a:cs typeface="08서울한강체 L"/>
            </a:endParaRPr>
          </a:p>
          <a:p>
            <a:pPr marL="109728" indent="0">
              <a:buClrTx/>
              <a:buNone/>
            </a:pPr>
            <a:r>
              <a:rPr lang="en-US" altLang="ko-KR" sz="2200" dirty="0" smtClean="0">
                <a:latin typeface="+mn-ea"/>
                <a:cs typeface="08서울한강체 L"/>
              </a:rPr>
              <a:t> </a:t>
            </a:r>
            <a:r>
              <a:rPr lang="ko-KR" altLang="en-US" sz="2200" dirty="0" smtClean="0">
                <a:latin typeface="+mn-ea"/>
                <a:cs typeface="08서울한강체 L"/>
              </a:rPr>
              <a:t> 노력할 의지를 가지고 있음을 클라이언트에게 보여 주는 것만으로도 클라이언트의 동기</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를</a:t>
            </a:r>
            <a:r>
              <a:rPr lang="en-US" altLang="ko-KR" sz="2200" dirty="0" smtClean="0">
                <a:latin typeface="+mn-ea"/>
                <a:cs typeface="08서울한강체 L"/>
              </a:rPr>
              <a:t> </a:t>
            </a:r>
            <a:r>
              <a:rPr lang="ko-KR" altLang="en-US" sz="2200" dirty="0" smtClean="0">
                <a:latin typeface="+mn-ea"/>
                <a:cs typeface="08서울한강체 L"/>
              </a:rPr>
              <a:t>부여할 수 있음</a:t>
            </a:r>
            <a:endParaRPr lang="en-US" altLang="ko-KR" sz="2200" dirty="0" smtClean="0">
              <a:latin typeface="+mn-ea"/>
              <a:cs typeface="08서울한강체 L"/>
            </a:endParaRPr>
          </a:p>
          <a:p>
            <a:endParaRPr lang="ko-KR" altLang="en-US" sz="2000" dirty="0" smtClean="0">
              <a:latin typeface="+mn-ea"/>
            </a:endParaRPr>
          </a:p>
        </p:txBody>
      </p:sp>
    </p:spTree>
    <p:extLst>
      <p:ext uri="{BB962C8B-B14F-4D97-AF65-F5344CB8AC3E}">
        <p14:creationId xmlns:p14="http://schemas.microsoft.com/office/powerpoint/2010/main" val="240210183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276896" y="1162318"/>
            <a:ext cx="11700456" cy="4781550"/>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624078" indent="-514350">
              <a:buClrTx/>
              <a:buFont typeface="+mj-ea"/>
              <a:buAutoNum type="circleNumDbPlain" startAt="5"/>
            </a:pPr>
            <a:r>
              <a:rPr lang="ko-KR" altLang="en-US" dirty="0" smtClean="0">
                <a:latin typeface="+mn-ea"/>
                <a:cs typeface="08서울한강체 L"/>
              </a:rPr>
              <a:t>권위의 활용</a:t>
            </a:r>
            <a:endParaRPr lang="en-US" altLang="ko-KR" dirty="0" smtClean="0">
              <a:latin typeface="+mn-ea"/>
              <a:cs typeface="08서울한강체 L"/>
            </a:endParaRPr>
          </a:p>
          <a:p>
            <a:pPr marL="109728" indent="0">
              <a:buClrTx/>
              <a:buNone/>
            </a:pPr>
            <a:endParaRPr lang="en-US" altLang="ko-KR" sz="2200" b="1" dirty="0">
              <a:solidFill>
                <a:schemeClr val="accent6"/>
              </a:solidFill>
              <a:latin typeface="+mn-ea"/>
              <a:cs typeface="08서울한강체 L"/>
            </a:endParaRPr>
          </a:p>
          <a:p>
            <a:pPr>
              <a:buClrTx/>
            </a:pPr>
            <a:r>
              <a:rPr lang="ko-KR" altLang="en-US" sz="2200" dirty="0" smtClean="0">
                <a:latin typeface="+mn-ea"/>
                <a:cs typeface="08서울한강체 L"/>
              </a:rPr>
              <a:t>사례관리자의 권위는 전문적 지식과 경험</a:t>
            </a:r>
            <a:r>
              <a:rPr lang="en-US" altLang="ko-KR" sz="2200" dirty="0" smtClean="0">
                <a:latin typeface="+mn-ea"/>
                <a:cs typeface="08서울한강체 L"/>
              </a:rPr>
              <a:t>, </a:t>
            </a:r>
            <a:r>
              <a:rPr lang="ko-KR" altLang="en-US" sz="2200" dirty="0" smtClean="0">
                <a:latin typeface="+mn-ea"/>
                <a:cs typeface="08서울한강체 L"/>
              </a:rPr>
              <a:t>지위를 가짐으로써 기관과 </a:t>
            </a:r>
            <a:r>
              <a:rPr lang="ko-KR" altLang="en-US" sz="2200" b="1" dirty="0" smtClean="0">
                <a:solidFill>
                  <a:srgbClr val="7CCA62"/>
                </a:solidFill>
                <a:latin typeface="+mn-ea"/>
                <a:cs typeface="08서울한강체 L"/>
              </a:rPr>
              <a:t>클라이언트로부터 위임된 클라이언트에 대한 영향력</a:t>
            </a:r>
            <a:endParaRPr lang="en-US" altLang="ko-KR" sz="2200" b="1" dirty="0" smtClean="0">
              <a:solidFill>
                <a:srgbClr val="7CCA62"/>
              </a:solidFill>
              <a:latin typeface="+mn-ea"/>
              <a:cs typeface="08서울한강체 L"/>
            </a:endParaRPr>
          </a:p>
          <a:p>
            <a:pPr marL="109728" indent="0">
              <a:buClrTx/>
              <a:buNone/>
            </a:pPr>
            <a:endParaRPr lang="en-US" altLang="ko-KR" sz="2200"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실천현장에서는 사례관리자에게 위임된 권위를 클라이언트가 이해하지 못하여 갈등이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생기는 경우가 존재</a:t>
            </a:r>
            <a:endParaRPr lang="en-US" altLang="ko-KR" sz="2200" dirty="0" smtClean="0">
              <a:latin typeface="+mn-ea"/>
              <a:cs typeface="08서울한강체 L"/>
            </a:endParaRPr>
          </a:p>
          <a:p>
            <a:pPr>
              <a:buClrTx/>
              <a:buFont typeface="Arial" panose="020B0604020202020204" pitchFamily="34" charset="0"/>
              <a:buChar char="•"/>
            </a:pPr>
            <a:endParaRPr lang="en-US" altLang="ko-KR" sz="2200"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사례관리자가 사회나 법적 기관으로부터 어느 정도의 권한을 위임 받았는지에 대해서</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ko-KR" altLang="en-US" sz="2200" dirty="0" smtClean="0">
                <a:latin typeface="+mn-ea"/>
                <a:cs typeface="08서울한강체 L"/>
              </a:rPr>
              <a:t> 논란의 여지가 있기는 하지만</a:t>
            </a:r>
            <a:r>
              <a:rPr lang="en-US" altLang="ko-KR" sz="2200" dirty="0" smtClean="0">
                <a:latin typeface="+mn-ea"/>
                <a:cs typeface="08서울한강체 L"/>
              </a:rPr>
              <a:t>, </a:t>
            </a:r>
            <a:r>
              <a:rPr lang="ko-KR" altLang="en-US" sz="2200" dirty="0" smtClean="0">
                <a:latin typeface="+mn-ea"/>
                <a:cs typeface="08서울한강체 L"/>
              </a:rPr>
              <a:t>사례관리자는 대상 클라이언트와 관련된 법적 근거와 이에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따른 기간의 정책과 규정을 충분히 숙지하여 클라이언트의 문제해결을 위해 활용할 수 </a:t>
            </a:r>
            <a:r>
              <a:rPr lang="ko-KR" altLang="en-US" sz="2200" dirty="0" err="1" smtClean="0">
                <a:latin typeface="+mn-ea"/>
                <a:cs typeface="08서울한강체 L"/>
              </a:rPr>
              <a:t>있</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어야 함</a:t>
            </a:r>
            <a:endParaRPr lang="en-US" altLang="ko-KR" sz="2200" dirty="0" smtClean="0">
              <a:latin typeface="+mn-ea"/>
              <a:cs typeface="08서울한강체 L"/>
            </a:endParaRPr>
          </a:p>
          <a:p>
            <a:pPr>
              <a:buClrTx/>
              <a:buFont typeface="Arial" panose="020B0604020202020204" pitchFamily="34" charset="0"/>
              <a:buChar char="•"/>
            </a:pPr>
            <a:endParaRPr lang="ko-KR" altLang="en-US" sz="2400" dirty="0" smtClean="0">
              <a:latin typeface="+mn-ea"/>
            </a:endParaRPr>
          </a:p>
        </p:txBody>
      </p:sp>
    </p:spTree>
    <p:extLst>
      <p:ext uri="{BB962C8B-B14F-4D97-AF65-F5344CB8AC3E}">
        <p14:creationId xmlns:p14="http://schemas.microsoft.com/office/powerpoint/2010/main" val="17407462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589745" y="888349"/>
            <a:ext cx="7642538" cy="585382"/>
          </a:xfrm>
        </p:spPr>
        <p:txBody>
          <a:bodyPr>
            <a:noAutofit/>
          </a:bodyPr>
          <a:lstStyle/>
          <a:p>
            <a:pPr marL="0" indent="0">
              <a:buClr>
                <a:srgbClr val="002060"/>
              </a:buClr>
              <a:buNone/>
            </a:pPr>
            <a:r>
              <a:rPr lang="en-US" altLang="ko-KR" sz="3200" b="1" dirty="0" smtClean="0">
                <a:solidFill>
                  <a:schemeClr val="accent2"/>
                </a:solidFill>
              </a:rPr>
              <a:t>(1) </a:t>
            </a:r>
            <a:r>
              <a:rPr lang="ko-KR" altLang="en-US" sz="3200" b="1" dirty="0" smtClean="0">
                <a:solidFill>
                  <a:schemeClr val="accent2"/>
                </a:solidFill>
              </a:rPr>
              <a:t>욕구사정의 중요성</a:t>
            </a:r>
            <a:endParaRPr lang="en-US" altLang="ko-KR" sz="3200" b="1" dirty="0" smtClean="0">
              <a:solidFill>
                <a:schemeClr val="accent2"/>
              </a:solidFill>
            </a:endParaRPr>
          </a:p>
        </p:txBody>
      </p:sp>
      <p:sp>
        <p:nvSpPr>
          <p:cNvPr id="5" name="내용 개체 틀 2"/>
          <p:cNvSpPr txBox="1">
            <a:spLocks/>
          </p:cNvSpPr>
          <p:nvPr/>
        </p:nvSpPr>
        <p:spPr>
          <a:xfrm>
            <a:off x="1240159" y="1692355"/>
            <a:ext cx="4903062" cy="621250"/>
          </a:xfrm>
          <a:prstGeom prst="rect">
            <a:avLst/>
          </a:prstGeom>
        </p:spPr>
        <p:txBody>
          <a:bodyPr anchor="ctr"/>
          <a:lstStyle/>
          <a:p>
            <a:pPr marL="342900" indent="-342900" eaLnBrk="1" fontAlgn="auto" latinLnBrk="1" hangingPunct="1">
              <a:lnSpc>
                <a:spcPct val="120000"/>
              </a:lnSpc>
              <a:spcBef>
                <a:spcPct val="20000"/>
              </a:spcBef>
              <a:spcAft>
                <a:spcPts val="0"/>
              </a:spcAft>
              <a:buFont typeface="Arial" pitchFamily="34" charset="0"/>
              <a:buChar char="•"/>
              <a:defRPr/>
            </a:pPr>
            <a:r>
              <a:rPr kumimoji="0" lang="ko-KR" altLang="en-US" sz="2800" b="1" dirty="0" smtClean="0">
                <a:solidFill>
                  <a:schemeClr val="accent6"/>
                </a:solidFill>
                <a:latin typeface="+mn-ea"/>
                <a:ea typeface="+mn-ea"/>
              </a:rPr>
              <a:t>욕구</a:t>
            </a:r>
            <a:endParaRPr kumimoji="0" lang="en-US" altLang="ko-KR" sz="2800" b="1" dirty="0">
              <a:solidFill>
                <a:schemeClr val="accent6"/>
              </a:solidFill>
              <a:latin typeface="+mn-ea"/>
              <a:ea typeface="+mn-ea"/>
            </a:endParaRPr>
          </a:p>
        </p:txBody>
      </p:sp>
      <p:sp>
        <p:nvSpPr>
          <p:cNvPr id="4" name="직사각형 3"/>
          <p:cNvSpPr/>
          <p:nvPr/>
        </p:nvSpPr>
        <p:spPr>
          <a:xfrm>
            <a:off x="589745" y="2431966"/>
            <a:ext cx="11310334" cy="1920526"/>
          </a:xfrm>
          <a:prstGeom prst="rect">
            <a:avLst/>
          </a:prstGeom>
        </p:spPr>
        <p:txBody>
          <a:bodyPr wrap="square">
            <a:spAutoFit/>
          </a:bodyPr>
          <a:lstStyle/>
          <a:p>
            <a:pPr marL="342900" indent="-342900">
              <a:lnSpc>
                <a:spcPct val="120000"/>
              </a:lnSpc>
              <a:spcBef>
                <a:spcPct val="20000"/>
              </a:spcBef>
              <a:defRPr/>
            </a:pPr>
            <a:r>
              <a:rPr lang="en-US" altLang="ko-KR" sz="2000" dirty="0">
                <a:latin typeface="+mn-ea"/>
              </a:rPr>
              <a:t> </a:t>
            </a:r>
            <a:r>
              <a:rPr lang="en-US" altLang="ko-KR" sz="2000" dirty="0" smtClean="0">
                <a:latin typeface="+mn-ea"/>
              </a:rPr>
              <a:t>       - </a:t>
            </a:r>
            <a:r>
              <a:rPr lang="ko-KR" altLang="en-US" sz="2200" dirty="0">
                <a:latin typeface="+mn-ea"/>
              </a:rPr>
              <a:t>생활을 영위하는 데 필요한 자원이 결핍된 상태 </a:t>
            </a:r>
            <a:r>
              <a:rPr lang="en-US" altLang="ko-KR" sz="2200" dirty="0">
                <a:latin typeface="+mn-ea"/>
              </a:rPr>
              <a:t>(</a:t>
            </a:r>
            <a:r>
              <a:rPr lang="ko-KR" altLang="en-US" sz="2200" dirty="0" err="1">
                <a:latin typeface="+mn-ea"/>
              </a:rPr>
              <a:t>목슬레이</a:t>
            </a:r>
            <a:r>
              <a:rPr lang="en-US" altLang="ko-KR" sz="2200" dirty="0">
                <a:latin typeface="+mn-ea"/>
              </a:rPr>
              <a:t>, 1993)</a:t>
            </a:r>
          </a:p>
          <a:p>
            <a:pPr marL="342900" indent="-342900">
              <a:lnSpc>
                <a:spcPct val="120000"/>
              </a:lnSpc>
              <a:spcBef>
                <a:spcPct val="20000"/>
              </a:spcBef>
              <a:defRPr/>
            </a:pPr>
            <a:r>
              <a:rPr lang="en-US" altLang="ko-KR" sz="2200" dirty="0">
                <a:latin typeface="+mn-ea"/>
              </a:rPr>
              <a:t>    </a:t>
            </a:r>
            <a:r>
              <a:rPr lang="en-US" altLang="ko-KR" sz="2200" dirty="0" smtClean="0">
                <a:latin typeface="+mn-ea"/>
              </a:rPr>
              <a:t>   - </a:t>
            </a:r>
            <a:r>
              <a:rPr lang="ko-KR" altLang="en-US" sz="2200" dirty="0">
                <a:latin typeface="+mn-ea"/>
              </a:rPr>
              <a:t>클라이언트체계와 환경 체계에 걸쳐 발생하고 상호간에 영향을 줌</a:t>
            </a:r>
            <a:r>
              <a:rPr lang="en-US" altLang="ko-KR" sz="2200" dirty="0">
                <a:latin typeface="+mn-ea"/>
              </a:rPr>
              <a:t>  </a:t>
            </a:r>
          </a:p>
          <a:p>
            <a:pPr marL="342900" indent="-342900">
              <a:lnSpc>
                <a:spcPct val="120000"/>
              </a:lnSpc>
              <a:spcBef>
                <a:spcPct val="20000"/>
              </a:spcBef>
              <a:defRPr/>
            </a:pPr>
            <a:r>
              <a:rPr lang="en-US" altLang="ko-KR" sz="2200" dirty="0">
                <a:latin typeface="+mn-ea"/>
              </a:rPr>
              <a:t>    </a:t>
            </a:r>
            <a:r>
              <a:rPr lang="en-US" altLang="ko-KR" sz="2200" dirty="0" smtClean="0">
                <a:latin typeface="+mn-ea"/>
              </a:rPr>
              <a:t>   - </a:t>
            </a:r>
            <a:r>
              <a:rPr lang="ko-KR" altLang="en-US" sz="2200" dirty="0">
                <a:latin typeface="+mn-ea"/>
              </a:rPr>
              <a:t>클라이언트의 욕구는 그가 소속해 있는 가족</a:t>
            </a:r>
            <a:r>
              <a:rPr lang="en-US" altLang="ko-KR" sz="2200" dirty="0">
                <a:latin typeface="+mn-ea"/>
              </a:rPr>
              <a:t>, </a:t>
            </a:r>
            <a:r>
              <a:rPr lang="ko-KR" altLang="en-US" sz="2200" dirty="0">
                <a:latin typeface="+mn-ea"/>
              </a:rPr>
              <a:t>지역사회</a:t>
            </a:r>
            <a:r>
              <a:rPr lang="en-US" altLang="ko-KR" sz="2200" dirty="0">
                <a:latin typeface="+mn-ea"/>
              </a:rPr>
              <a:t>, </a:t>
            </a:r>
            <a:r>
              <a:rPr lang="ko-KR" altLang="en-US" sz="2200" dirty="0">
                <a:latin typeface="+mn-ea"/>
              </a:rPr>
              <a:t>사회</a:t>
            </a:r>
            <a:r>
              <a:rPr lang="en-US" altLang="ko-KR" sz="2200" dirty="0">
                <a:latin typeface="+mn-ea"/>
              </a:rPr>
              <a:t>·</a:t>
            </a:r>
            <a:r>
              <a:rPr lang="ko-KR" altLang="en-US" sz="2200" dirty="0" smtClean="0">
                <a:latin typeface="+mn-ea"/>
              </a:rPr>
              <a:t>문화적</a:t>
            </a:r>
            <a:r>
              <a:rPr lang="en-US" altLang="ko-KR" sz="2200" dirty="0" smtClean="0">
                <a:latin typeface="+mn-ea"/>
              </a:rPr>
              <a:t> </a:t>
            </a:r>
            <a:r>
              <a:rPr lang="ko-KR" altLang="en-US" sz="2200" dirty="0" smtClean="0">
                <a:latin typeface="+mn-ea"/>
              </a:rPr>
              <a:t>맥락에 </a:t>
            </a:r>
            <a:r>
              <a:rPr lang="ko-KR" altLang="en-US" sz="2200" dirty="0">
                <a:latin typeface="+mn-ea"/>
              </a:rPr>
              <a:t>의해 </a:t>
            </a:r>
            <a:endParaRPr lang="en-US" altLang="ko-KR" sz="2200" dirty="0" smtClean="0">
              <a:latin typeface="+mn-ea"/>
            </a:endParaRPr>
          </a:p>
          <a:p>
            <a:pPr marL="342900" indent="-342900">
              <a:lnSpc>
                <a:spcPct val="120000"/>
              </a:lnSpc>
              <a:spcBef>
                <a:spcPct val="20000"/>
              </a:spcBef>
              <a:defRPr/>
            </a:pPr>
            <a:r>
              <a:rPr lang="en-US" altLang="ko-KR" sz="2200" dirty="0">
                <a:latin typeface="+mn-ea"/>
              </a:rPr>
              <a:t> </a:t>
            </a:r>
            <a:r>
              <a:rPr lang="en-US" altLang="ko-KR" sz="2200" dirty="0" smtClean="0">
                <a:latin typeface="+mn-ea"/>
              </a:rPr>
              <a:t>        </a:t>
            </a:r>
            <a:r>
              <a:rPr lang="ko-KR" altLang="en-US" sz="2200" dirty="0" smtClean="0">
                <a:latin typeface="+mn-ea"/>
              </a:rPr>
              <a:t>영향을 </a:t>
            </a:r>
            <a:r>
              <a:rPr lang="ko-KR" altLang="en-US" sz="2200" dirty="0">
                <a:latin typeface="+mn-ea"/>
              </a:rPr>
              <a:t>받는 것이어서 시대와 사회에 따라 </a:t>
            </a:r>
            <a:r>
              <a:rPr lang="ko-KR" altLang="en-US" sz="2200" dirty="0" smtClean="0">
                <a:latin typeface="+mn-ea"/>
              </a:rPr>
              <a:t>변화</a:t>
            </a:r>
            <a:endParaRPr lang="en-US" altLang="ko-KR" sz="2200" dirty="0" smtClean="0">
              <a:latin typeface="+mn-ea"/>
            </a:endParaRPr>
          </a:p>
        </p:txBody>
      </p:sp>
      <p:sp>
        <p:nvSpPr>
          <p:cNvPr id="7" name="직사각형 6"/>
          <p:cNvSpPr/>
          <p:nvPr/>
        </p:nvSpPr>
        <p:spPr>
          <a:xfrm>
            <a:off x="679092" y="4676917"/>
            <a:ext cx="11131639" cy="1495794"/>
          </a:xfrm>
          <a:prstGeom prst="rect">
            <a:avLst/>
          </a:prstGeom>
        </p:spPr>
        <p:txBody>
          <a:bodyPr wrap="square">
            <a:spAutoFit/>
          </a:bodyPr>
          <a:lstStyle/>
          <a:p>
            <a:pPr marL="342900" indent="-342900">
              <a:lnSpc>
                <a:spcPct val="120000"/>
              </a:lnSpc>
              <a:spcBef>
                <a:spcPct val="20000"/>
              </a:spcBef>
              <a:buFont typeface="Arial" pitchFamily="34" charset="0"/>
              <a:buChar char="•"/>
              <a:defRPr/>
            </a:pPr>
            <a:r>
              <a:rPr lang="ko-KR" altLang="en-US" sz="2400" dirty="0">
                <a:latin typeface="+mn-ea"/>
              </a:rPr>
              <a:t>클라이언트의 욕구 사정은 개인과 환경 관점을 수용하여 규명</a:t>
            </a:r>
            <a:endParaRPr lang="en-US" altLang="ko-KR" sz="2400" dirty="0">
              <a:latin typeface="+mn-ea"/>
            </a:endParaRPr>
          </a:p>
          <a:p>
            <a:pPr marL="342900" indent="-342900">
              <a:lnSpc>
                <a:spcPct val="120000"/>
              </a:lnSpc>
              <a:spcBef>
                <a:spcPct val="20000"/>
              </a:spcBef>
              <a:buFont typeface="Arial" pitchFamily="34" charset="0"/>
              <a:buChar char="•"/>
              <a:defRPr/>
            </a:pPr>
            <a:r>
              <a:rPr lang="ko-KR" altLang="en-US" sz="2400" dirty="0">
                <a:latin typeface="+mn-ea"/>
              </a:rPr>
              <a:t>클라이언트의 환경체계가 클라이언트 욕구 충족에 어떻게 영향을 미치는지에 대하여 파악</a:t>
            </a:r>
            <a:r>
              <a:rPr lang="en-US" altLang="ko-KR" sz="2400" dirty="0">
                <a:latin typeface="+mn-ea"/>
              </a:rPr>
              <a:t>, </a:t>
            </a:r>
            <a:r>
              <a:rPr lang="ko-KR" altLang="en-US" sz="2400" dirty="0">
                <a:latin typeface="+mn-ea"/>
              </a:rPr>
              <a:t>더불어 이에 연관되는 사회적 억압에 대하여도 판단</a:t>
            </a:r>
            <a:endParaRPr lang="ko-KR" altLang="en-US" sz="2400" dirty="0"/>
          </a:p>
        </p:txBody>
      </p:sp>
    </p:spTree>
    <p:extLst>
      <p:ext uri="{BB962C8B-B14F-4D97-AF65-F5344CB8AC3E}">
        <p14:creationId xmlns:p14="http://schemas.microsoft.com/office/powerpoint/2010/main" val="275429094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303681" y="1381258"/>
            <a:ext cx="11720894" cy="4495800"/>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624078" indent="-514350">
              <a:buClrTx/>
              <a:buFont typeface="+mj-ea"/>
              <a:buAutoNum type="circleNumDbPlain" startAt="6"/>
            </a:pPr>
            <a:r>
              <a:rPr lang="ko-KR" altLang="en-US" dirty="0" smtClean="0">
                <a:latin typeface="+mn-ea"/>
                <a:cs typeface="08서울한강체 L"/>
              </a:rPr>
              <a:t>직면하기</a:t>
            </a:r>
          </a:p>
          <a:p>
            <a:pPr>
              <a:buFont typeface="Arial" panose="020B0604020202020204" pitchFamily="34" charset="0"/>
              <a:buNone/>
            </a:pPr>
            <a:endParaRPr lang="en-US" altLang="ko-KR" sz="2400"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사례관리자는 상담과정에서 클라이언트에게서 나타나는 불일치</a:t>
            </a:r>
            <a:r>
              <a:rPr lang="en-US" altLang="ko-KR" sz="2200" dirty="0" smtClean="0">
                <a:latin typeface="+mn-ea"/>
                <a:cs typeface="08서울한강체 L"/>
              </a:rPr>
              <a:t>, </a:t>
            </a:r>
            <a:r>
              <a:rPr lang="ko-KR" altLang="en-US" sz="2200" dirty="0" smtClean="0">
                <a:latin typeface="+mn-ea"/>
                <a:cs typeface="08서울한강체 L"/>
              </a:rPr>
              <a:t>왜곡</a:t>
            </a:r>
            <a:r>
              <a:rPr lang="en-US" altLang="ko-KR" sz="2200" dirty="0" smtClean="0">
                <a:latin typeface="+mn-ea"/>
                <a:cs typeface="08서울한강체 L"/>
              </a:rPr>
              <a:t>, </a:t>
            </a:r>
            <a:r>
              <a:rPr lang="ko-KR" altLang="en-US" sz="2200" dirty="0" smtClean="0">
                <a:latin typeface="+mn-ea"/>
                <a:cs typeface="08서울한강체 L"/>
              </a:rPr>
              <a:t>문제의 부정</a:t>
            </a:r>
            <a:r>
              <a:rPr lang="en-US" altLang="ko-KR" sz="2200" dirty="0" smtClean="0">
                <a:latin typeface="+mn-ea"/>
                <a:cs typeface="08서울한강체 L"/>
              </a:rPr>
              <a:t>, </a:t>
            </a: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비합리성에 대해 </a:t>
            </a:r>
            <a:r>
              <a:rPr lang="ko-KR" altLang="en-US" sz="2200" b="1" dirty="0" smtClean="0">
                <a:solidFill>
                  <a:srgbClr val="7CCA62"/>
                </a:solidFill>
                <a:latin typeface="+mn-ea"/>
                <a:cs typeface="08서울한강체 L"/>
              </a:rPr>
              <a:t>클라이언트가 인식할 수 있도록 직면기술을 활용</a:t>
            </a:r>
            <a:endParaRPr lang="en-US" altLang="ko-KR" sz="2200" b="1" dirty="0" smtClean="0">
              <a:solidFill>
                <a:srgbClr val="7CCA62"/>
              </a:solidFill>
              <a:latin typeface="+mn-ea"/>
              <a:cs typeface="08서울한강체 L"/>
            </a:endParaRPr>
          </a:p>
          <a:p>
            <a:pPr>
              <a:buClrTx/>
              <a:buFont typeface="Arial" panose="020B0604020202020204" pitchFamily="34" charset="0"/>
              <a:buChar char="•"/>
            </a:pPr>
            <a:endParaRPr lang="en-US" altLang="ko-KR" sz="2200" b="1" dirty="0" smtClean="0">
              <a:solidFill>
                <a:srgbClr val="7CCA62"/>
              </a:solidFill>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직면은 변화를 방해하는 부정적인 감정</a:t>
            </a:r>
            <a:r>
              <a:rPr lang="en-US" altLang="ko-KR" sz="2200" dirty="0" smtClean="0">
                <a:latin typeface="+mn-ea"/>
                <a:cs typeface="08서울한강체 L"/>
              </a:rPr>
              <a:t>, </a:t>
            </a:r>
            <a:r>
              <a:rPr lang="ko-KR" altLang="en-US" sz="2200" dirty="0" smtClean="0">
                <a:latin typeface="+mn-ea"/>
                <a:cs typeface="08서울한강체 L"/>
              </a:rPr>
              <a:t>생각</a:t>
            </a:r>
            <a:r>
              <a:rPr lang="en-US" altLang="ko-KR" sz="2200" dirty="0" smtClean="0">
                <a:latin typeface="+mn-ea"/>
                <a:cs typeface="08서울한강체 L"/>
              </a:rPr>
              <a:t>, </a:t>
            </a:r>
            <a:r>
              <a:rPr lang="ko-KR" altLang="en-US" sz="2200" dirty="0" smtClean="0">
                <a:latin typeface="+mn-ea"/>
                <a:cs typeface="08서울한강체 L"/>
              </a:rPr>
              <a:t>행동을 클라이언트가 인식하도록 돕는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직접적인 방법으로서 일시적으로 클라이언트에게 불안정을 유발하기도 함</a:t>
            </a:r>
            <a:endParaRPr lang="en-US" altLang="ko-KR" sz="2200" dirty="0" smtClean="0">
              <a:latin typeface="+mn-ea"/>
              <a:cs typeface="08서울한강체 L"/>
            </a:endParaRPr>
          </a:p>
          <a:p>
            <a:pPr>
              <a:buClrTx/>
              <a:buFont typeface="Arial" panose="020B0604020202020204" pitchFamily="34" charset="0"/>
              <a:buChar char="•"/>
            </a:pPr>
            <a:endParaRPr lang="en-US" altLang="ko-KR" sz="2200" dirty="0" smtClean="0">
              <a:latin typeface="+mn-ea"/>
              <a:cs typeface="08서울한강체 L"/>
            </a:endParaRPr>
          </a:p>
          <a:p>
            <a:pPr>
              <a:buClrTx/>
              <a:buFont typeface="Arial" panose="020B0604020202020204" pitchFamily="34" charset="0"/>
              <a:buChar char="•"/>
            </a:pPr>
            <a:r>
              <a:rPr lang="ko-KR" altLang="en-US" sz="2200" dirty="0" smtClean="0">
                <a:latin typeface="+mn-ea"/>
                <a:cs typeface="08서울한강체 L"/>
              </a:rPr>
              <a:t>직면을 활용할 때는 클라이언트에 대한 돌봄의 자세를 보이면서 민감하게 개입하여야 함</a:t>
            </a:r>
            <a:endParaRPr lang="en-US" altLang="ko-KR" sz="2200" dirty="0" smtClean="0">
              <a:latin typeface="+mn-ea"/>
              <a:cs typeface="08서울한강체 L"/>
            </a:endParaRPr>
          </a:p>
          <a:p>
            <a:pPr>
              <a:buClrTx/>
              <a:buFont typeface="Arial" panose="020B0604020202020204" pitchFamily="34" charset="0"/>
              <a:buChar char="•"/>
            </a:pPr>
            <a:endParaRPr lang="ko-KR" altLang="en-US" sz="2400" dirty="0" smtClean="0">
              <a:latin typeface="+mn-ea"/>
              <a:cs typeface="08서울한강체 L"/>
            </a:endParaRPr>
          </a:p>
        </p:txBody>
      </p:sp>
    </p:spTree>
    <p:extLst>
      <p:ext uri="{BB962C8B-B14F-4D97-AF65-F5344CB8AC3E}">
        <p14:creationId xmlns:p14="http://schemas.microsoft.com/office/powerpoint/2010/main" val="75659393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458226" y="1394138"/>
            <a:ext cx="11119879" cy="4495800"/>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109728" indent="0">
              <a:buClrTx/>
              <a:buNone/>
            </a:pPr>
            <a:r>
              <a:rPr lang="ko-KR" altLang="en-US" sz="2400" b="1" dirty="0" smtClean="0">
                <a:solidFill>
                  <a:srgbClr val="C00000"/>
                </a:solidFill>
                <a:latin typeface="+mn-ea"/>
                <a:cs typeface="08서울한강체 L"/>
              </a:rPr>
              <a:t>  직면기술을 활용하기 위한 지침</a:t>
            </a:r>
            <a:r>
              <a:rPr lang="ko-KR" altLang="en-US" sz="2400" dirty="0" smtClean="0">
                <a:latin typeface="+mn-ea"/>
                <a:cs typeface="08서울한강체 L"/>
              </a:rPr>
              <a:t>은</a:t>
            </a:r>
            <a:r>
              <a:rPr lang="ko-KR" altLang="en-US" sz="2400" dirty="0" smtClean="0">
                <a:solidFill>
                  <a:srgbClr val="C00000"/>
                </a:solidFill>
                <a:latin typeface="+mn-ea"/>
                <a:cs typeface="08서울한강체 L"/>
              </a:rPr>
              <a:t> </a:t>
            </a:r>
            <a:r>
              <a:rPr lang="ko-KR" altLang="en-US" sz="2400" dirty="0" smtClean="0">
                <a:latin typeface="+mn-ea"/>
                <a:cs typeface="08서울한강체 L"/>
              </a:rPr>
              <a:t>다음과 같다</a:t>
            </a:r>
            <a:r>
              <a:rPr lang="en-US" altLang="ko-KR" sz="2400" dirty="0" smtClean="0">
                <a:latin typeface="+mn-ea"/>
                <a:cs typeface="08서울한강체 L"/>
              </a:rPr>
              <a:t>. </a:t>
            </a:r>
            <a:r>
              <a:rPr lang="en-US" altLang="ko-KR" sz="2000" dirty="0" smtClean="0">
                <a:latin typeface="+mn-ea"/>
                <a:cs typeface="08서울한강체 L"/>
              </a:rPr>
              <a:t>(</a:t>
            </a:r>
            <a:r>
              <a:rPr lang="ko-KR" altLang="en-US" sz="2400" dirty="0" smtClean="0">
                <a:latin typeface="+mn-ea"/>
                <a:cs typeface="08서울한강체 L"/>
              </a:rPr>
              <a:t>엄명용 등</a:t>
            </a:r>
            <a:r>
              <a:rPr lang="en-US" altLang="ko-KR" sz="2400" dirty="0" smtClean="0">
                <a:latin typeface="+mn-ea"/>
                <a:cs typeface="08서울한강체 L"/>
              </a:rPr>
              <a:t>, 2010)</a:t>
            </a:r>
          </a:p>
          <a:p>
            <a:pPr>
              <a:buFont typeface="Wingdings" panose="05000000000000000000" pitchFamily="2" charset="2"/>
              <a:buNone/>
            </a:pPr>
            <a:endParaRPr lang="en-US" altLang="ko-KR" sz="2400" dirty="0" smtClean="0">
              <a:latin typeface="+mn-ea"/>
              <a:cs typeface="08서울한강체 L"/>
            </a:endParaRPr>
          </a:p>
          <a:p>
            <a:pPr marL="868680" lvl="1" indent="-457200">
              <a:buClrTx/>
              <a:buFont typeface="Arial" panose="020B0604020202020204" pitchFamily="34" charset="0"/>
              <a:buAutoNum type="arabicParenBoth"/>
            </a:pPr>
            <a:r>
              <a:rPr lang="ko-KR" altLang="en-US" sz="2200" dirty="0" smtClean="0">
                <a:solidFill>
                  <a:schemeClr val="tx1"/>
                </a:solidFill>
                <a:latin typeface="+mn-ea"/>
                <a:cs typeface="08서울한강체 L"/>
              </a:rPr>
              <a:t>자기성찰적인 반응으로 시작한다</a:t>
            </a:r>
            <a:r>
              <a:rPr lang="en-US" altLang="ko-KR" sz="2200" dirty="0" smtClean="0">
                <a:solidFill>
                  <a:schemeClr val="tx1"/>
                </a:solidFill>
                <a:latin typeface="+mn-ea"/>
                <a:cs typeface="08서울한강체 L"/>
              </a:rPr>
              <a:t>.</a:t>
            </a:r>
          </a:p>
          <a:p>
            <a:pPr marL="868680" lvl="1" indent="-457200">
              <a:buFont typeface="Arial" panose="020B0604020202020204" pitchFamily="34" charset="0"/>
              <a:buAutoNum type="arabicParenBoth"/>
            </a:pPr>
            <a:endParaRPr lang="ko-KR" altLang="en-US" sz="500" dirty="0" smtClean="0">
              <a:solidFill>
                <a:schemeClr val="tx1"/>
              </a:solidFill>
              <a:latin typeface="+mn-ea"/>
              <a:cs typeface="08서울한강체 L"/>
            </a:endParaRPr>
          </a:p>
          <a:p>
            <a:pPr lvl="1">
              <a:buFont typeface="Arial" panose="020B0604020202020204" pitchFamily="34" charset="0"/>
              <a:buNone/>
            </a:pPr>
            <a:r>
              <a:rPr lang="en-US" altLang="ko-KR" sz="2200" dirty="0" smtClean="0">
                <a:solidFill>
                  <a:schemeClr val="tx1"/>
                </a:solidFill>
                <a:latin typeface="+mn-ea"/>
                <a:cs typeface="08서울한강체 L"/>
              </a:rPr>
              <a:t>(2) </a:t>
            </a:r>
            <a:r>
              <a:rPr lang="ko-KR" altLang="en-US" sz="2200" dirty="0" smtClean="0">
                <a:solidFill>
                  <a:schemeClr val="tx1"/>
                </a:solidFill>
                <a:latin typeface="+mn-ea"/>
                <a:cs typeface="08서울한강체 L"/>
              </a:rPr>
              <a:t>가능하면 클라이언트가 스스로 자신의 문제에 대해 직면하도록 돕는다</a:t>
            </a:r>
            <a:r>
              <a:rPr lang="en-US" altLang="ko-KR" sz="2200" dirty="0" smtClean="0">
                <a:solidFill>
                  <a:schemeClr val="tx1"/>
                </a:solidFill>
                <a:latin typeface="+mn-ea"/>
                <a:cs typeface="08서울한강체 L"/>
              </a:rPr>
              <a:t>.</a:t>
            </a:r>
          </a:p>
          <a:p>
            <a:pPr lvl="1">
              <a:buFont typeface="Arial" panose="020B0604020202020204" pitchFamily="34" charset="0"/>
              <a:buNone/>
            </a:pPr>
            <a:endParaRPr lang="ko-KR" altLang="en-US" sz="500" dirty="0" smtClean="0">
              <a:solidFill>
                <a:schemeClr val="tx1"/>
              </a:solidFill>
              <a:latin typeface="+mn-ea"/>
              <a:cs typeface="08서울한강체 L"/>
            </a:endParaRPr>
          </a:p>
          <a:p>
            <a:pPr lvl="1">
              <a:buFont typeface="Arial" panose="020B0604020202020204" pitchFamily="34" charset="0"/>
              <a:buNone/>
            </a:pPr>
            <a:r>
              <a:rPr lang="en-US" altLang="ko-KR" sz="2200" dirty="0" smtClean="0">
                <a:solidFill>
                  <a:schemeClr val="tx1"/>
                </a:solidFill>
                <a:latin typeface="+mn-ea"/>
                <a:cs typeface="08서울한강체 L"/>
              </a:rPr>
              <a:t>(3) </a:t>
            </a:r>
            <a:r>
              <a:rPr lang="ko-KR" altLang="en-US" sz="2200" dirty="0" smtClean="0">
                <a:solidFill>
                  <a:schemeClr val="tx1"/>
                </a:solidFill>
                <a:latin typeface="+mn-ea"/>
                <a:cs typeface="08서울한강체 L"/>
              </a:rPr>
              <a:t>무시하는 태도로 말하지 않는다</a:t>
            </a:r>
            <a:r>
              <a:rPr lang="en-US" altLang="ko-KR" sz="2200" dirty="0" smtClean="0">
                <a:solidFill>
                  <a:schemeClr val="tx1"/>
                </a:solidFill>
                <a:latin typeface="+mn-ea"/>
                <a:cs typeface="08서울한강체 L"/>
              </a:rPr>
              <a:t>.</a:t>
            </a:r>
          </a:p>
          <a:p>
            <a:pPr lvl="1">
              <a:buFont typeface="Arial" panose="020B0604020202020204" pitchFamily="34" charset="0"/>
              <a:buNone/>
            </a:pPr>
            <a:endParaRPr lang="ko-KR" altLang="en-US" sz="500" dirty="0" smtClean="0">
              <a:solidFill>
                <a:schemeClr val="tx1"/>
              </a:solidFill>
              <a:latin typeface="+mn-ea"/>
              <a:cs typeface="08서울한강체 L"/>
            </a:endParaRPr>
          </a:p>
          <a:p>
            <a:pPr lvl="1">
              <a:buFont typeface="Arial" panose="020B0604020202020204" pitchFamily="34" charset="0"/>
              <a:buNone/>
            </a:pPr>
            <a:r>
              <a:rPr lang="en-US" altLang="ko-KR" sz="2200" dirty="0" smtClean="0">
                <a:solidFill>
                  <a:schemeClr val="tx1"/>
                </a:solidFill>
                <a:latin typeface="+mn-ea"/>
                <a:cs typeface="08서울한강체 L"/>
              </a:rPr>
              <a:t>(4) </a:t>
            </a:r>
            <a:r>
              <a:rPr lang="ko-KR" altLang="en-US" sz="2200" dirty="0" smtClean="0">
                <a:solidFill>
                  <a:schemeClr val="tx1"/>
                </a:solidFill>
                <a:latin typeface="+mn-ea"/>
                <a:cs typeface="08서울한강체 L"/>
              </a:rPr>
              <a:t>가능한 한 압력은 최소한으로 활용한다</a:t>
            </a:r>
            <a:r>
              <a:rPr lang="en-US" altLang="ko-KR" sz="2200" dirty="0" smtClean="0">
                <a:solidFill>
                  <a:schemeClr val="tx1"/>
                </a:solidFill>
                <a:latin typeface="+mn-ea"/>
                <a:cs typeface="08서울한강체 L"/>
              </a:rPr>
              <a:t>.</a:t>
            </a:r>
          </a:p>
          <a:p>
            <a:pPr lvl="1">
              <a:buFont typeface="Arial" panose="020B0604020202020204" pitchFamily="34" charset="0"/>
              <a:buNone/>
            </a:pPr>
            <a:endParaRPr lang="ko-KR" altLang="en-US" sz="500" dirty="0" smtClean="0">
              <a:solidFill>
                <a:schemeClr val="tx1"/>
              </a:solidFill>
              <a:latin typeface="+mn-ea"/>
              <a:cs typeface="08서울한강체 L"/>
            </a:endParaRPr>
          </a:p>
          <a:p>
            <a:pPr lvl="1">
              <a:buFont typeface="Arial" panose="020B0604020202020204" pitchFamily="34" charset="0"/>
              <a:buNone/>
            </a:pPr>
            <a:r>
              <a:rPr lang="en-US" altLang="ko-KR" sz="2200" dirty="0" smtClean="0">
                <a:solidFill>
                  <a:schemeClr val="tx1"/>
                </a:solidFill>
                <a:latin typeface="+mn-ea"/>
                <a:cs typeface="08서울한강체 L"/>
              </a:rPr>
              <a:t>(5) </a:t>
            </a:r>
            <a:r>
              <a:rPr lang="ko-KR" altLang="en-US" sz="2200" dirty="0" smtClean="0">
                <a:solidFill>
                  <a:schemeClr val="tx1"/>
                </a:solidFill>
                <a:latin typeface="+mn-ea"/>
                <a:cs typeface="08서울한강체 L"/>
              </a:rPr>
              <a:t>위협적인 목소리나 몸짓은 피한다</a:t>
            </a:r>
            <a:r>
              <a:rPr lang="en-US" altLang="ko-KR" sz="2200" dirty="0" smtClean="0">
                <a:solidFill>
                  <a:schemeClr val="tx1"/>
                </a:solidFill>
                <a:latin typeface="+mn-ea"/>
                <a:cs typeface="08서울한강체 L"/>
              </a:rPr>
              <a:t>.</a:t>
            </a:r>
          </a:p>
          <a:p>
            <a:pPr lvl="1">
              <a:buFont typeface="Arial" panose="020B0604020202020204" pitchFamily="34" charset="0"/>
              <a:buNone/>
            </a:pPr>
            <a:endParaRPr lang="ko-KR" altLang="en-US" sz="500" dirty="0" smtClean="0">
              <a:solidFill>
                <a:schemeClr val="tx1"/>
              </a:solidFill>
              <a:latin typeface="+mn-ea"/>
              <a:cs typeface="08서울한강체 L"/>
            </a:endParaRPr>
          </a:p>
          <a:p>
            <a:pPr lvl="1">
              <a:buFont typeface="Arial" panose="020B0604020202020204" pitchFamily="34" charset="0"/>
              <a:buNone/>
            </a:pPr>
            <a:r>
              <a:rPr lang="en-US" altLang="ko-KR" sz="2200" dirty="0" smtClean="0">
                <a:solidFill>
                  <a:schemeClr val="tx1"/>
                </a:solidFill>
                <a:latin typeface="+mn-ea"/>
                <a:cs typeface="08서울한강체 L"/>
              </a:rPr>
              <a:t>(6) </a:t>
            </a:r>
            <a:r>
              <a:rPr lang="ko-KR" altLang="en-US" sz="2200" dirty="0" smtClean="0">
                <a:solidFill>
                  <a:schemeClr val="tx1"/>
                </a:solidFill>
                <a:latin typeface="+mn-ea"/>
                <a:cs typeface="08서울한강체 L"/>
              </a:rPr>
              <a:t>클라이언트가 궁극적인 책임을 지도록 한다</a:t>
            </a:r>
            <a:r>
              <a:rPr lang="en-US" altLang="ko-KR" sz="2200" dirty="0" smtClean="0">
                <a:solidFill>
                  <a:schemeClr val="tx1"/>
                </a:solidFill>
                <a:latin typeface="+mn-ea"/>
                <a:cs typeface="08서울한강체 L"/>
              </a:rPr>
              <a:t>.</a:t>
            </a:r>
            <a:r>
              <a:rPr lang="ko-KR" altLang="en-US" sz="2200" dirty="0" smtClean="0">
                <a:solidFill>
                  <a:schemeClr val="tx1"/>
                </a:solidFill>
                <a:latin typeface="+mn-ea"/>
                <a:cs typeface="08서울한강체 L"/>
              </a:rPr>
              <a:t> </a:t>
            </a:r>
            <a:endParaRPr lang="en-US" altLang="ko-KR" sz="2200" dirty="0" smtClean="0">
              <a:solidFill>
                <a:schemeClr val="tx1"/>
              </a:solidFill>
              <a:latin typeface="+mn-ea"/>
              <a:cs typeface="08서울한강체 L"/>
            </a:endParaRPr>
          </a:p>
          <a:p>
            <a:pPr lvl="1">
              <a:buFont typeface="Arial" panose="020B0604020202020204" pitchFamily="34" charset="0"/>
              <a:buNone/>
            </a:pPr>
            <a:endParaRPr lang="ko-KR" altLang="en-US" sz="500" dirty="0" smtClean="0">
              <a:solidFill>
                <a:schemeClr val="tx1"/>
              </a:solidFill>
              <a:latin typeface="+mn-ea"/>
              <a:cs typeface="08서울한강체 L"/>
            </a:endParaRPr>
          </a:p>
          <a:p>
            <a:pPr lvl="1">
              <a:buFont typeface="Arial" panose="020B0604020202020204" pitchFamily="34" charset="0"/>
              <a:buNone/>
            </a:pPr>
            <a:r>
              <a:rPr lang="en-US" altLang="ko-KR" sz="2200" dirty="0" smtClean="0">
                <a:solidFill>
                  <a:schemeClr val="tx1"/>
                </a:solidFill>
                <a:latin typeface="+mn-ea"/>
                <a:cs typeface="08서울한강체 L"/>
              </a:rPr>
              <a:t>(7) </a:t>
            </a:r>
            <a:r>
              <a:rPr lang="ko-KR" altLang="en-US" sz="2200" dirty="0" smtClean="0">
                <a:solidFill>
                  <a:schemeClr val="tx1"/>
                </a:solidFill>
                <a:latin typeface="+mn-ea"/>
                <a:cs typeface="08서울한강체 L"/>
              </a:rPr>
              <a:t>지나치게 활용하지 않는다</a:t>
            </a:r>
            <a:r>
              <a:rPr lang="en-US" altLang="ko-KR" sz="2200" dirty="0" smtClean="0">
                <a:solidFill>
                  <a:schemeClr val="tx1"/>
                </a:solidFill>
                <a:latin typeface="+mn-ea"/>
                <a:cs typeface="08서울한강체 L"/>
              </a:rPr>
              <a:t>.</a:t>
            </a:r>
            <a:endParaRPr lang="ko-KR" altLang="en-US" sz="2200" dirty="0" smtClean="0">
              <a:solidFill>
                <a:schemeClr val="tx1"/>
              </a:solidFill>
              <a:latin typeface="+mn-ea"/>
              <a:cs typeface="08서울한강체 L"/>
            </a:endParaRPr>
          </a:p>
        </p:txBody>
      </p:sp>
    </p:spTree>
    <p:extLst>
      <p:ext uri="{BB962C8B-B14F-4D97-AF65-F5344CB8AC3E}">
        <p14:creationId xmlns:p14="http://schemas.microsoft.com/office/powerpoint/2010/main" val="406973880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187772" y="1162320"/>
            <a:ext cx="11875440" cy="5277118"/>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624078" indent="-514350">
              <a:buClrTx/>
              <a:buFont typeface="+mj-ea"/>
              <a:buAutoNum type="circleNumDbPlain" startAt="7"/>
            </a:pPr>
            <a:r>
              <a:rPr lang="ko-KR" altLang="en-US" dirty="0" smtClean="0">
                <a:latin typeface="+mn-ea"/>
                <a:cs typeface="08서울한강체 L"/>
              </a:rPr>
              <a:t>진실성</a:t>
            </a:r>
          </a:p>
          <a:p>
            <a:pPr>
              <a:buFont typeface="Arial" panose="020B0604020202020204" pitchFamily="34" charset="0"/>
              <a:buNone/>
            </a:pPr>
            <a:endParaRPr lang="en-US" altLang="ko-KR" sz="2400" dirty="0" smtClean="0">
              <a:latin typeface="+mn-ea"/>
              <a:cs typeface="08서울한강체 L"/>
            </a:endParaRPr>
          </a:p>
          <a:p>
            <a:pPr>
              <a:buClrTx/>
            </a:pPr>
            <a:r>
              <a:rPr lang="en-US" altLang="ko-KR" sz="2400" dirty="0">
                <a:latin typeface="+mn-ea"/>
                <a:cs typeface="08서울한강체 L"/>
              </a:rPr>
              <a:t> </a:t>
            </a:r>
            <a:r>
              <a:rPr lang="ko-KR" altLang="en-US" sz="2400" dirty="0" smtClean="0">
                <a:latin typeface="+mn-ea"/>
                <a:cs typeface="08서울한강체 L"/>
              </a:rPr>
              <a:t>진실성은 </a:t>
            </a:r>
            <a:r>
              <a:rPr lang="ko-KR" altLang="en-US" sz="2400" b="1" dirty="0" smtClean="0">
                <a:solidFill>
                  <a:srgbClr val="7CCA62"/>
                </a:solidFill>
                <a:latin typeface="+mn-ea"/>
                <a:cs typeface="08서울한강체 L"/>
              </a:rPr>
              <a:t>‘가슴으로부터 말하는 것’</a:t>
            </a:r>
            <a:endParaRPr lang="en-US" altLang="ko-KR" sz="2400" b="1" dirty="0" smtClean="0">
              <a:solidFill>
                <a:srgbClr val="7CCA62"/>
              </a:solidFill>
              <a:latin typeface="+mn-ea"/>
              <a:cs typeface="08서울한강체 L"/>
            </a:endParaRPr>
          </a:p>
          <a:p>
            <a:pPr>
              <a:buClrTx/>
            </a:pPr>
            <a:endParaRPr lang="en-US" altLang="ko-KR" sz="2400" b="1" dirty="0" smtClean="0">
              <a:solidFill>
                <a:srgbClr val="7CCA62"/>
              </a:solidFill>
              <a:latin typeface="+mn-ea"/>
              <a:cs typeface="08서울한강체 L"/>
            </a:endParaRPr>
          </a:p>
          <a:p>
            <a:pPr>
              <a:buClrTx/>
            </a:pPr>
            <a:r>
              <a:rPr lang="en-US" altLang="ko-KR" sz="2400" dirty="0" smtClean="0">
                <a:latin typeface="+mn-ea"/>
                <a:cs typeface="08서울한강체 L"/>
              </a:rPr>
              <a:t> </a:t>
            </a:r>
            <a:r>
              <a:rPr lang="ko-KR" altLang="en-US" sz="2400" dirty="0" smtClean="0">
                <a:latin typeface="+mn-ea"/>
                <a:cs typeface="08서울한강체 L"/>
              </a:rPr>
              <a:t>즉</a:t>
            </a:r>
            <a:r>
              <a:rPr lang="en-US" altLang="ko-KR" sz="2400" dirty="0" smtClean="0">
                <a:latin typeface="+mn-ea"/>
                <a:cs typeface="08서울한강체 L"/>
              </a:rPr>
              <a:t>, </a:t>
            </a:r>
            <a:r>
              <a:rPr lang="ko-KR" altLang="en-US" sz="2400" dirty="0" smtClean="0">
                <a:latin typeface="+mn-ea"/>
                <a:cs typeface="08서울한강체 L"/>
              </a:rPr>
              <a:t>가식이나 방어 없이 있는 그대로를 클라이언트에게 내보이는 것이며 마음</a:t>
            </a:r>
            <a:endParaRPr lang="en-US" altLang="ko-KR" sz="2400" dirty="0" smtClean="0">
              <a:latin typeface="+mn-ea"/>
              <a:cs typeface="08서울한강체 L"/>
            </a:endParaRPr>
          </a:p>
          <a:p>
            <a:pPr marL="109728" indent="0">
              <a:buClrTx/>
              <a:buNone/>
            </a:pPr>
            <a:r>
              <a:rPr lang="en-US" altLang="ko-KR" sz="2400" dirty="0">
                <a:latin typeface="+mn-ea"/>
                <a:cs typeface="08서울한강체 L"/>
              </a:rPr>
              <a:t> </a:t>
            </a:r>
            <a:r>
              <a:rPr lang="en-US" altLang="ko-KR" sz="2400" dirty="0" smtClean="0">
                <a:latin typeface="+mn-ea"/>
                <a:cs typeface="08서울한강체 L"/>
              </a:rPr>
              <a:t>  </a:t>
            </a:r>
            <a:r>
              <a:rPr lang="ko-KR" altLang="en-US" sz="2400" dirty="0" smtClean="0">
                <a:latin typeface="+mn-ea"/>
                <a:cs typeface="08서울한강체 L"/>
              </a:rPr>
              <a:t>속에서 우러나는 자연스러운 모습 그대로를 보이는 것</a:t>
            </a:r>
            <a:endParaRPr lang="en-US" altLang="ko-KR" sz="2400" dirty="0" smtClean="0">
              <a:latin typeface="+mn-ea"/>
              <a:cs typeface="08서울한강체 L"/>
            </a:endParaRPr>
          </a:p>
          <a:p>
            <a:pPr>
              <a:buClrTx/>
            </a:pPr>
            <a:endParaRPr lang="en-US" altLang="ko-KR" sz="2400" dirty="0" smtClean="0">
              <a:latin typeface="+mn-ea"/>
              <a:cs typeface="08서울한강체 L"/>
            </a:endParaRPr>
          </a:p>
          <a:p>
            <a:pPr>
              <a:buClrTx/>
            </a:pPr>
            <a:r>
              <a:rPr lang="en-US" altLang="ko-KR" sz="2400" dirty="0" smtClean="0">
                <a:latin typeface="+mn-ea"/>
                <a:cs typeface="08서울한강체 L"/>
              </a:rPr>
              <a:t> </a:t>
            </a:r>
            <a:r>
              <a:rPr lang="ko-KR" altLang="en-US" sz="2400" dirty="0" smtClean="0">
                <a:latin typeface="+mn-ea"/>
                <a:cs typeface="08서울한강체 L"/>
              </a:rPr>
              <a:t>때때로 사례관리자는 클라이언트와의 관계에서 전문적 역할과 진실성을 동시에 </a:t>
            </a:r>
            <a:endParaRPr lang="en-US" altLang="ko-KR" sz="2400" dirty="0" smtClean="0">
              <a:latin typeface="+mn-ea"/>
              <a:cs typeface="08서울한강체 L"/>
            </a:endParaRPr>
          </a:p>
          <a:p>
            <a:pPr marL="109728" indent="0">
              <a:buClrTx/>
              <a:buNone/>
            </a:pPr>
            <a:r>
              <a:rPr lang="en-US" altLang="ko-KR" sz="2400" dirty="0">
                <a:latin typeface="+mn-ea"/>
                <a:cs typeface="08서울한강체 L"/>
              </a:rPr>
              <a:t> </a:t>
            </a:r>
            <a:r>
              <a:rPr lang="en-US" altLang="ko-KR" sz="2400" dirty="0" smtClean="0">
                <a:latin typeface="+mn-ea"/>
                <a:cs typeface="08서울한강체 L"/>
              </a:rPr>
              <a:t>  </a:t>
            </a:r>
            <a:r>
              <a:rPr lang="ko-KR" altLang="en-US" sz="2400" dirty="0" smtClean="0">
                <a:latin typeface="+mn-ea"/>
                <a:cs typeface="08서울한강체 L"/>
              </a:rPr>
              <a:t>수행할 수 없다는 것을 걱정</a:t>
            </a:r>
            <a:endParaRPr lang="en-US" altLang="ko-KR" sz="2400" dirty="0" smtClean="0">
              <a:latin typeface="+mn-ea"/>
              <a:cs typeface="08서울한강체 L"/>
            </a:endParaRPr>
          </a:p>
          <a:p>
            <a:pPr>
              <a:buClrTx/>
            </a:pPr>
            <a:endParaRPr lang="en-US" altLang="ko-KR" sz="2400" dirty="0" smtClean="0">
              <a:latin typeface="+mn-ea"/>
              <a:cs typeface="08서울한강체 L"/>
            </a:endParaRPr>
          </a:p>
          <a:p>
            <a:pPr>
              <a:buClrTx/>
            </a:pPr>
            <a:r>
              <a:rPr lang="ko-KR" altLang="en-US" sz="2400" dirty="0" smtClean="0">
                <a:latin typeface="+mn-ea"/>
                <a:cs typeface="08서울한강체 L"/>
              </a:rPr>
              <a:t>그러나 전문성이란 지식이 있고</a:t>
            </a:r>
            <a:r>
              <a:rPr lang="en-US" altLang="ko-KR" sz="2400" dirty="0" smtClean="0">
                <a:latin typeface="+mn-ea"/>
                <a:cs typeface="08서울한강체 L"/>
              </a:rPr>
              <a:t>, </a:t>
            </a:r>
            <a:r>
              <a:rPr lang="ko-KR" altLang="en-US" sz="2400" dirty="0" smtClean="0">
                <a:latin typeface="+mn-ea"/>
                <a:cs typeface="08서울한강체 L"/>
              </a:rPr>
              <a:t>자기훈련이 되어 있으며</a:t>
            </a:r>
            <a:r>
              <a:rPr lang="en-US" altLang="ko-KR" sz="2400" dirty="0" smtClean="0">
                <a:latin typeface="+mn-ea"/>
                <a:cs typeface="08서울한강체 L"/>
              </a:rPr>
              <a:t>, </a:t>
            </a:r>
            <a:r>
              <a:rPr lang="ko-KR" altLang="en-US" sz="2400" dirty="0" smtClean="0">
                <a:latin typeface="+mn-ea"/>
                <a:cs typeface="08서울한강체 L"/>
              </a:rPr>
              <a:t>책임성과 윤리성이 있고</a:t>
            </a:r>
            <a:endParaRPr lang="en-US" altLang="ko-KR" sz="2400" dirty="0" smtClean="0">
              <a:latin typeface="+mn-ea"/>
              <a:cs typeface="08서울한강체 L"/>
            </a:endParaRPr>
          </a:p>
          <a:p>
            <a:pPr marL="109728" indent="0">
              <a:buClrTx/>
              <a:buNone/>
            </a:pPr>
            <a:r>
              <a:rPr lang="en-US" altLang="ko-KR" sz="2400" dirty="0">
                <a:latin typeface="+mn-ea"/>
                <a:cs typeface="08서울한강체 L"/>
              </a:rPr>
              <a:t> </a:t>
            </a:r>
            <a:r>
              <a:rPr lang="en-US" altLang="ko-KR" sz="2400" dirty="0" smtClean="0">
                <a:latin typeface="+mn-ea"/>
                <a:cs typeface="08서울한강체 L"/>
              </a:rPr>
              <a:t> </a:t>
            </a:r>
            <a:r>
              <a:rPr lang="ko-KR" altLang="en-US" sz="2400" dirty="0" err="1" smtClean="0">
                <a:latin typeface="+mn-ea"/>
                <a:cs typeface="08서울한강체 L"/>
              </a:rPr>
              <a:t>효과성이</a:t>
            </a:r>
            <a:r>
              <a:rPr lang="ko-KR" altLang="en-US" sz="2400" dirty="0" smtClean="0">
                <a:latin typeface="+mn-ea"/>
                <a:cs typeface="08서울한강체 L"/>
              </a:rPr>
              <a:t> 있는 것이므로 이들과 진실성 사이에 갈등이 없음</a:t>
            </a:r>
            <a:endParaRPr lang="en-US" altLang="ko-KR" sz="2400" dirty="0" smtClean="0">
              <a:latin typeface="+mn-ea"/>
              <a:cs typeface="08서울한강체 L"/>
            </a:endParaRPr>
          </a:p>
          <a:p>
            <a:pPr>
              <a:buClrTx/>
            </a:pPr>
            <a:endParaRPr lang="ko-KR" altLang="en-US" sz="2000" dirty="0" smtClean="0">
              <a:latin typeface="+mn-ea"/>
              <a:cs typeface="08서울한강체 L"/>
            </a:endParaRPr>
          </a:p>
        </p:txBody>
      </p:sp>
    </p:spTree>
    <p:extLst>
      <p:ext uri="{BB962C8B-B14F-4D97-AF65-F5344CB8AC3E}">
        <p14:creationId xmlns:p14="http://schemas.microsoft.com/office/powerpoint/2010/main" val="36531051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741607" y="862883"/>
            <a:ext cx="10926651" cy="914401"/>
          </a:xfrm>
        </p:spPr>
        <p:txBody>
          <a:bodyPr>
            <a:noAutofit/>
          </a:bodyPr>
          <a:lstStyle/>
          <a:p>
            <a:pPr marL="514350" indent="-514350">
              <a:buNone/>
            </a:pPr>
            <a:r>
              <a:rPr lang="en-US" altLang="ko-KR" sz="3200" b="1" dirty="0" smtClean="0">
                <a:solidFill>
                  <a:srgbClr val="002060"/>
                </a:solidFill>
              </a:rPr>
              <a:t>(4) </a:t>
            </a:r>
            <a:r>
              <a:rPr lang="ko-KR" altLang="en-US" sz="3200" b="1" dirty="0" smtClean="0">
                <a:solidFill>
                  <a:srgbClr val="002060"/>
                </a:solidFill>
              </a:rPr>
              <a:t>상담을 위한 질문들</a:t>
            </a:r>
            <a:endParaRPr lang="en-US" altLang="ko-KR" sz="3200" b="1" dirty="0" smtClean="0">
              <a:solidFill>
                <a:srgbClr val="002060"/>
              </a:solidFill>
            </a:endParaRPr>
          </a:p>
        </p:txBody>
      </p:sp>
      <p:sp>
        <p:nvSpPr>
          <p:cNvPr id="6" name="직사각형 5"/>
          <p:cNvSpPr/>
          <p:nvPr/>
        </p:nvSpPr>
        <p:spPr>
          <a:xfrm>
            <a:off x="1027454" y="1777284"/>
            <a:ext cx="4480714" cy="461665"/>
          </a:xfrm>
          <a:prstGeom prst="rect">
            <a:avLst/>
          </a:prstGeom>
        </p:spPr>
        <p:txBody>
          <a:bodyPr wrap="none">
            <a:spAutoFit/>
          </a:bodyPr>
          <a:lstStyle/>
          <a:p>
            <a:pPr marL="285750" indent="-285750">
              <a:buFont typeface="Wingdings" panose="05000000000000000000" pitchFamily="2" charset="2"/>
              <a:buChar char="§"/>
            </a:pPr>
            <a:r>
              <a:rPr lang="ko-KR" altLang="en-US" sz="2400" b="1" dirty="0" smtClean="0">
                <a:solidFill>
                  <a:schemeClr val="accent6"/>
                </a:solidFill>
              </a:rPr>
              <a:t>의제와 관련이 없는 대화의 예</a:t>
            </a:r>
            <a:endParaRPr lang="en-US" altLang="ko-KR" sz="2400" b="1" dirty="0">
              <a:solidFill>
                <a:schemeClr val="accent6"/>
              </a:solidFill>
            </a:endParaRPr>
          </a:p>
        </p:txBody>
      </p:sp>
      <p:sp>
        <p:nvSpPr>
          <p:cNvPr id="7" name="직사각형 6"/>
          <p:cNvSpPr/>
          <p:nvPr/>
        </p:nvSpPr>
        <p:spPr>
          <a:xfrm>
            <a:off x="872908" y="2535997"/>
            <a:ext cx="11130202" cy="3724096"/>
          </a:xfrm>
          <a:prstGeom prst="rect">
            <a:avLst/>
          </a:prstGeom>
        </p:spPr>
        <p:txBody>
          <a:bodyPr wrap="square">
            <a:spAutoFit/>
          </a:bodyPr>
          <a:lstStyle/>
          <a:p>
            <a:pPr marL="109728" indent="0">
              <a:buNone/>
            </a:pPr>
            <a:r>
              <a:rPr lang="ko-KR" altLang="en-US" sz="2400" b="1" dirty="0">
                <a:solidFill>
                  <a:schemeClr val="accent2"/>
                </a:solidFill>
                <a:latin typeface="+mn-ea"/>
                <a:cs typeface="08서울한강체 L"/>
              </a:rPr>
              <a:t> </a:t>
            </a:r>
            <a:r>
              <a:rPr lang="ko-KR" altLang="en-US" sz="2000" b="1" dirty="0">
                <a:solidFill>
                  <a:schemeClr val="accent2"/>
                </a:solidFill>
                <a:latin typeface="+mn-ea"/>
                <a:cs typeface="08서울한강체 L"/>
              </a:rPr>
              <a:t>사례관리자</a:t>
            </a:r>
            <a:r>
              <a:rPr lang="en-US" altLang="ko-KR" sz="2000" dirty="0">
                <a:solidFill>
                  <a:schemeClr val="accent2"/>
                </a:solidFill>
                <a:latin typeface="+mn-ea"/>
                <a:cs typeface="08서울한강체 L"/>
              </a:rPr>
              <a:t>: </a:t>
            </a:r>
            <a:r>
              <a:rPr lang="ko-KR" altLang="en-US" sz="2000" dirty="0">
                <a:latin typeface="+mn-ea"/>
                <a:cs typeface="08서울한강체 L"/>
              </a:rPr>
              <a:t>오늘 만나서 무슨 얘기를 하고 싶으세요</a:t>
            </a:r>
            <a:r>
              <a:rPr lang="en-US" altLang="ko-KR" sz="2000" dirty="0" smtClean="0">
                <a:latin typeface="+mn-ea"/>
                <a:cs typeface="08서울한강체 L"/>
              </a:rPr>
              <a:t>?</a:t>
            </a:r>
          </a:p>
          <a:p>
            <a:pPr marL="109728" indent="0">
              <a:buNone/>
            </a:pPr>
            <a:endParaRPr lang="en-US" altLang="ko-KR" sz="2000" dirty="0">
              <a:latin typeface="+mn-ea"/>
              <a:cs typeface="08서울한강체 L"/>
            </a:endParaRPr>
          </a:p>
          <a:p>
            <a:pPr marL="109728" indent="0">
              <a:buNone/>
            </a:pPr>
            <a:endParaRPr lang="en-US" altLang="ko-KR" sz="400" dirty="0">
              <a:latin typeface="+mn-ea"/>
              <a:cs typeface="08서울한강체 L"/>
            </a:endParaRPr>
          </a:p>
          <a:p>
            <a:pPr marL="109728" indent="0">
              <a:buNone/>
            </a:pPr>
            <a:endParaRPr lang="en-US" altLang="ko-KR" sz="400" dirty="0">
              <a:latin typeface="+mn-ea"/>
              <a:cs typeface="08서울한강체 L"/>
            </a:endParaRPr>
          </a:p>
          <a:p>
            <a:pPr marL="109728" indent="0">
              <a:buNone/>
            </a:pPr>
            <a:r>
              <a:rPr lang="ko-KR" altLang="en-US" sz="2000" b="1" dirty="0">
                <a:solidFill>
                  <a:srgbClr val="7CCA62"/>
                </a:solidFill>
                <a:latin typeface="+mn-ea"/>
                <a:cs typeface="08서울한강체 L"/>
              </a:rPr>
              <a:t> 클라이언트</a:t>
            </a:r>
            <a:r>
              <a:rPr lang="en-US" altLang="ko-KR" sz="2000" dirty="0">
                <a:solidFill>
                  <a:srgbClr val="7CCA62"/>
                </a:solidFill>
                <a:latin typeface="+mn-ea"/>
                <a:cs typeface="08서울한강체 L"/>
              </a:rPr>
              <a:t>: </a:t>
            </a:r>
            <a:r>
              <a:rPr lang="ko-KR" altLang="en-US" sz="2000" dirty="0">
                <a:latin typeface="+mn-ea"/>
                <a:cs typeface="08서울한강체 L"/>
              </a:rPr>
              <a:t>글쎄요</a:t>
            </a:r>
            <a:r>
              <a:rPr lang="en-US" altLang="ko-KR" sz="2000" dirty="0">
                <a:latin typeface="+mn-ea"/>
                <a:cs typeface="08서울한강체 L"/>
              </a:rPr>
              <a:t>. </a:t>
            </a:r>
            <a:r>
              <a:rPr lang="ko-KR" altLang="en-US" sz="2000" dirty="0">
                <a:latin typeface="+mn-ea"/>
                <a:cs typeface="08서울한강체 L"/>
              </a:rPr>
              <a:t>잘 모르겠는데요</a:t>
            </a:r>
            <a:r>
              <a:rPr lang="en-US" altLang="ko-KR" sz="2000" dirty="0" smtClean="0">
                <a:latin typeface="+mn-ea"/>
                <a:cs typeface="08서울한강체 L"/>
              </a:rPr>
              <a:t>.</a:t>
            </a:r>
          </a:p>
          <a:p>
            <a:pPr marL="109728" indent="0">
              <a:buNone/>
            </a:pPr>
            <a:endParaRPr lang="en-US" altLang="ko-KR" sz="2000" dirty="0">
              <a:latin typeface="+mn-ea"/>
              <a:cs typeface="08서울한강체 L"/>
            </a:endParaRPr>
          </a:p>
          <a:p>
            <a:pPr marL="109728" indent="0">
              <a:buNone/>
            </a:pPr>
            <a:endParaRPr lang="en-US" altLang="ko-KR" sz="400" dirty="0">
              <a:latin typeface="+mn-ea"/>
              <a:cs typeface="08서울한강체 L"/>
            </a:endParaRPr>
          </a:p>
          <a:p>
            <a:pPr marL="109728" indent="0">
              <a:buNone/>
            </a:pPr>
            <a:endParaRPr lang="en-US" altLang="ko-KR" sz="400" dirty="0">
              <a:latin typeface="+mn-ea"/>
              <a:cs typeface="08서울한강체 L"/>
            </a:endParaRPr>
          </a:p>
          <a:p>
            <a:pPr marL="109728" indent="0">
              <a:buNone/>
            </a:pPr>
            <a:r>
              <a:rPr lang="ko-KR" altLang="en-US" sz="2000" b="1" dirty="0">
                <a:solidFill>
                  <a:schemeClr val="accent2"/>
                </a:solidFill>
                <a:latin typeface="+mn-ea"/>
                <a:cs typeface="08서울한강체 L"/>
              </a:rPr>
              <a:t> 사례관리자</a:t>
            </a:r>
            <a:r>
              <a:rPr lang="en-US" altLang="ko-KR" sz="2000" dirty="0">
                <a:solidFill>
                  <a:schemeClr val="accent2"/>
                </a:solidFill>
                <a:latin typeface="+mn-ea"/>
                <a:cs typeface="08서울한강체 L"/>
              </a:rPr>
              <a:t>: </a:t>
            </a:r>
            <a:r>
              <a:rPr lang="ko-KR" altLang="en-US" sz="2000" dirty="0">
                <a:latin typeface="+mn-ea"/>
                <a:cs typeface="08서울한강체 L"/>
              </a:rPr>
              <a:t>지난 한 주 동안 어떻게 지냈습니까</a:t>
            </a:r>
            <a:r>
              <a:rPr lang="en-US" altLang="ko-KR" sz="2000" dirty="0" smtClean="0">
                <a:latin typeface="+mn-ea"/>
                <a:cs typeface="08서울한강체 L"/>
              </a:rPr>
              <a:t>?</a:t>
            </a:r>
          </a:p>
          <a:p>
            <a:pPr marL="109728" indent="0">
              <a:buNone/>
            </a:pPr>
            <a:endParaRPr lang="en-US" altLang="ko-KR" sz="2000" dirty="0">
              <a:latin typeface="+mn-ea"/>
              <a:cs typeface="08서울한강체 L"/>
            </a:endParaRPr>
          </a:p>
          <a:p>
            <a:pPr marL="109728" indent="0">
              <a:buNone/>
            </a:pPr>
            <a:endParaRPr lang="en-US" altLang="ko-KR" sz="400" dirty="0">
              <a:latin typeface="+mn-ea"/>
              <a:cs typeface="08서울한강체 L"/>
            </a:endParaRPr>
          </a:p>
          <a:p>
            <a:pPr marL="109728" indent="0">
              <a:buNone/>
            </a:pPr>
            <a:endParaRPr lang="en-US" altLang="ko-KR" sz="400" dirty="0">
              <a:latin typeface="+mn-ea"/>
              <a:cs typeface="08서울한강체 L"/>
            </a:endParaRPr>
          </a:p>
          <a:p>
            <a:pPr marL="109728" indent="0">
              <a:buNone/>
            </a:pPr>
            <a:r>
              <a:rPr lang="ko-KR" altLang="en-US" sz="2000" b="1" dirty="0">
                <a:solidFill>
                  <a:srgbClr val="7CCA62"/>
                </a:solidFill>
                <a:latin typeface="+mn-ea"/>
                <a:cs typeface="08서울한강체 L"/>
              </a:rPr>
              <a:t> 클라이언트</a:t>
            </a:r>
            <a:r>
              <a:rPr lang="en-US" altLang="ko-KR" sz="2000" dirty="0">
                <a:solidFill>
                  <a:srgbClr val="7CCA62"/>
                </a:solidFill>
                <a:latin typeface="+mn-ea"/>
                <a:cs typeface="08서울한강체 L"/>
              </a:rPr>
              <a:t>: </a:t>
            </a:r>
            <a:r>
              <a:rPr lang="ko-KR" altLang="en-US" sz="2000" dirty="0">
                <a:latin typeface="+mn-ea"/>
                <a:cs typeface="08서울한강체 L"/>
              </a:rPr>
              <a:t>맨날 마찬가지입니다</a:t>
            </a:r>
            <a:r>
              <a:rPr lang="en-US" altLang="ko-KR" sz="2000" dirty="0">
                <a:latin typeface="+mn-ea"/>
                <a:cs typeface="08서울한강체 L"/>
              </a:rPr>
              <a:t>. </a:t>
            </a:r>
            <a:r>
              <a:rPr lang="ko-KR" altLang="en-US" sz="2000" dirty="0">
                <a:latin typeface="+mn-ea"/>
                <a:cs typeface="08서울한강체 L"/>
              </a:rPr>
              <a:t>그럭저럭 지냈지요</a:t>
            </a:r>
            <a:r>
              <a:rPr lang="en-US" altLang="ko-KR" sz="2000" dirty="0">
                <a:latin typeface="+mn-ea"/>
                <a:cs typeface="08서울한강체 L"/>
              </a:rPr>
              <a:t>. </a:t>
            </a:r>
            <a:r>
              <a:rPr lang="en-US" altLang="ko-KR" sz="2000" dirty="0" smtClean="0">
                <a:latin typeface="+mn-ea"/>
                <a:cs typeface="08서울한강체 L"/>
              </a:rPr>
              <a:t>(</a:t>
            </a:r>
            <a:r>
              <a:rPr lang="ko-KR" altLang="en-US" sz="2000" dirty="0">
                <a:latin typeface="+mn-ea"/>
                <a:cs typeface="08서울한강체 L"/>
              </a:rPr>
              <a:t>침묵</a:t>
            </a:r>
            <a:r>
              <a:rPr lang="en-US" altLang="ko-KR" sz="2000" dirty="0">
                <a:latin typeface="+mn-ea"/>
                <a:cs typeface="08서울한강체 L"/>
              </a:rPr>
              <a:t>) </a:t>
            </a:r>
            <a:r>
              <a:rPr lang="ko-KR" altLang="en-US" sz="2000" dirty="0">
                <a:latin typeface="+mn-ea"/>
                <a:cs typeface="08서울한강체 L"/>
              </a:rPr>
              <a:t>선생님은 어떻게 지내셨습니까</a:t>
            </a:r>
            <a:r>
              <a:rPr lang="en-US" altLang="ko-KR" sz="2000" dirty="0" smtClean="0">
                <a:latin typeface="+mn-ea"/>
                <a:cs typeface="08서울한강체 L"/>
              </a:rPr>
              <a:t>?</a:t>
            </a:r>
          </a:p>
          <a:p>
            <a:pPr marL="109728" indent="0">
              <a:buNone/>
            </a:pPr>
            <a:endParaRPr lang="en-US" altLang="ko-KR" sz="2000" dirty="0">
              <a:latin typeface="+mn-ea"/>
              <a:cs typeface="08서울한강체 L"/>
            </a:endParaRPr>
          </a:p>
          <a:p>
            <a:pPr marL="109728" indent="0">
              <a:buNone/>
            </a:pPr>
            <a:endParaRPr lang="en-US" altLang="ko-KR" sz="400" dirty="0">
              <a:latin typeface="+mn-ea"/>
              <a:cs typeface="08서울한강체 L"/>
            </a:endParaRPr>
          </a:p>
          <a:p>
            <a:pPr marL="109728" indent="0">
              <a:buNone/>
            </a:pPr>
            <a:endParaRPr lang="en-US" altLang="ko-KR" sz="400" dirty="0">
              <a:latin typeface="+mn-ea"/>
              <a:cs typeface="08서울한강체 L"/>
            </a:endParaRPr>
          </a:p>
          <a:p>
            <a:pPr marL="109728" indent="0">
              <a:buNone/>
            </a:pPr>
            <a:r>
              <a:rPr lang="ko-KR" altLang="en-US" sz="2000" b="1" dirty="0">
                <a:solidFill>
                  <a:schemeClr val="accent2"/>
                </a:solidFill>
                <a:latin typeface="+mn-ea"/>
                <a:cs typeface="08서울한강체 L"/>
              </a:rPr>
              <a:t> 사례관리자</a:t>
            </a:r>
            <a:r>
              <a:rPr lang="en-US" altLang="ko-KR" sz="2000" dirty="0">
                <a:solidFill>
                  <a:schemeClr val="accent2"/>
                </a:solidFill>
                <a:latin typeface="+mn-ea"/>
                <a:cs typeface="08서울한강체 L"/>
              </a:rPr>
              <a:t>: </a:t>
            </a:r>
            <a:r>
              <a:rPr lang="ko-KR" altLang="en-US" sz="2000" dirty="0">
                <a:latin typeface="+mn-ea"/>
                <a:cs typeface="08서울한강체 L"/>
              </a:rPr>
              <a:t>예</a:t>
            </a:r>
            <a:r>
              <a:rPr lang="en-US" altLang="ko-KR" sz="2000" dirty="0">
                <a:latin typeface="+mn-ea"/>
                <a:cs typeface="08서울한강체 L"/>
              </a:rPr>
              <a:t>. </a:t>
            </a:r>
            <a:r>
              <a:rPr lang="ko-KR" altLang="en-US" sz="2000" dirty="0">
                <a:latin typeface="+mn-ea"/>
                <a:cs typeface="08서울한강체 L"/>
              </a:rPr>
              <a:t>잘 지냈습니다</a:t>
            </a:r>
            <a:r>
              <a:rPr lang="en-US" altLang="ko-KR" sz="2000" dirty="0">
                <a:latin typeface="+mn-ea"/>
                <a:cs typeface="08서울한강체 L"/>
              </a:rPr>
              <a:t>. (</a:t>
            </a:r>
            <a:r>
              <a:rPr lang="ko-KR" altLang="en-US" sz="2000" dirty="0">
                <a:latin typeface="+mn-ea"/>
                <a:cs typeface="08서울한강체 L"/>
              </a:rPr>
              <a:t>침묵</a:t>
            </a:r>
            <a:r>
              <a:rPr lang="en-US" altLang="ko-KR" sz="2000" dirty="0">
                <a:latin typeface="+mn-ea"/>
                <a:cs typeface="08서울한강체 L"/>
              </a:rPr>
              <a:t>) </a:t>
            </a:r>
            <a:r>
              <a:rPr lang="ko-KR" altLang="en-US" sz="2000" dirty="0">
                <a:latin typeface="+mn-ea"/>
                <a:cs typeface="08서울한강체 L"/>
              </a:rPr>
              <a:t>발을 앞뒤로 심하게 흔드는 걸 보니 불안해 보이는군요</a:t>
            </a:r>
            <a:r>
              <a:rPr lang="en-US" altLang="ko-KR" sz="2000" dirty="0">
                <a:latin typeface="+mn-ea"/>
                <a:cs typeface="08서울한강체 L"/>
              </a:rPr>
              <a:t>. </a:t>
            </a:r>
          </a:p>
          <a:p>
            <a:pPr marL="109728" indent="0">
              <a:buNone/>
            </a:pPr>
            <a:r>
              <a:rPr lang="en-US" altLang="ko-KR" sz="2000" dirty="0">
                <a:latin typeface="+mn-ea"/>
                <a:cs typeface="08서울한강체 L"/>
              </a:rPr>
              <a:t>                 </a:t>
            </a:r>
            <a:r>
              <a:rPr lang="ko-KR" altLang="en-US" sz="2000" dirty="0">
                <a:latin typeface="+mn-ea"/>
                <a:cs typeface="08서울한강체 L"/>
              </a:rPr>
              <a:t>화라도 났습니까</a:t>
            </a:r>
            <a:r>
              <a:rPr lang="en-US" altLang="ko-KR" sz="2000" dirty="0">
                <a:latin typeface="+mn-ea"/>
                <a:cs typeface="08서울한강체 L"/>
              </a:rPr>
              <a:t>?</a:t>
            </a:r>
          </a:p>
        </p:txBody>
      </p:sp>
    </p:spTree>
    <p:extLst>
      <p:ext uri="{BB962C8B-B14F-4D97-AF65-F5344CB8AC3E}">
        <p14:creationId xmlns:p14="http://schemas.microsoft.com/office/powerpoint/2010/main" val="360189436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직사각형 4"/>
          <p:cNvSpPr/>
          <p:nvPr/>
        </p:nvSpPr>
        <p:spPr>
          <a:xfrm>
            <a:off x="399242" y="878078"/>
            <a:ext cx="11792758" cy="2062103"/>
          </a:xfrm>
          <a:prstGeom prst="rect">
            <a:avLst/>
          </a:prstGeom>
        </p:spPr>
        <p:txBody>
          <a:bodyPr wrap="square">
            <a:spAutoFit/>
          </a:bodyPr>
          <a:lstStyle/>
          <a:p>
            <a:pPr marL="109728" indent="0">
              <a:buNone/>
            </a:pPr>
            <a:r>
              <a:rPr lang="ko-KR" altLang="en-US" sz="2000" b="1" dirty="0">
                <a:solidFill>
                  <a:srgbClr val="7CCA62"/>
                </a:solidFill>
                <a:latin typeface="+mn-ea"/>
                <a:cs typeface="08서울한강체 L"/>
              </a:rPr>
              <a:t>클라이언트</a:t>
            </a:r>
            <a:r>
              <a:rPr lang="en-US" altLang="ko-KR" sz="2000" dirty="0">
                <a:solidFill>
                  <a:srgbClr val="7CCA62"/>
                </a:solidFill>
                <a:latin typeface="+mn-ea"/>
                <a:cs typeface="08서울한강체 L"/>
              </a:rPr>
              <a:t>: </a:t>
            </a:r>
            <a:r>
              <a:rPr lang="ko-KR" altLang="en-US" sz="2000" dirty="0" err="1">
                <a:latin typeface="+mn-ea"/>
                <a:cs typeface="08서울한강체 L"/>
              </a:rPr>
              <a:t>전혀요</a:t>
            </a:r>
            <a:r>
              <a:rPr lang="en-US" altLang="ko-KR" sz="2000" dirty="0">
                <a:latin typeface="+mn-ea"/>
                <a:cs typeface="08서울한강체 L"/>
              </a:rPr>
              <a:t>. </a:t>
            </a:r>
            <a:r>
              <a:rPr lang="ko-KR" altLang="en-US" sz="2000" dirty="0">
                <a:latin typeface="+mn-ea"/>
                <a:cs typeface="08서울한강체 L"/>
              </a:rPr>
              <a:t>그냥 습관적으로 그럽니다</a:t>
            </a:r>
            <a:r>
              <a:rPr lang="en-US" altLang="ko-KR" sz="2000" dirty="0" smtClean="0">
                <a:latin typeface="+mn-ea"/>
                <a:cs typeface="08서울한강체 L"/>
              </a:rPr>
              <a:t>.</a:t>
            </a:r>
          </a:p>
          <a:p>
            <a:pPr marL="109728" indent="0">
              <a:buNone/>
            </a:pPr>
            <a:endParaRPr lang="en-US" altLang="ko-KR" sz="2000" dirty="0">
              <a:latin typeface="+mn-ea"/>
              <a:cs typeface="08서울한강체 L"/>
            </a:endParaRPr>
          </a:p>
          <a:p>
            <a:pPr marL="109728" indent="0">
              <a:buNone/>
            </a:pPr>
            <a:endParaRPr lang="en-US" altLang="ko-KR" sz="400" dirty="0">
              <a:latin typeface="+mn-ea"/>
              <a:cs typeface="08서울한강체 L"/>
            </a:endParaRPr>
          </a:p>
          <a:p>
            <a:pPr marL="109728" indent="0">
              <a:buNone/>
            </a:pPr>
            <a:endParaRPr lang="en-US" altLang="ko-KR" sz="400" dirty="0">
              <a:latin typeface="+mn-ea"/>
              <a:cs typeface="08서울한강체 L"/>
            </a:endParaRPr>
          </a:p>
          <a:p>
            <a:pPr marL="109728" indent="0">
              <a:buNone/>
            </a:pPr>
            <a:r>
              <a:rPr lang="ko-KR" altLang="en-US" sz="2000" b="1" dirty="0" smtClean="0">
                <a:solidFill>
                  <a:schemeClr val="accent2"/>
                </a:solidFill>
                <a:latin typeface="+mn-ea"/>
                <a:cs typeface="08서울한강체 L"/>
              </a:rPr>
              <a:t>사례관리자</a:t>
            </a:r>
            <a:r>
              <a:rPr lang="en-US" altLang="ko-KR" sz="2000" dirty="0">
                <a:solidFill>
                  <a:schemeClr val="accent2"/>
                </a:solidFill>
                <a:latin typeface="+mn-ea"/>
                <a:cs typeface="08서울한강체 L"/>
              </a:rPr>
              <a:t>: </a:t>
            </a:r>
            <a:r>
              <a:rPr lang="ko-KR" altLang="en-US" sz="2000" dirty="0">
                <a:latin typeface="+mn-ea"/>
                <a:cs typeface="08서울한강체 L"/>
              </a:rPr>
              <a:t>내 생각에 상담자에게 무슨 말을 </a:t>
            </a:r>
            <a:r>
              <a:rPr lang="ko-KR" altLang="en-US" sz="2000" dirty="0" err="1">
                <a:latin typeface="+mn-ea"/>
                <a:cs typeface="08서울한강체 L"/>
              </a:rPr>
              <a:t>해야할지</a:t>
            </a:r>
            <a:r>
              <a:rPr lang="ko-KR" altLang="en-US" sz="2000" dirty="0">
                <a:latin typeface="+mn-ea"/>
                <a:cs typeface="08서울한강체 L"/>
              </a:rPr>
              <a:t> 모르거나 무엇인가를 얘기해야 할 때 </a:t>
            </a:r>
            <a:r>
              <a:rPr lang="ko-KR" altLang="en-US" sz="2000" dirty="0" smtClean="0">
                <a:latin typeface="+mn-ea"/>
                <a:cs typeface="08서울한강체 L"/>
              </a:rPr>
              <a:t>발을</a:t>
            </a:r>
            <a:endParaRPr lang="en-US" altLang="ko-KR" sz="2000" dirty="0" smtClean="0">
              <a:latin typeface="+mn-ea"/>
              <a:cs typeface="08서울한강체 L"/>
            </a:endParaRPr>
          </a:p>
          <a:p>
            <a:pPr marL="109728" indent="0">
              <a:buNone/>
            </a:pPr>
            <a:r>
              <a:rPr lang="en-US" altLang="ko-KR" sz="2000" dirty="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 </a:t>
            </a:r>
            <a:r>
              <a:rPr lang="ko-KR" altLang="en-US" sz="2000" dirty="0">
                <a:latin typeface="+mn-ea"/>
                <a:cs typeface="08서울한강체 L"/>
              </a:rPr>
              <a:t>흔드는 </a:t>
            </a:r>
            <a:r>
              <a:rPr lang="ko-KR" altLang="en-US" sz="2000" dirty="0" smtClean="0">
                <a:latin typeface="+mn-ea"/>
                <a:cs typeface="08서울한강체 L"/>
              </a:rPr>
              <a:t>것 </a:t>
            </a:r>
            <a:r>
              <a:rPr lang="ko-KR" altLang="en-US" sz="2000" dirty="0">
                <a:latin typeface="+mn-ea"/>
                <a:cs typeface="08서울한강체 L"/>
              </a:rPr>
              <a:t>같은데요</a:t>
            </a:r>
            <a:r>
              <a:rPr lang="en-US" altLang="ko-KR" sz="2000" dirty="0" smtClean="0">
                <a:latin typeface="+mn-ea"/>
                <a:cs typeface="08서울한강체 L"/>
              </a:rPr>
              <a:t>?</a:t>
            </a:r>
          </a:p>
          <a:p>
            <a:pPr marL="109728" indent="0">
              <a:buNone/>
            </a:pPr>
            <a:endParaRPr lang="en-US" altLang="ko-KR" sz="2000" dirty="0">
              <a:latin typeface="+mn-ea"/>
              <a:cs typeface="08서울한강체 L"/>
            </a:endParaRPr>
          </a:p>
          <a:p>
            <a:pPr marL="109728" indent="0">
              <a:buNone/>
            </a:pPr>
            <a:r>
              <a:rPr lang="ko-KR" altLang="en-US" sz="2000" b="1" dirty="0" smtClean="0">
                <a:solidFill>
                  <a:srgbClr val="7CCA62"/>
                </a:solidFill>
                <a:latin typeface="+mn-ea"/>
                <a:cs typeface="08서울한강체 L"/>
              </a:rPr>
              <a:t>클라이언트</a:t>
            </a:r>
            <a:r>
              <a:rPr lang="en-US" altLang="ko-KR" sz="2000" dirty="0">
                <a:solidFill>
                  <a:srgbClr val="7CCA62"/>
                </a:solidFill>
                <a:latin typeface="+mn-ea"/>
                <a:cs typeface="08서울한강체 L"/>
              </a:rPr>
              <a:t>: </a:t>
            </a:r>
            <a:r>
              <a:rPr lang="ko-KR" altLang="en-US" sz="2000" dirty="0">
                <a:latin typeface="+mn-ea"/>
                <a:cs typeface="08서울한강체 L"/>
              </a:rPr>
              <a:t>전혀 아닙니다</a:t>
            </a:r>
            <a:r>
              <a:rPr lang="en-US" altLang="ko-KR" sz="2000" dirty="0">
                <a:latin typeface="+mn-ea"/>
                <a:cs typeface="08서울한강체 L"/>
              </a:rPr>
              <a:t>. </a:t>
            </a:r>
            <a:r>
              <a:rPr lang="ko-KR" altLang="en-US" sz="2000" dirty="0">
                <a:latin typeface="+mn-ea"/>
                <a:cs typeface="08서울한강체 L"/>
              </a:rPr>
              <a:t>그냥 흔드는 것 뿐입니다</a:t>
            </a:r>
            <a:r>
              <a:rPr lang="en-US" altLang="ko-KR" sz="2000" dirty="0">
                <a:latin typeface="+mn-ea"/>
                <a:cs typeface="08서울한강체 L"/>
              </a:rPr>
              <a:t>. </a:t>
            </a:r>
            <a:r>
              <a:rPr lang="ko-KR" altLang="en-US" sz="2000" dirty="0">
                <a:latin typeface="+mn-ea"/>
                <a:cs typeface="08서울한강체 L"/>
              </a:rPr>
              <a:t>습관적으로요</a:t>
            </a:r>
            <a:r>
              <a:rPr lang="en-US" altLang="ko-KR" sz="2000" dirty="0">
                <a:latin typeface="+mn-ea"/>
                <a:cs typeface="08서울한강체 L"/>
              </a:rPr>
              <a:t>. </a:t>
            </a:r>
            <a:r>
              <a:rPr lang="ko-KR" altLang="en-US" sz="2000" dirty="0">
                <a:latin typeface="+mn-ea"/>
                <a:cs typeface="08서울한강체 L"/>
              </a:rPr>
              <a:t>그러지 말라고 하면 </a:t>
            </a:r>
            <a:r>
              <a:rPr lang="ko-KR" altLang="en-US" sz="2000" dirty="0" smtClean="0">
                <a:latin typeface="+mn-ea"/>
                <a:cs typeface="08서울한강체 L"/>
              </a:rPr>
              <a:t>중단하지요</a:t>
            </a:r>
            <a:r>
              <a:rPr lang="en-US" altLang="ko-KR" sz="2000" dirty="0">
                <a:latin typeface="+mn-ea"/>
                <a:cs typeface="08서울한강체 L"/>
              </a:rPr>
              <a:t>.</a:t>
            </a:r>
            <a:endParaRPr lang="ko-KR" altLang="en-US" sz="2000" dirty="0">
              <a:latin typeface="+mn-ea"/>
              <a:cs typeface="08서울한강체 L"/>
            </a:endParaRPr>
          </a:p>
        </p:txBody>
      </p:sp>
      <p:sp>
        <p:nvSpPr>
          <p:cNvPr id="6" name="TextBox 5"/>
          <p:cNvSpPr txBox="1"/>
          <p:nvPr/>
        </p:nvSpPr>
        <p:spPr>
          <a:xfrm>
            <a:off x="613893" y="3324024"/>
            <a:ext cx="6658377" cy="461665"/>
          </a:xfrm>
          <a:prstGeom prst="rect">
            <a:avLst/>
          </a:prstGeom>
          <a:noFill/>
        </p:spPr>
        <p:txBody>
          <a:bodyPr wrap="square" rtlCol="0">
            <a:spAutoFit/>
          </a:bodyPr>
          <a:lstStyle/>
          <a:p>
            <a:pPr marL="457200" indent="-457200">
              <a:buFont typeface="Wingdings" panose="05000000000000000000" pitchFamily="2" charset="2"/>
              <a:buChar char="§"/>
            </a:pPr>
            <a:r>
              <a:rPr lang="ko-KR" altLang="en-US" sz="2400" b="1" dirty="0" smtClean="0">
                <a:solidFill>
                  <a:schemeClr val="accent2"/>
                </a:solidFill>
              </a:rPr>
              <a:t>클라이언트의 생각을 자극하는 질문들</a:t>
            </a:r>
            <a:endParaRPr lang="ko-KR" altLang="en-US" sz="2400" b="1" dirty="0">
              <a:solidFill>
                <a:schemeClr val="accent2"/>
              </a:solidFill>
            </a:endParaRPr>
          </a:p>
        </p:txBody>
      </p:sp>
      <p:sp>
        <p:nvSpPr>
          <p:cNvPr id="7" name="내용 개체 틀 5"/>
          <p:cNvSpPr txBox="1">
            <a:spLocks/>
          </p:cNvSpPr>
          <p:nvPr/>
        </p:nvSpPr>
        <p:spPr>
          <a:xfrm>
            <a:off x="506008" y="3963472"/>
            <a:ext cx="11579225" cy="2540359"/>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buClrTx/>
            </a:pPr>
            <a:r>
              <a:rPr lang="en-US" altLang="ko-KR" sz="2000" dirty="0" smtClean="0">
                <a:latin typeface="+mn-ea"/>
                <a:cs typeface="08서울한강체 L"/>
              </a:rPr>
              <a:t>“</a:t>
            </a:r>
            <a:r>
              <a:rPr lang="ko-KR" altLang="en-US" sz="2000" dirty="0" smtClean="0">
                <a:latin typeface="+mn-ea"/>
                <a:cs typeface="08서울한강체 L"/>
              </a:rPr>
              <a:t>가족들과 주위 사람들이 당신의 음주에 대해 관심을 가지고 있는 것에 대해</a:t>
            </a:r>
            <a:r>
              <a:rPr lang="en-US" altLang="ko-KR" sz="2000" dirty="0" smtClean="0">
                <a:latin typeface="+mn-ea"/>
                <a:cs typeface="08서울한강체 L"/>
              </a:rPr>
              <a:t> </a:t>
            </a:r>
            <a:r>
              <a:rPr lang="ko-KR" altLang="en-US" sz="2000" dirty="0" smtClean="0">
                <a:latin typeface="+mn-ea"/>
                <a:cs typeface="08서울한강체 L"/>
              </a:rPr>
              <a:t>어떻게 생각합니까</a:t>
            </a:r>
            <a:r>
              <a:rPr lang="en-US" altLang="ko-KR" sz="2000" dirty="0" smtClean="0">
                <a:latin typeface="+mn-ea"/>
                <a:cs typeface="08서울한강체 L"/>
              </a:rPr>
              <a:t>?”</a:t>
            </a:r>
          </a:p>
          <a:p>
            <a:pPr>
              <a:buClrTx/>
            </a:pPr>
            <a:endParaRPr lang="en-US" altLang="ko-KR" sz="2000" dirty="0" smtClean="0">
              <a:latin typeface="+mn-ea"/>
              <a:cs typeface="08서울한강체 L"/>
            </a:endParaRPr>
          </a:p>
          <a:p>
            <a:pPr>
              <a:buClrTx/>
            </a:pPr>
            <a:r>
              <a:rPr lang="en-US" altLang="ko-KR" sz="2000" dirty="0" smtClean="0">
                <a:latin typeface="+mn-ea"/>
                <a:cs typeface="08서울한강체 L"/>
              </a:rPr>
              <a:t>“</a:t>
            </a:r>
            <a:r>
              <a:rPr lang="ko-KR" altLang="en-US" sz="2000" dirty="0" smtClean="0">
                <a:latin typeface="+mn-ea"/>
                <a:cs typeface="08서울한강체 L"/>
              </a:rPr>
              <a:t>만약 마술처럼 그러한 변화가 일어난다면 자신에게 좋은 것이 무엇이라고 생각합니까</a:t>
            </a:r>
            <a:r>
              <a:rPr lang="en-US" altLang="ko-KR" sz="2000" dirty="0" smtClean="0">
                <a:latin typeface="+mn-ea"/>
                <a:cs typeface="08서울한강체 L"/>
              </a:rPr>
              <a:t>?”</a:t>
            </a:r>
          </a:p>
          <a:p>
            <a:pPr>
              <a:buClrTx/>
            </a:pPr>
            <a:endParaRPr lang="en-US" altLang="ko-KR" sz="2000" dirty="0" smtClean="0">
              <a:latin typeface="+mn-ea"/>
              <a:cs typeface="08서울한강체 L"/>
            </a:endParaRPr>
          </a:p>
          <a:p>
            <a:pPr>
              <a:buClrTx/>
            </a:pPr>
            <a:r>
              <a:rPr lang="en-US" altLang="ko-KR" sz="2000" dirty="0" smtClean="0">
                <a:latin typeface="+mn-ea"/>
                <a:cs typeface="08서울한강체 L"/>
              </a:rPr>
              <a:t>“</a:t>
            </a:r>
            <a:r>
              <a:rPr lang="ko-KR" altLang="en-US" sz="2000" dirty="0" smtClean="0">
                <a:latin typeface="+mn-ea"/>
                <a:cs typeface="08서울한강체 L"/>
              </a:rPr>
              <a:t>당신에게 더욱 중요한 변화가 일어나기 위해서 어떻게 해야 한다고 생각합니까</a:t>
            </a:r>
            <a:r>
              <a:rPr lang="en-US" altLang="ko-KR" sz="2000" dirty="0" smtClean="0">
                <a:latin typeface="+mn-ea"/>
                <a:cs typeface="08서울한강체 L"/>
              </a:rPr>
              <a:t>?”</a:t>
            </a:r>
          </a:p>
          <a:p>
            <a:pPr>
              <a:buClrTx/>
            </a:pPr>
            <a:endParaRPr lang="en-US" altLang="ko-KR" sz="2000" dirty="0" smtClean="0">
              <a:latin typeface="+mn-ea"/>
              <a:cs typeface="08서울한강체 L"/>
            </a:endParaRPr>
          </a:p>
          <a:p>
            <a:pPr>
              <a:buClrTx/>
            </a:pPr>
            <a:r>
              <a:rPr lang="en-US" altLang="ko-KR" sz="2000" dirty="0" smtClean="0">
                <a:latin typeface="+mn-ea"/>
                <a:cs typeface="08서울한강체 L"/>
              </a:rPr>
              <a:t>“</a:t>
            </a:r>
            <a:r>
              <a:rPr lang="ko-KR" altLang="en-US" sz="2000" dirty="0" smtClean="0">
                <a:latin typeface="+mn-ea"/>
                <a:cs typeface="08서울한강체 L"/>
              </a:rPr>
              <a:t>이전에 있었던 실수로부터 무엇을 배울 수가 있습니까</a:t>
            </a:r>
            <a:r>
              <a:rPr lang="en-US" altLang="ko-KR" sz="2000" dirty="0" smtClean="0">
                <a:latin typeface="+mn-ea"/>
                <a:cs typeface="08서울한강체 L"/>
              </a:rPr>
              <a:t>?”</a:t>
            </a:r>
            <a:endParaRPr lang="ko-KR" altLang="en-US" sz="2000" dirty="0" smtClean="0">
              <a:latin typeface="+mn-ea"/>
              <a:cs typeface="08서울한강체 L"/>
            </a:endParaRPr>
          </a:p>
        </p:txBody>
      </p:sp>
    </p:spTree>
    <p:extLst>
      <p:ext uri="{BB962C8B-B14F-4D97-AF65-F5344CB8AC3E}">
        <p14:creationId xmlns:p14="http://schemas.microsoft.com/office/powerpoint/2010/main" val="384408600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432470" y="1378039"/>
            <a:ext cx="11390335" cy="5280339"/>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109728" indent="0">
              <a:buClrTx/>
              <a:buNone/>
            </a:pPr>
            <a:r>
              <a:rPr lang="en-US" altLang="ko-KR" sz="2200" b="1" dirty="0" smtClean="0">
                <a:solidFill>
                  <a:schemeClr val="accent6"/>
                </a:solidFill>
                <a:latin typeface="+mn-ea"/>
                <a:cs typeface="08서울한강체 L"/>
              </a:rPr>
              <a:t>“</a:t>
            </a:r>
            <a:r>
              <a:rPr lang="ko-KR" altLang="en-US" sz="2200" b="1" dirty="0" smtClean="0">
                <a:solidFill>
                  <a:schemeClr val="accent6"/>
                </a:solidFill>
                <a:latin typeface="+mn-ea"/>
                <a:cs typeface="08서울한강체 L"/>
              </a:rPr>
              <a:t>왜 문제에 끊임없이 연루 되지요</a:t>
            </a:r>
            <a:r>
              <a:rPr lang="en-US" altLang="ko-KR" sz="2200" b="1" dirty="0" smtClean="0">
                <a:solidFill>
                  <a:schemeClr val="accent6"/>
                </a:solidFill>
                <a:latin typeface="+mn-ea"/>
                <a:cs typeface="08서울한강체 L"/>
              </a:rPr>
              <a:t>?”</a:t>
            </a:r>
          </a:p>
          <a:p>
            <a:pPr marL="109728" indent="0">
              <a:buClrTx/>
              <a:buNone/>
            </a:pPr>
            <a:endParaRPr lang="en-US" altLang="ko-KR" sz="500" b="1" dirty="0" smtClean="0">
              <a:solidFill>
                <a:schemeClr val="accent6"/>
              </a:solidFill>
              <a:latin typeface="+mn-ea"/>
              <a:cs typeface="08서울한강체 L"/>
            </a:endParaRPr>
          </a:p>
          <a:p>
            <a:pPr marL="109728" indent="0">
              <a:buClrTx/>
              <a:buNone/>
            </a:pPr>
            <a:r>
              <a:rPr lang="ko-KR" altLang="en-US" sz="2200" dirty="0" smtClean="0">
                <a:latin typeface="+mn-ea"/>
                <a:cs typeface="08서울한강체 L"/>
              </a:rPr>
              <a:t>→ </a:t>
            </a:r>
            <a:r>
              <a:rPr lang="en-US" altLang="ko-KR" sz="2200" dirty="0" smtClean="0">
                <a:latin typeface="+mn-ea"/>
                <a:cs typeface="08서울한강체 L"/>
              </a:rPr>
              <a:t>”</a:t>
            </a:r>
            <a:r>
              <a:rPr lang="ko-KR" altLang="en-US" sz="2200" dirty="0" smtClean="0">
                <a:latin typeface="+mn-ea"/>
                <a:cs typeface="08서울한강체 L"/>
              </a:rPr>
              <a:t>당신은 문제에서 벗어나지 못하는 것 같군요</a:t>
            </a:r>
            <a:r>
              <a:rPr lang="en-US" altLang="ko-KR" sz="2200" dirty="0" smtClean="0">
                <a:latin typeface="+mn-ea"/>
                <a:cs typeface="08서울한강체 L"/>
              </a:rPr>
              <a:t>. </a:t>
            </a:r>
            <a:r>
              <a:rPr lang="ko-KR" altLang="en-US" sz="2200" dirty="0" smtClean="0">
                <a:latin typeface="+mn-ea"/>
                <a:cs typeface="08서울한강체 L"/>
              </a:rPr>
              <a:t>우리가 선택할 수 있는 가능한 대안 중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한가지는 당신을 어려움에 처하게 하는 것이 무엇인지 검토하고 같은 상황이 발생할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때 어떻게 대처할 지 방법을 찾아보는 것입니다</a:t>
            </a:r>
            <a:r>
              <a:rPr lang="en-US" altLang="ko-KR" sz="2200" dirty="0" smtClean="0">
                <a:latin typeface="+mn-ea"/>
                <a:cs typeface="08서울한강체 L"/>
              </a:rPr>
              <a:t>.”</a:t>
            </a:r>
          </a:p>
          <a:p>
            <a:pPr marL="109728" indent="0">
              <a:buClrTx/>
              <a:buNone/>
            </a:pPr>
            <a:endParaRPr lang="en-US" altLang="ko-KR" sz="500" dirty="0" smtClean="0">
              <a:latin typeface="+mn-ea"/>
              <a:cs typeface="08서울한강체 L"/>
            </a:endParaRPr>
          </a:p>
          <a:p>
            <a:pPr marL="109728" indent="0">
              <a:buClrTx/>
              <a:buNone/>
            </a:pPr>
            <a:r>
              <a:rPr lang="en-US" altLang="ko-KR" sz="2200" b="1" dirty="0" smtClean="0">
                <a:solidFill>
                  <a:schemeClr val="accent6"/>
                </a:solidFill>
                <a:latin typeface="+mn-ea"/>
                <a:cs typeface="08서울한강체 L"/>
              </a:rPr>
              <a:t>“</a:t>
            </a:r>
            <a:r>
              <a:rPr lang="ko-KR" altLang="en-US" sz="2200" b="1" dirty="0" smtClean="0">
                <a:solidFill>
                  <a:schemeClr val="accent6"/>
                </a:solidFill>
                <a:latin typeface="+mn-ea"/>
                <a:cs typeface="08서울한강체 L"/>
              </a:rPr>
              <a:t>왜 그렇게 화가 납니까</a:t>
            </a:r>
            <a:r>
              <a:rPr lang="en-US" altLang="ko-KR" sz="2200" b="1" dirty="0" smtClean="0">
                <a:solidFill>
                  <a:schemeClr val="accent6"/>
                </a:solidFill>
                <a:latin typeface="+mn-ea"/>
                <a:cs typeface="08서울한강체 L"/>
              </a:rPr>
              <a:t>?”</a:t>
            </a:r>
          </a:p>
          <a:p>
            <a:pPr marL="109728" indent="0">
              <a:buClrTx/>
              <a:buNone/>
            </a:pPr>
            <a:r>
              <a:rPr lang="ko-KR" altLang="en-US" sz="2200" dirty="0" smtClean="0">
                <a:latin typeface="+mn-ea"/>
                <a:cs typeface="08서울한강체 L"/>
              </a:rPr>
              <a:t>→ </a:t>
            </a:r>
            <a:r>
              <a:rPr lang="en-US" altLang="ko-KR" sz="2200" dirty="0" smtClean="0">
                <a:latin typeface="+mn-ea"/>
                <a:cs typeface="08서울한강체 L"/>
              </a:rPr>
              <a:t>“</a:t>
            </a:r>
            <a:r>
              <a:rPr lang="ko-KR" altLang="en-US" sz="2200" dirty="0" smtClean="0">
                <a:latin typeface="+mn-ea"/>
                <a:cs typeface="08서울한강체 L"/>
              </a:rPr>
              <a:t>당신은 여러 가지 일과 사람 때문에 화가 난 것 같군요</a:t>
            </a:r>
            <a:r>
              <a:rPr lang="en-US" altLang="ko-KR" sz="2200" dirty="0" smtClean="0">
                <a:latin typeface="+mn-ea"/>
                <a:cs typeface="08서울한강체 L"/>
              </a:rPr>
              <a:t>. </a:t>
            </a:r>
            <a:r>
              <a:rPr lang="ko-KR" altLang="en-US" sz="2200" dirty="0" smtClean="0">
                <a:latin typeface="+mn-ea"/>
                <a:cs typeface="08서울한강체 L"/>
              </a:rPr>
              <a:t>상담을 하면서 그것에 대해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한 번 얘기해 봅시다</a:t>
            </a:r>
            <a:r>
              <a:rPr lang="en-US" altLang="ko-KR" sz="2200" dirty="0" smtClean="0">
                <a:latin typeface="+mn-ea"/>
                <a:cs typeface="08서울한강체 L"/>
              </a:rPr>
              <a:t>.”</a:t>
            </a:r>
          </a:p>
          <a:p>
            <a:pPr marL="109728" indent="0">
              <a:buClrTx/>
              <a:buNone/>
            </a:pPr>
            <a:endParaRPr lang="en-US" altLang="ko-KR" sz="500" dirty="0" smtClean="0">
              <a:latin typeface="+mn-ea"/>
              <a:cs typeface="08서울한강체 L"/>
            </a:endParaRPr>
          </a:p>
          <a:p>
            <a:pPr marL="109728" indent="0">
              <a:buClrTx/>
              <a:buNone/>
            </a:pPr>
            <a:r>
              <a:rPr lang="en-US" altLang="ko-KR" sz="2200" b="1" dirty="0" smtClean="0">
                <a:solidFill>
                  <a:schemeClr val="accent6"/>
                </a:solidFill>
                <a:latin typeface="+mn-ea"/>
                <a:cs typeface="08서울한강체 L"/>
              </a:rPr>
              <a:t>“</a:t>
            </a:r>
            <a:r>
              <a:rPr lang="ko-KR" altLang="en-US" sz="2200" b="1" dirty="0" smtClean="0">
                <a:solidFill>
                  <a:schemeClr val="accent6"/>
                </a:solidFill>
                <a:latin typeface="+mn-ea"/>
                <a:cs typeface="08서울한강체 L"/>
              </a:rPr>
              <a:t>왜 가족을 때리는 것을 멈추지 못합니까</a:t>
            </a:r>
            <a:r>
              <a:rPr lang="en-US" altLang="ko-KR" sz="2200" b="1" dirty="0" smtClean="0">
                <a:solidFill>
                  <a:schemeClr val="accent6"/>
                </a:solidFill>
                <a:latin typeface="+mn-ea"/>
                <a:cs typeface="08서울한강체 L"/>
              </a:rPr>
              <a:t>?”</a:t>
            </a:r>
          </a:p>
          <a:p>
            <a:pPr marL="109728" indent="0">
              <a:buClrTx/>
              <a:buNone/>
            </a:pPr>
            <a:r>
              <a:rPr lang="ko-KR" altLang="en-US" sz="2200" dirty="0" smtClean="0">
                <a:latin typeface="+mn-ea"/>
                <a:cs typeface="08서울한강체 L"/>
              </a:rPr>
              <a:t>→ </a:t>
            </a:r>
            <a:r>
              <a:rPr lang="en-US" altLang="ko-KR" sz="2200" dirty="0" smtClean="0">
                <a:latin typeface="+mn-ea"/>
                <a:cs typeface="08서울한강체 L"/>
              </a:rPr>
              <a:t>“</a:t>
            </a:r>
            <a:r>
              <a:rPr lang="ko-KR" altLang="en-US" sz="2200" dirty="0" smtClean="0">
                <a:latin typeface="+mn-ea"/>
                <a:cs typeface="08서울한강체 L"/>
              </a:rPr>
              <a:t>내 관심사는 당신의 삶을 좀 더 좋게 만드는 것입니다</a:t>
            </a:r>
            <a:r>
              <a:rPr lang="en-US" altLang="ko-KR" sz="2200" dirty="0" smtClean="0">
                <a:latin typeface="+mn-ea"/>
                <a:cs typeface="08서울한강체 L"/>
              </a:rPr>
              <a:t>. </a:t>
            </a:r>
            <a:r>
              <a:rPr lang="ko-KR" altLang="en-US" sz="2200" dirty="0" smtClean="0">
                <a:latin typeface="+mn-ea"/>
                <a:cs typeface="08서울한강체 L"/>
              </a:rPr>
              <a:t>자주 싸울수록 상황만 더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나빠지지요</a:t>
            </a:r>
            <a:r>
              <a:rPr lang="en-US" altLang="ko-KR" sz="2200" dirty="0" smtClean="0">
                <a:latin typeface="+mn-ea"/>
                <a:cs typeface="08서울한강체 L"/>
              </a:rPr>
              <a:t>.”</a:t>
            </a:r>
          </a:p>
          <a:p>
            <a:pPr marL="109728" indent="0">
              <a:buClrTx/>
              <a:buNone/>
            </a:pPr>
            <a:endParaRPr lang="en-US" altLang="ko-KR" sz="500" dirty="0" smtClean="0">
              <a:latin typeface="+mn-ea"/>
              <a:cs typeface="08서울한강체 L"/>
            </a:endParaRPr>
          </a:p>
          <a:p>
            <a:pPr marL="109728" indent="0">
              <a:buClrTx/>
              <a:buNone/>
            </a:pPr>
            <a:r>
              <a:rPr lang="en-US" altLang="ko-KR" sz="2200" b="1" dirty="0" smtClean="0">
                <a:solidFill>
                  <a:schemeClr val="accent6"/>
                </a:solidFill>
                <a:latin typeface="+mn-ea"/>
                <a:cs typeface="08서울한강체 L"/>
              </a:rPr>
              <a:t>“</a:t>
            </a:r>
            <a:r>
              <a:rPr lang="ko-KR" altLang="en-US" sz="2200" b="1" dirty="0" smtClean="0">
                <a:solidFill>
                  <a:schemeClr val="accent6"/>
                </a:solidFill>
                <a:latin typeface="+mn-ea"/>
                <a:cs typeface="08서울한강체 L"/>
              </a:rPr>
              <a:t>왜 배우자에 대해 그렇게 참지를 못합니까</a:t>
            </a:r>
            <a:r>
              <a:rPr lang="en-US" altLang="ko-KR" sz="2200" b="1" dirty="0" smtClean="0">
                <a:solidFill>
                  <a:schemeClr val="accent6"/>
                </a:solidFill>
                <a:latin typeface="+mn-ea"/>
                <a:cs typeface="08서울한강체 L"/>
              </a:rPr>
              <a:t>?”</a:t>
            </a:r>
          </a:p>
          <a:p>
            <a:pPr marL="109728" indent="0">
              <a:buClrTx/>
              <a:buNone/>
            </a:pPr>
            <a:r>
              <a:rPr lang="ko-KR" altLang="en-US" sz="2200" dirty="0" smtClean="0">
                <a:latin typeface="+mn-ea"/>
                <a:cs typeface="08서울한강체 L"/>
              </a:rPr>
              <a:t>→ </a:t>
            </a:r>
            <a:r>
              <a:rPr lang="en-US" altLang="ko-KR" sz="2200" dirty="0" smtClean="0">
                <a:latin typeface="+mn-ea"/>
                <a:cs typeface="08서울한강체 L"/>
              </a:rPr>
              <a:t>“</a:t>
            </a:r>
            <a:r>
              <a:rPr lang="ko-KR" altLang="en-US" sz="2200" dirty="0" smtClean="0">
                <a:latin typeface="+mn-ea"/>
                <a:cs typeface="08서울한강체 L"/>
              </a:rPr>
              <a:t>보통 배우자끼리 서로 비난하기도 하고 자신이 한 일에 대해 책임을 지지 않으려고      </a:t>
            </a:r>
            <a:endParaRPr lang="en-US" altLang="ko-KR" sz="2200" dirty="0" smtClean="0">
              <a:latin typeface="+mn-ea"/>
              <a:cs typeface="08서울한강체 L"/>
            </a:endParaRPr>
          </a:p>
          <a:p>
            <a:pPr marL="109728" indent="0">
              <a:buClrTx/>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하는 경우가 많지요</a:t>
            </a:r>
            <a:r>
              <a:rPr lang="en-US" altLang="ko-KR" sz="2200" dirty="0" smtClean="0">
                <a:latin typeface="+mn-ea"/>
                <a:cs typeface="08서울한강체 L"/>
              </a:rPr>
              <a:t>.”</a:t>
            </a:r>
          </a:p>
        </p:txBody>
      </p:sp>
      <p:sp>
        <p:nvSpPr>
          <p:cNvPr id="3" name="TextBox 2"/>
          <p:cNvSpPr txBox="1"/>
          <p:nvPr/>
        </p:nvSpPr>
        <p:spPr>
          <a:xfrm>
            <a:off x="432470" y="721216"/>
            <a:ext cx="6658377" cy="461665"/>
          </a:xfrm>
          <a:prstGeom prst="rect">
            <a:avLst/>
          </a:prstGeom>
          <a:noFill/>
        </p:spPr>
        <p:txBody>
          <a:bodyPr wrap="square" rtlCol="0">
            <a:spAutoFit/>
          </a:bodyPr>
          <a:lstStyle/>
          <a:p>
            <a:pPr marL="457200" indent="-457200">
              <a:buFont typeface="Wingdings" panose="05000000000000000000" pitchFamily="2" charset="2"/>
              <a:buChar char="§"/>
            </a:pPr>
            <a:r>
              <a:rPr lang="en-US" altLang="ko-KR" sz="2400" b="1" dirty="0" smtClean="0">
                <a:solidFill>
                  <a:schemeClr val="accent2"/>
                </a:solidFill>
              </a:rPr>
              <a:t>‘</a:t>
            </a:r>
            <a:r>
              <a:rPr lang="ko-KR" altLang="en-US" sz="2400" b="1" dirty="0" smtClean="0">
                <a:solidFill>
                  <a:schemeClr val="accent2"/>
                </a:solidFill>
              </a:rPr>
              <a:t>왜</a:t>
            </a:r>
            <a:r>
              <a:rPr lang="en-US" altLang="ko-KR" sz="2400" b="1" dirty="0" smtClean="0">
                <a:solidFill>
                  <a:schemeClr val="accent2"/>
                </a:solidFill>
              </a:rPr>
              <a:t>’ </a:t>
            </a:r>
            <a:r>
              <a:rPr lang="ko-KR" altLang="en-US" sz="2400" b="1" dirty="0" smtClean="0">
                <a:solidFill>
                  <a:schemeClr val="accent2"/>
                </a:solidFill>
              </a:rPr>
              <a:t>라는 질문의 대안 찾기</a:t>
            </a:r>
            <a:endParaRPr lang="ko-KR" altLang="en-US" sz="2400" b="1" dirty="0">
              <a:solidFill>
                <a:schemeClr val="accent2"/>
              </a:solidFill>
            </a:endParaRPr>
          </a:p>
        </p:txBody>
      </p:sp>
    </p:spTree>
    <p:extLst>
      <p:ext uri="{BB962C8B-B14F-4D97-AF65-F5344CB8AC3E}">
        <p14:creationId xmlns:p14="http://schemas.microsoft.com/office/powerpoint/2010/main" val="115681660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0607" y="862884"/>
            <a:ext cx="11062953" cy="2308324"/>
          </a:xfrm>
          <a:prstGeom prst="rect">
            <a:avLst/>
          </a:prstGeom>
          <a:noFill/>
        </p:spPr>
        <p:txBody>
          <a:bodyPr wrap="square" rtlCol="0">
            <a:spAutoFit/>
          </a:bodyPr>
          <a:lstStyle/>
          <a:p>
            <a:pPr marL="285750" indent="-285750">
              <a:buFont typeface="Wingdings" panose="05000000000000000000" pitchFamily="2" charset="2"/>
              <a:buChar char="§"/>
            </a:pPr>
            <a:r>
              <a:rPr lang="ko-KR" altLang="en-US" sz="2400" b="1" dirty="0" smtClean="0">
                <a:solidFill>
                  <a:schemeClr val="accent2"/>
                </a:solidFill>
              </a:rPr>
              <a:t>문제확인을 위한 사정질문</a:t>
            </a:r>
            <a:endParaRPr lang="en-US" altLang="ko-KR" sz="2400" b="1" dirty="0" smtClean="0">
              <a:solidFill>
                <a:schemeClr val="accent2"/>
              </a:solidFill>
            </a:endParaRPr>
          </a:p>
          <a:p>
            <a:pPr marL="285750" indent="-285750">
              <a:buFont typeface="Wingdings" panose="05000000000000000000" pitchFamily="2" charset="2"/>
              <a:buChar char="§"/>
            </a:pPr>
            <a:endParaRPr lang="en-US" altLang="ko-KR" sz="2000" b="1" dirty="0">
              <a:solidFill>
                <a:schemeClr val="accent2"/>
              </a:solidFill>
            </a:endParaRPr>
          </a:p>
          <a:p>
            <a:pPr marL="342900" indent="-342900">
              <a:buFont typeface="Wingdings" panose="05000000000000000000" pitchFamily="2" charset="2"/>
              <a:buChar char="ü"/>
            </a:pPr>
            <a:r>
              <a:rPr lang="ko-KR" altLang="en-US" sz="2000" dirty="0">
                <a:latin typeface="+mn-ea"/>
                <a:cs typeface="08서울한강체 L"/>
              </a:rPr>
              <a:t>일상생활에서 가족들이 힘들어 하는 것이 무엇입니까</a:t>
            </a:r>
            <a:r>
              <a:rPr lang="en-US" altLang="ko-KR" sz="2000" dirty="0" smtClean="0">
                <a:latin typeface="+mn-ea"/>
                <a:cs typeface="08서울한강체 L"/>
              </a:rPr>
              <a:t>?</a:t>
            </a:r>
          </a:p>
          <a:p>
            <a:pPr marL="342900" indent="-342900">
              <a:buFont typeface="Wingdings" panose="05000000000000000000" pitchFamily="2" charset="2"/>
              <a:buChar char="ü"/>
            </a:pPr>
            <a:endParaRPr lang="en-US" altLang="ko-KR" sz="2000" dirty="0">
              <a:latin typeface="+mn-ea"/>
              <a:cs typeface="08서울한강체 L"/>
            </a:endParaRPr>
          </a:p>
          <a:p>
            <a:pPr marL="342900" indent="-342900">
              <a:buFont typeface="Wingdings" panose="05000000000000000000" pitchFamily="2" charset="2"/>
              <a:buChar char="ü"/>
            </a:pPr>
            <a:r>
              <a:rPr lang="ko-KR" altLang="en-US" sz="2000" dirty="0" smtClean="0">
                <a:latin typeface="+mn-ea"/>
                <a:cs typeface="08서울한강체 L"/>
              </a:rPr>
              <a:t>그러한 </a:t>
            </a:r>
            <a:r>
              <a:rPr lang="ko-KR" altLang="en-US" sz="2000" dirty="0">
                <a:latin typeface="+mn-ea"/>
                <a:cs typeface="08서울한강체 L"/>
              </a:rPr>
              <a:t>일을 하려고 할 때 가족 내에서 무슨 일이 발생합니까</a:t>
            </a:r>
            <a:r>
              <a:rPr lang="en-US" altLang="ko-KR" sz="2000" dirty="0" smtClean="0">
                <a:latin typeface="+mn-ea"/>
                <a:cs typeface="08서울한강체 L"/>
              </a:rPr>
              <a:t>?</a:t>
            </a:r>
          </a:p>
          <a:p>
            <a:pPr marL="342900" indent="-342900">
              <a:buFont typeface="Wingdings" panose="05000000000000000000" pitchFamily="2" charset="2"/>
              <a:buChar char="ü"/>
            </a:pPr>
            <a:endParaRPr lang="en-US" altLang="ko-KR" sz="2000" dirty="0">
              <a:latin typeface="+mn-ea"/>
              <a:cs typeface="08서울한강체 L"/>
            </a:endParaRPr>
          </a:p>
          <a:p>
            <a:pPr marL="342900" indent="-342900">
              <a:buFont typeface="Wingdings" panose="05000000000000000000" pitchFamily="2" charset="2"/>
              <a:buChar char="ü"/>
            </a:pPr>
            <a:r>
              <a:rPr lang="ko-KR" altLang="en-US" sz="2000" dirty="0" smtClean="0">
                <a:latin typeface="+mn-ea"/>
                <a:cs typeface="08서울한강체 L"/>
              </a:rPr>
              <a:t>그러한 </a:t>
            </a:r>
            <a:r>
              <a:rPr lang="ko-KR" altLang="en-US" sz="2000" dirty="0">
                <a:latin typeface="+mn-ea"/>
                <a:cs typeface="08서울한강체 L"/>
              </a:rPr>
              <a:t>일을 하는 과정에서 </a:t>
            </a:r>
            <a:r>
              <a:rPr lang="ko-KR" altLang="en-US" sz="2000" dirty="0" err="1">
                <a:latin typeface="+mn-ea"/>
                <a:cs typeface="08서울한강체 L"/>
              </a:rPr>
              <a:t>가족원</a:t>
            </a:r>
            <a:r>
              <a:rPr lang="ko-KR" altLang="en-US" sz="2000" dirty="0">
                <a:latin typeface="+mn-ea"/>
                <a:cs typeface="08서울한강체 L"/>
              </a:rPr>
              <a:t> 중 누군가가 실패하는 사람이 </a:t>
            </a:r>
            <a:r>
              <a:rPr lang="ko-KR" altLang="en-US" sz="2000" dirty="0" smtClean="0">
                <a:latin typeface="+mn-ea"/>
                <a:cs typeface="08서울한강체 L"/>
              </a:rPr>
              <a:t>있습니까</a:t>
            </a:r>
            <a:r>
              <a:rPr lang="en-US" altLang="ko-KR" sz="2000" dirty="0" smtClean="0">
                <a:latin typeface="+mn-ea"/>
                <a:cs typeface="08서울한강체 L"/>
              </a:rPr>
              <a:t>?</a:t>
            </a:r>
            <a:endParaRPr lang="ko-KR" altLang="en-US" sz="2000" b="1" dirty="0">
              <a:latin typeface="+mn-ea"/>
            </a:endParaRPr>
          </a:p>
        </p:txBody>
      </p:sp>
      <p:sp>
        <p:nvSpPr>
          <p:cNvPr id="5" name="TextBox 4"/>
          <p:cNvSpPr txBox="1"/>
          <p:nvPr/>
        </p:nvSpPr>
        <p:spPr>
          <a:xfrm>
            <a:off x="360607" y="3451538"/>
            <a:ext cx="6658377" cy="461665"/>
          </a:xfrm>
          <a:prstGeom prst="rect">
            <a:avLst/>
          </a:prstGeom>
          <a:noFill/>
        </p:spPr>
        <p:txBody>
          <a:bodyPr wrap="square" rtlCol="0">
            <a:spAutoFit/>
          </a:bodyPr>
          <a:lstStyle/>
          <a:p>
            <a:pPr marL="457200" indent="-457200">
              <a:buFont typeface="Wingdings" panose="05000000000000000000" pitchFamily="2" charset="2"/>
              <a:buChar char="§"/>
            </a:pPr>
            <a:r>
              <a:rPr lang="ko-KR" altLang="en-US" sz="2400" b="1" dirty="0" smtClean="0">
                <a:solidFill>
                  <a:schemeClr val="accent2"/>
                </a:solidFill>
              </a:rPr>
              <a:t>강점관점 사정질문</a:t>
            </a:r>
            <a:endParaRPr lang="ko-KR" altLang="en-US" sz="2400" b="1" dirty="0">
              <a:solidFill>
                <a:schemeClr val="accent2"/>
              </a:solidFill>
            </a:endParaRPr>
          </a:p>
        </p:txBody>
      </p:sp>
      <p:sp>
        <p:nvSpPr>
          <p:cNvPr id="6" name="내용 개체 틀 5"/>
          <p:cNvSpPr txBox="1">
            <a:spLocks/>
          </p:cNvSpPr>
          <p:nvPr/>
        </p:nvSpPr>
        <p:spPr>
          <a:xfrm>
            <a:off x="360607" y="4118019"/>
            <a:ext cx="11579225" cy="2739981"/>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buClrTx/>
            </a:pPr>
            <a:r>
              <a:rPr lang="ko-KR" altLang="en-US" sz="2000" dirty="0" smtClean="0">
                <a:latin typeface="+mn-ea"/>
                <a:cs typeface="08서울한강체 L"/>
              </a:rPr>
              <a:t>생존질문 </a:t>
            </a:r>
            <a:r>
              <a:rPr lang="en-US" altLang="ko-KR" sz="2000" dirty="0" smtClean="0">
                <a:latin typeface="+mn-ea"/>
                <a:cs typeface="08서울한강체 L"/>
              </a:rPr>
              <a:t>-&gt; “</a:t>
            </a:r>
            <a:r>
              <a:rPr lang="ko-KR" altLang="en-US" sz="2000" dirty="0" smtClean="0">
                <a:latin typeface="+mn-ea"/>
                <a:cs typeface="08서울한강체 L"/>
              </a:rPr>
              <a:t>당신은 지금까지 살아남기 위해 어떤 노력을 했습니까</a:t>
            </a:r>
            <a:r>
              <a:rPr lang="en-US" altLang="ko-KR" sz="2000" dirty="0" smtClean="0">
                <a:latin typeface="+mn-ea"/>
                <a:cs typeface="08서울한강체 L"/>
              </a:rPr>
              <a:t>?”</a:t>
            </a:r>
          </a:p>
          <a:p>
            <a:pPr>
              <a:buClrTx/>
            </a:pPr>
            <a:endParaRPr lang="en-US" altLang="ko-KR" sz="1000" dirty="0" smtClean="0">
              <a:latin typeface="+mn-ea"/>
              <a:cs typeface="08서울한강체 L"/>
            </a:endParaRPr>
          </a:p>
          <a:p>
            <a:pPr>
              <a:buClrTx/>
            </a:pPr>
            <a:r>
              <a:rPr lang="ko-KR" altLang="en-US" sz="2000" dirty="0" smtClean="0">
                <a:latin typeface="+mn-ea"/>
                <a:cs typeface="08서울한강체 L"/>
              </a:rPr>
              <a:t>지지질문 </a:t>
            </a:r>
            <a:r>
              <a:rPr lang="en-US" altLang="ko-KR" sz="2000" dirty="0" smtClean="0">
                <a:latin typeface="+mn-ea"/>
                <a:cs typeface="08서울한강체 L"/>
              </a:rPr>
              <a:t>-&gt; “</a:t>
            </a:r>
            <a:r>
              <a:rPr lang="ko-KR" altLang="en-US" sz="2000" dirty="0" smtClean="0">
                <a:latin typeface="+mn-ea"/>
                <a:cs typeface="08서울한강체 L"/>
              </a:rPr>
              <a:t>당신이 의지할 만한 사람은 누구입니까</a:t>
            </a:r>
            <a:r>
              <a:rPr lang="en-US" altLang="ko-KR" sz="2000" dirty="0" smtClean="0">
                <a:latin typeface="+mn-ea"/>
                <a:cs typeface="08서울한강체 L"/>
              </a:rPr>
              <a:t>?”</a:t>
            </a:r>
          </a:p>
          <a:p>
            <a:pPr>
              <a:buClrTx/>
            </a:pPr>
            <a:endParaRPr lang="en-US" altLang="ko-KR" sz="1000" dirty="0" smtClean="0">
              <a:latin typeface="+mn-ea"/>
              <a:cs typeface="08서울한강체 L"/>
            </a:endParaRPr>
          </a:p>
          <a:p>
            <a:pPr>
              <a:buClrTx/>
            </a:pPr>
            <a:r>
              <a:rPr lang="ko-KR" altLang="en-US" sz="2000" dirty="0" smtClean="0">
                <a:latin typeface="+mn-ea"/>
                <a:cs typeface="08서울한강체 L"/>
              </a:rPr>
              <a:t>예외질문 </a:t>
            </a:r>
            <a:r>
              <a:rPr lang="en-US" altLang="ko-KR" sz="2000" dirty="0" smtClean="0">
                <a:latin typeface="+mn-ea"/>
                <a:cs typeface="08서울한강체 L"/>
              </a:rPr>
              <a:t>-&gt; “</a:t>
            </a:r>
            <a:r>
              <a:rPr lang="ko-KR" altLang="en-US" sz="2000" dirty="0" smtClean="0">
                <a:latin typeface="+mn-ea"/>
                <a:cs typeface="08서울한강체 L"/>
              </a:rPr>
              <a:t>삶이 잘 풀려나갔을 때</a:t>
            </a:r>
            <a:r>
              <a:rPr lang="en-US" altLang="ko-KR" sz="2000" dirty="0" smtClean="0">
                <a:latin typeface="+mn-ea"/>
                <a:cs typeface="08서울한강체 L"/>
              </a:rPr>
              <a:t>, </a:t>
            </a:r>
            <a:r>
              <a:rPr lang="ko-KR" altLang="en-US" sz="2000" dirty="0" smtClean="0">
                <a:latin typeface="+mn-ea"/>
                <a:cs typeface="08서울한강체 L"/>
              </a:rPr>
              <a:t>지금과 어떤 점이 달랐나요</a:t>
            </a:r>
            <a:r>
              <a:rPr lang="en-US" altLang="ko-KR" sz="2000" dirty="0" smtClean="0">
                <a:latin typeface="+mn-ea"/>
                <a:cs typeface="08서울한강체 L"/>
              </a:rPr>
              <a:t>?”</a:t>
            </a:r>
          </a:p>
          <a:p>
            <a:pPr>
              <a:buClrTx/>
            </a:pPr>
            <a:endParaRPr lang="en-US" altLang="ko-KR" sz="1000" dirty="0" smtClean="0">
              <a:latin typeface="+mn-ea"/>
              <a:cs typeface="08서울한강체 L"/>
            </a:endParaRPr>
          </a:p>
          <a:p>
            <a:pPr>
              <a:buClrTx/>
            </a:pPr>
            <a:r>
              <a:rPr lang="ko-KR" altLang="en-US" sz="2000" dirty="0" smtClean="0">
                <a:latin typeface="+mn-ea"/>
                <a:cs typeface="08서울한강체 L"/>
              </a:rPr>
              <a:t>가능성 질문 </a:t>
            </a:r>
            <a:r>
              <a:rPr lang="en-US" altLang="ko-KR" sz="2000" dirty="0" smtClean="0">
                <a:latin typeface="+mn-ea"/>
                <a:cs typeface="08서울한강체 L"/>
              </a:rPr>
              <a:t>-&gt; “</a:t>
            </a:r>
            <a:r>
              <a:rPr lang="ko-KR" altLang="en-US" sz="2000" dirty="0" smtClean="0">
                <a:latin typeface="+mn-ea"/>
                <a:cs typeface="08서울한강체 L"/>
              </a:rPr>
              <a:t>당신은 무엇을 하고 싶습니까</a:t>
            </a:r>
            <a:r>
              <a:rPr lang="en-US" altLang="ko-KR" sz="2000" dirty="0" smtClean="0">
                <a:latin typeface="+mn-ea"/>
                <a:cs typeface="08서울한강체 L"/>
              </a:rPr>
              <a:t>?”</a:t>
            </a:r>
          </a:p>
          <a:p>
            <a:pPr>
              <a:buClrTx/>
            </a:pPr>
            <a:endParaRPr lang="en-US" altLang="ko-KR" sz="1000" dirty="0" smtClean="0">
              <a:latin typeface="+mn-ea"/>
              <a:cs typeface="08서울한강체 L"/>
            </a:endParaRPr>
          </a:p>
          <a:p>
            <a:pPr>
              <a:buClrTx/>
            </a:pPr>
            <a:r>
              <a:rPr lang="ko-KR" altLang="en-US" sz="2000" dirty="0" smtClean="0">
                <a:latin typeface="+mn-ea"/>
                <a:cs typeface="08서울한강체 L"/>
              </a:rPr>
              <a:t>자긍심 질문 </a:t>
            </a:r>
            <a:r>
              <a:rPr lang="en-US" altLang="ko-KR" sz="2000" dirty="0" smtClean="0">
                <a:latin typeface="+mn-ea"/>
                <a:cs typeface="08서울한강체 L"/>
              </a:rPr>
              <a:t>-&gt; “</a:t>
            </a:r>
            <a:r>
              <a:rPr lang="ko-KR" altLang="en-US" sz="2000" dirty="0" smtClean="0">
                <a:latin typeface="+mn-ea"/>
                <a:cs typeface="08서울한강체 L"/>
              </a:rPr>
              <a:t>사람들은 당신의 장점이 무엇이라고 합니까</a:t>
            </a:r>
            <a:r>
              <a:rPr lang="en-US" altLang="ko-KR" sz="2000" dirty="0" smtClean="0">
                <a:latin typeface="+mn-ea"/>
                <a:cs typeface="08서울한강체 L"/>
              </a:rPr>
              <a:t>?”</a:t>
            </a:r>
            <a:endParaRPr lang="ko-KR" altLang="en-US" sz="2000" dirty="0" smtClean="0">
              <a:latin typeface="+mn-ea"/>
              <a:cs typeface="08서울한강체 L"/>
            </a:endParaRPr>
          </a:p>
        </p:txBody>
      </p:sp>
    </p:spTree>
    <p:extLst>
      <p:ext uri="{BB962C8B-B14F-4D97-AF65-F5344CB8AC3E}">
        <p14:creationId xmlns:p14="http://schemas.microsoft.com/office/powerpoint/2010/main" val="274133870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a:spLocks noGrp="1"/>
          </p:cNvSpPr>
          <p:nvPr>
            <p:ph idx="1"/>
          </p:nvPr>
        </p:nvSpPr>
        <p:spPr>
          <a:xfrm>
            <a:off x="316604" y="850004"/>
            <a:ext cx="10926651" cy="914401"/>
          </a:xfrm>
        </p:spPr>
        <p:txBody>
          <a:bodyPr>
            <a:noAutofit/>
          </a:bodyPr>
          <a:lstStyle/>
          <a:p>
            <a:pPr marL="514350" indent="-514350">
              <a:buNone/>
            </a:pPr>
            <a:r>
              <a:rPr lang="en-US" altLang="ko-KR" sz="3200" b="1" dirty="0" smtClean="0">
                <a:solidFill>
                  <a:srgbClr val="002060"/>
                </a:solidFill>
              </a:rPr>
              <a:t>(5) </a:t>
            </a:r>
            <a:r>
              <a:rPr lang="ko-KR" altLang="en-US" sz="3200" b="1" dirty="0" smtClean="0">
                <a:solidFill>
                  <a:srgbClr val="002060"/>
                </a:solidFill>
              </a:rPr>
              <a:t>비자발적인 클라이언트와의 상담</a:t>
            </a:r>
            <a:endParaRPr lang="en-US" altLang="ko-KR" sz="3200" b="1" dirty="0" smtClean="0">
              <a:solidFill>
                <a:srgbClr val="002060"/>
              </a:solidFill>
            </a:endParaRPr>
          </a:p>
        </p:txBody>
      </p:sp>
      <p:sp>
        <p:nvSpPr>
          <p:cNvPr id="5" name="TextBox 4"/>
          <p:cNvSpPr txBox="1"/>
          <p:nvPr/>
        </p:nvSpPr>
        <p:spPr>
          <a:xfrm>
            <a:off x="882585" y="1764405"/>
            <a:ext cx="6587162" cy="461665"/>
          </a:xfrm>
          <a:prstGeom prst="rect">
            <a:avLst/>
          </a:prstGeom>
          <a:noFill/>
        </p:spPr>
        <p:txBody>
          <a:bodyPr wrap="square" rtlCol="0">
            <a:spAutoFit/>
          </a:bodyPr>
          <a:lstStyle/>
          <a:p>
            <a:r>
              <a:rPr lang="ko-KR" altLang="en-US" sz="2400" b="1" dirty="0" smtClean="0">
                <a:solidFill>
                  <a:srgbClr val="FF0000"/>
                </a:solidFill>
              </a:rPr>
              <a:t>비자발적</a:t>
            </a:r>
            <a:r>
              <a:rPr lang="ko-KR" altLang="en-US" sz="2400" b="1" dirty="0" smtClean="0">
                <a:solidFill>
                  <a:schemeClr val="accent2"/>
                </a:solidFill>
              </a:rPr>
              <a:t> 클라이언트와의 상담 지침</a:t>
            </a:r>
            <a:endParaRPr lang="en-US" altLang="ko-KR" sz="2000" b="1" dirty="0">
              <a:solidFill>
                <a:schemeClr val="accent2"/>
              </a:solidFill>
            </a:endParaRPr>
          </a:p>
        </p:txBody>
      </p:sp>
      <p:sp>
        <p:nvSpPr>
          <p:cNvPr id="6" name="직사각형 5"/>
          <p:cNvSpPr/>
          <p:nvPr/>
        </p:nvSpPr>
        <p:spPr>
          <a:xfrm>
            <a:off x="882585" y="2558863"/>
            <a:ext cx="10785674" cy="3354765"/>
          </a:xfrm>
          <a:prstGeom prst="rect">
            <a:avLst/>
          </a:prstGeom>
        </p:spPr>
        <p:txBody>
          <a:bodyPr wrap="square">
            <a:spAutoFit/>
          </a:bodyPr>
          <a:lstStyle/>
          <a:p>
            <a:pPr>
              <a:defRPr/>
            </a:pPr>
            <a:r>
              <a:rPr lang="en-US" altLang="ko-KR" sz="2000" dirty="0" smtClean="0">
                <a:latin typeface="+mn-ea"/>
              </a:rPr>
              <a:t>1) </a:t>
            </a:r>
            <a:r>
              <a:rPr lang="ko-KR" altLang="en-US" sz="2000" dirty="0" smtClean="0">
                <a:latin typeface="+mn-ea"/>
              </a:rPr>
              <a:t>클라이언트와의 </a:t>
            </a:r>
            <a:r>
              <a:rPr lang="ko-KR" altLang="en-US" sz="2000" b="1" dirty="0">
                <a:latin typeface="+mn-ea"/>
              </a:rPr>
              <a:t>첫 만남 이전에 </a:t>
            </a:r>
            <a:r>
              <a:rPr lang="ko-KR" altLang="en-US" sz="2000" dirty="0">
                <a:latin typeface="+mn-ea"/>
              </a:rPr>
              <a:t>협상의 대상이 될 수 있는 요구들과 클라이언트가 </a:t>
            </a:r>
            <a:r>
              <a:rPr lang="ko-KR" altLang="en-US" sz="2000" dirty="0" smtClean="0">
                <a:latin typeface="+mn-ea"/>
              </a:rPr>
              <a:t>활용할 </a:t>
            </a:r>
            <a:endParaRPr lang="en-US" altLang="ko-KR" sz="2000" dirty="0" smtClean="0">
              <a:latin typeface="+mn-ea"/>
            </a:endParaRPr>
          </a:p>
          <a:p>
            <a:pPr>
              <a:defRPr/>
            </a:pPr>
            <a:r>
              <a:rPr lang="en-US" altLang="ko-KR" sz="2000" dirty="0" smtClean="0">
                <a:latin typeface="+mn-ea"/>
              </a:rPr>
              <a:t>    </a:t>
            </a:r>
            <a:r>
              <a:rPr lang="ko-KR" altLang="en-US" sz="2000" dirty="0" smtClean="0">
                <a:latin typeface="+mn-ea"/>
              </a:rPr>
              <a:t>수 </a:t>
            </a:r>
            <a:r>
              <a:rPr lang="ko-KR" altLang="en-US" sz="2000" dirty="0">
                <a:latin typeface="+mn-ea"/>
              </a:rPr>
              <a:t>있는 선택 대안을 분명히 한다</a:t>
            </a:r>
            <a:r>
              <a:rPr lang="en-US" altLang="ko-KR" sz="2000" dirty="0" smtClean="0">
                <a:latin typeface="+mn-ea"/>
              </a:rPr>
              <a:t>.</a:t>
            </a:r>
          </a:p>
          <a:p>
            <a:pPr>
              <a:defRPr/>
            </a:pPr>
            <a:endParaRPr lang="en-US" altLang="ko-KR" sz="2000" dirty="0">
              <a:latin typeface="+mn-ea"/>
            </a:endParaRPr>
          </a:p>
          <a:p>
            <a:pPr marL="457200" indent="-457200">
              <a:buFont typeface="Arial" pitchFamily="34" charset="0"/>
              <a:buAutoNum type="arabicParenR"/>
              <a:defRPr/>
            </a:pPr>
            <a:endParaRPr lang="ko-KR" altLang="en-US" sz="400" dirty="0">
              <a:latin typeface="+mn-ea"/>
            </a:endParaRPr>
          </a:p>
          <a:p>
            <a:pPr marL="320040" indent="-320040">
              <a:buFont typeface="Arial" pitchFamily="34" charset="0"/>
              <a:buNone/>
              <a:defRPr/>
            </a:pPr>
            <a:r>
              <a:rPr lang="en-US" altLang="ko-KR" sz="2000" dirty="0">
                <a:latin typeface="+mn-ea"/>
              </a:rPr>
              <a:t>2) </a:t>
            </a:r>
            <a:r>
              <a:rPr lang="ko-KR" altLang="en-US" sz="2000" dirty="0">
                <a:latin typeface="+mn-ea"/>
              </a:rPr>
              <a:t>클라이언트와 처음 만날 때</a:t>
            </a:r>
            <a:r>
              <a:rPr lang="en-US" altLang="ko-KR" sz="2000" dirty="0">
                <a:latin typeface="+mn-ea"/>
              </a:rPr>
              <a:t>, </a:t>
            </a:r>
            <a:r>
              <a:rPr lang="ko-KR" altLang="en-US" sz="2000" dirty="0">
                <a:latin typeface="+mn-ea"/>
              </a:rPr>
              <a:t>클라이언트가 기관에 오게 된 이유에 대한 </a:t>
            </a:r>
            <a:r>
              <a:rPr lang="ko-KR" altLang="en-US" sz="2000" b="1" dirty="0">
                <a:latin typeface="+mn-ea"/>
              </a:rPr>
              <a:t>사실적 정보</a:t>
            </a:r>
            <a:r>
              <a:rPr lang="ko-KR" altLang="en-US" sz="2000" dirty="0">
                <a:latin typeface="+mn-ea"/>
              </a:rPr>
              <a:t>를 </a:t>
            </a:r>
            <a:r>
              <a:rPr lang="ko-KR" altLang="en-US" sz="2000" dirty="0" smtClean="0">
                <a:latin typeface="+mn-ea"/>
              </a:rPr>
              <a:t>알려 </a:t>
            </a:r>
            <a:r>
              <a:rPr lang="ko-KR" altLang="en-US" sz="2000" dirty="0">
                <a:latin typeface="+mn-ea"/>
              </a:rPr>
              <a:t>준다</a:t>
            </a:r>
            <a:r>
              <a:rPr lang="en-US" altLang="ko-KR" sz="2000" dirty="0" smtClean="0">
                <a:latin typeface="+mn-ea"/>
              </a:rPr>
              <a:t>.</a:t>
            </a:r>
          </a:p>
          <a:p>
            <a:pPr marL="320040" indent="-320040">
              <a:buFont typeface="Arial" pitchFamily="34" charset="0"/>
              <a:buNone/>
              <a:defRPr/>
            </a:pPr>
            <a:endParaRPr lang="en-US" altLang="ko-KR" sz="2000" dirty="0">
              <a:latin typeface="+mn-ea"/>
            </a:endParaRPr>
          </a:p>
          <a:p>
            <a:pPr marL="320040" indent="-320040">
              <a:buFont typeface="Arial" pitchFamily="34" charset="0"/>
              <a:buNone/>
              <a:defRPr/>
            </a:pPr>
            <a:endParaRPr lang="ko-KR" altLang="en-US" sz="400" dirty="0">
              <a:latin typeface="+mn-ea"/>
            </a:endParaRPr>
          </a:p>
          <a:p>
            <a:pPr marL="320040" indent="-320040">
              <a:buFont typeface="Arial" pitchFamily="34" charset="0"/>
              <a:buNone/>
              <a:defRPr/>
            </a:pPr>
            <a:r>
              <a:rPr lang="en-US" altLang="ko-KR" sz="2000" dirty="0">
                <a:latin typeface="+mn-ea"/>
              </a:rPr>
              <a:t>3) </a:t>
            </a:r>
            <a:r>
              <a:rPr lang="ko-KR" altLang="en-US" sz="2000" dirty="0">
                <a:latin typeface="+mn-ea"/>
              </a:rPr>
              <a:t>사례관리자의 역할과 책임</a:t>
            </a:r>
            <a:r>
              <a:rPr lang="en-US" altLang="ko-KR" sz="2000" dirty="0">
                <a:latin typeface="+mn-ea"/>
              </a:rPr>
              <a:t>, </a:t>
            </a:r>
            <a:r>
              <a:rPr lang="ko-KR" altLang="en-US" sz="2000" dirty="0">
                <a:latin typeface="+mn-ea"/>
              </a:rPr>
              <a:t>클라이언트에 대한 기관과 사회복지사의 기대를 분명하고 </a:t>
            </a:r>
            <a:r>
              <a:rPr lang="ko-KR" altLang="en-US" sz="2000" b="1" dirty="0" smtClean="0">
                <a:latin typeface="+mn-ea"/>
              </a:rPr>
              <a:t>정직하게 </a:t>
            </a:r>
            <a:r>
              <a:rPr lang="ko-KR" altLang="en-US" sz="2000" b="1" dirty="0">
                <a:latin typeface="+mn-ea"/>
              </a:rPr>
              <a:t>설명 </a:t>
            </a:r>
            <a:r>
              <a:rPr lang="ko-KR" altLang="en-US" sz="2000" dirty="0">
                <a:latin typeface="+mn-ea"/>
              </a:rPr>
              <a:t>한다</a:t>
            </a:r>
            <a:r>
              <a:rPr lang="en-US" altLang="ko-KR" sz="2000" dirty="0" smtClean="0">
                <a:latin typeface="+mn-ea"/>
              </a:rPr>
              <a:t>.</a:t>
            </a:r>
          </a:p>
          <a:p>
            <a:pPr marL="320040" indent="-320040">
              <a:buFont typeface="Arial" pitchFamily="34" charset="0"/>
              <a:buNone/>
              <a:defRPr/>
            </a:pPr>
            <a:endParaRPr lang="en-US" altLang="ko-KR" sz="2000" dirty="0">
              <a:latin typeface="+mn-ea"/>
            </a:endParaRPr>
          </a:p>
          <a:p>
            <a:pPr marL="320040" indent="-320040">
              <a:buFont typeface="Arial" pitchFamily="34" charset="0"/>
              <a:buNone/>
              <a:defRPr/>
            </a:pPr>
            <a:endParaRPr lang="ko-KR" altLang="en-US" sz="400" dirty="0">
              <a:latin typeface="+mn-ea"/>
            </a:endParaRPr>
          </a:p>
          <a:p>
            <a:pPr marL="320040" indent="-320040">
              <a:buFont typeface="Arial" pitchFamily="34" charset="0"/>
              <a:buNone/>
              <a:defRPr/>
            </a:pPr>
            <a:r>
              <a:rPr lang="en-US" altLang="ko-KR" sz="2000" dirty="0">
                <a:latin typeface="+mn-ea"/>
              </a:rPr>
              <a:t>4) </a:t>
            </a:r>
            <a:r>
              <a:rPr lang="ko-KR" altLang="en-US" sz="2000" dirty="0">
                <a:latin typeface="+mn-ea"/>
              </a:rPr>
              <a:t>클라이언트가 협조하지 않을 때 발생할 수 있는 </a:t>
            </a:r>
            <a:r>
              <a:rPr lang="ko-KR" altLang="en-US" sz="2000" b="1" dirty="0">
                <a:latin typeface="+mn-ea"/>
              </a:rPr>
              <a:t>부정적인 결과</a:t>
            </a:r>
            <a:r>
              <a:rPr lang="ko-KR" altLang="en-US" sz="2000" dirty="0">
                <a:latin typeface="+mn-ea"/>
              </a:rPr>
              <a:t>를 알려 준다</a:t>
            </a:r>
            <a:r>
              <a:rPr lang="en-US" altLang="ko-KR" sz="2000" dirty="0">
                <a:latin typeface="+mn-ea"/>
              </a:rPr>
              <a:t>.</a:t>
            </a:r>
          </a:p>
        </p:txBody>
      </p:sp>
    </p:spTree>
    <p:extLst>
      <p:ext uri="{BB962C8B-B14F-4D97-AF65-F5344CB8AC3E}">
        <p14:creationId xmlns:p14="http://schemas.microsoft.com/office/powerpoint/2010/main" val="117124315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5"/>
          <p:cNvSpPr txBox="1">
            <a:spLocks/>
          </p:cNvSpPr>
          <p:nvPr/>
        </p:nvSpPr>
        <p:spPr>
          <a:xfrm>
            <a:off x="251520" y="787261"/>
            <a:ext cx="11815984" cy="2006468"/>
          </a:xfrm>
          <a:prstGeom prst="rect">
            <a:avLst/>
          </a:prstGeom>
        </p:spPr>
        <p:txBody>
          <a:bodyPr rtlCol="0">
            <a:noAutofit/>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320040" indent="-320040">
              <a:buFont typeface="Arial" pitchFamily="34" charset="0"/>
              <a:buNone/>
              <a:defRPr/>
            </a:pPr>
            <a:endParaRPr lang="ko-KR" altLang="en-US" sz="400" dirty="0" smtClean="0">
              <a:latin typeface="+mn-ea"/>
            </a:endParaRPr>
          </a:p>
          <a:p>
            <a:pPr marL="320040" indent="-320040">
              <a:buFont typeface="Arial" pitchFamily="34" charset="0"/>
              <a:buNone/>
              <a:defRPr/>
            </a:pPr>
            <a:r>
              <a:rPr lang="en-US" altLang="ko-KR" sz="2000" dirty="0" smtClean="0">
                <a:latin typeface="+mn-ea"/>
              </a:rPr>
              <a:t>5) </a:t>
            </a:r>
            <a:r>
              <a:rPr lang="ko-KR" altLang="en-US" sz="2000" dirty="0" smtClean="0">
                <a:latin typeface="+mn-ea"/>
              </a:rPr>
              <a:t>강제로 만나게 되는 클라이언트가 지니고 있는 부정적인 감정과 저항감을 표현하도록 돕는다</a:t>
            </a:r>
            <a:r>
              <a:rPr lang="en-US" altLang="ko-KR" sz="2000" dirty="0" smtClean="0">
                <a:latin typeface="+mn-ea"/>
              </a:rPr>
              <a:t>.</a:t>
            </a:r>
          </a:p>
          <a:p>
            <a:pPr marL="320040" indent="-320040">
              <a:buFont typeface="Arial" pitchFamily="34" charset="0"/>
              <a:buNone/>
              <a:defRPr/>
            </a:pPr>
            <a:endParaRPr lang="ko-KR" altLang="en-US" sz="400" dirty="0" smtClean="0">
              <a:latin typeface="+mn-ea"/>
            </a:endParaRPr>
          </a:p>
          <a:p>
            <a:pPr marL="320040" indent="-320040">
              <a:buFont typeface="Arial" pitchFamily="34" charset="0"/>
              <a:buNone/>
              <a:defRPr/>
            </a:pPr>
            <a:r>
              <a:rPr lang="en-US" altLang="ko-KR" sz="2000" dirty="0" smtClean="0">
                <a:latin typeface="+mn-ea"/>
              </a:rPr>
              <a:t>6) </a:t>
            </a:r>
            <a:r>
              <a:rPr lang="ko-KR" altLang="en-US" sz="2000" dirty="0" smtClean="0">
                <a:latin typeface="+mn-ea"/>
              </a:rPr>
              <a:t>전문가 체계에 대한 클라이언트의 과거 경험을 들어보고</a:t>
            </a:r>
            <a:r>
              <a:rPr lang="en-US" altLang="ko-KR" sz="2000" dirty="0" smtClean="0">
                <a:latin typeface="+mn-ea"/>
              </a:rPr>
              <a:t>, </a:t>
            </a:r>
            <a:r>
              <a:rPr lang="ko-KR" altLang="en-US" sz="2000" dirty="0" smtClean="0">
                <a:latin typeface="+mn-ea"/>
              </a:rPr>
              <a:t>법이 허용하는 한도 내에서 </a:t>
            </a:r>
            <a:r>
              <a:rPr lang="ko-KR" altLang="en-US" sz="2000" b="1" dirty="0" smtClean="0">
                <a:latin typeface="+mn-ea"/>
              </a:rPr>
              <a:t>자기 결정</a:t>
            </a:r>
            <a:r>
              <a:rPr lang="ko-KR" altLang="en-US" sz="2000" dirty="0" smtClean="0">
                <a:latin typeface="+mn-ea"/>
              </a:rPr>
              <a:t>을 할 수 있게 한다</a:t>
            </a:r>
            <a:r>
              <a:rPr lang="en-US" altLang="ko-KR" sz="2000" dirty="0" smtClean="0">
                <a:latin typeface="+mn-ea"/>
              </a:rPr>
              <a:t>.</a:t>
            </a:r>
          </a:p>
          <a:p>
            <a:pPr marL="320040" indent="-320040">
              <a:buFont typeface="Arial" pitchFamily="34" charset="0"/>
              <a:buNone/>
              <a:defRPr/>
            </a:pPr>
            <a:endParaRPr lang="ko-KR" altLang="en-US" sz="400" dirty="0" smtClean="0">
              <a:latin typeface="+mn-ea"/>
            </a:endParaRPr>
          </a:p>
          <a:p>
            <a:pPr marL="320040" indent="-320040">
              <a:buFont typeface="Arial" pitchFamily="34" charset="0"/>
              <a:buNone/>
              <a:defRPr/>
            </a:pPr>
            <a:r>
              <a:rPr lang="en-US" altLang="ko-KR" sz="2000" dirty="0" smtClean="0">
                <a:latin typeface="+mn-ea"/>
              </a:rPr>
              <a:t>7) </a:t>
            </a:r>
            <a:r>
              <a:rPr lang="ko-KR" altLang="en-US" sz="2000" dirty="0" smtClean="0">
                <a:latin typeface="+mn-ea"/>
              </a:rPr>
              <a:t>클라이언트를 동기부여가 안 된 것으로 </a:t>
            </a:r>
            <a:r>
              <a:rPr lang="ko-KR" altLang="en-US" sz="2000" dirty="0" err="1" smtClean="0">
                <a:latin typeface="+mn-ea"/>
              </a:rPr>
              <a:t>낙인하지</a:t>
            </a:r>
            <a:r>
              <a:rPr lang="ko-KR" altLang="en-US" sz="2000" dirty="0" smtClean="0">
                <a:latin typeface="+mn-ea"/>
              </a:rPr>
              <a:t> 말고</a:t>
            </a:r>
            <a:r>
              <a:rPr lang="en-US" altLang="ko-KR" sz="2000" dirty="0" smtClean="0">
                <a:latin typeface="+mn-ea"/>
              </a:rPr>
              <a:t>,</a:t>
            </a:r>
            <a:r>
              <a:rPr lang="ko-KR" altLang="en-US" sz="2000" dirty="0" smtClean="0">
                <a:latin typeface="+mn-ea"/>
              </a:rPr>
              <a:t> 클라이언트의 욕구와 동기와 함께 움직인다</a:t>
            </a:r>
            <a:r>
              <a:rPr lang="en-US" altLang="ko-KR" sz="2000" dirty="0" smtClean="0">
                <a:latin typeface="+mn-ea"/>
              </a:rPr>
              <a:t>.</a:t>
            </a:r>
            <a:endParaRPr lang="ko-KR" altLang="en-US" sz="2000" dirty="0" smtClean="0">
              <a:latin typeface="+mn-ea"/>
            </a:endParaRPr>
          </a:p>
        </p:txBody>
      </p:sp>
      <p:sp>
        <p:nvSpPr>
          <p:cNvPr id="4" name="TextBox 3"/>
          <p:cNvSpPr txBox="1"/>
          <p:nvPr/>
        </p:nvSpPr>
        <p:spPr>
          <a:xfrm>
            <a:off x="251520" y="2793729"/>
            <a:ext cx="6587162" cy="461665"/>
          </a:xfrm>
          <a:prstGeom prst="rect">
            <a:avLst/>
          </a:prstGeom>
          <a:noFill/>
        </p:spPr>
        <p:txBody>
          <a:bodyPr wrap="square" rtlCol="0">
            <a:spAutoFit/>
          </a:bodyPr>
          <a:lstStyle/>
          <a:p>
            <a:r>
              <a:rPr lang="ko-KR" altLang="en-US" sz="2400" b="1" dirty="0" smtClean="0">
                <a:solidFill>
                  <a:srgbClr val="FF0000"/>
                </a:solidFill>
              </a:rPr>
              <a:t>사례관리자의 안전 </a:t>
            </a:r>
            <a:r>
              <a:rPr lang="ko-KR" altLang="en-US" sz="2400" b="1" dirty="0" smtClean="0">
                <a:solidFill>
                  <a:schemeClr val="accent2"/>
                </a:solidFill>
              </a:rPr>
              <a:t>확보를 위한 지침</a:t>
            </a:r>
            <a:endParaRPr lang="en-US" altLang="ko-KR" sz="2000" b="1" dirty="0">
              <a:solidFill>
                <a:schemeClr val="accent2"/>
              </a:solidFill>
            </a:endParaRPr>
          </a:p>
        </p:txBody>
      </p:sp>
      <p:sp>
        <p:nvSpPr>
          <p:cNvPr id="5" name="직사각형 4"/>
          <p:cNvSpPr/>
          <p:nvPr/>
        </p:nvSpPr>
        <p:spPr>
          <a:xfrm>
            <a:off x="251520" y="3438657"/>
            <a:ext cx="11815984" cy="3293209"/>
          </a:xfrm>
          <a:prstGeom prst="rect">
            <a:avLst/>
          </a:prstGeom>
        </p:spPr>
        <p:txBody>
          <a:bodyPr wrap="square">
            <a:spAutoFit/>
          </a:bodyPr>
          <a:lstStyle/>
          <a:p>
            <a:pPr>
              <a:defRPr/>
            </a:pPr>
            <a:r>
              <a:rPr lang="en-US" altLang="ko-KR" sz="2000" dirty="0" smtClean="0">
                <a:latin typeface="+mn-ea"/>
              </a:rPr>
              <a:t>1) </a:t>
            </a:r>
            <a:r>
              <a:rPr lang="ko-KR" altLang="en-US" sz="2000" dirty="0" smtClean="0">
                <a:latin typeface="+mn-ea"/>
              </a:rPr>
              <a:t>방문시간</a:t>
            </a:r>
            <a:r>
              <a:rPr lang="en-US" altLang="ko-KR" sz="2000" dirty="0" smtClean="0">
                <a:latin typeface="+mn-ea"/>
              </a:rPr>
              <a:t>, </a:t>
            </a:r>
            <a:r>
              <a:rPr lang="ko-KR" altLang="en-US" sz="2000" dirty="0" smtClean="0">
                <a:latin typeface="+mn-ea"/>
              </a:rPr>
              <a:t>행선지</a:t>
            </a:r>
            <a:r>
              <a:rPr lang="en-US" altLang="ko-KR" sz="2000" dirty="0" smtClean="0">
                <a:latin typeface="+mn-ea"/>
              </a:rPr>
              <a:t>, </a:t>
            </a:r>
            <a:r>
              <a:rPr lang="ko-KR" altLang="en-US" sz="2000" dirty="0" smtClean="0">
                <a:latin typeface="+mn-ea"/>
              </a:rPr>
              <a:t>만날 사람을 반드시 기관에 알리고 방문한다</a:t>
            </a:r>
            <a:r>
              <a:rPr lang="en-US" altLang="ko-KR" sz="2000" dirty="0" smtClean="0">
                <a:latin typeface="+mn-ea"/>
              </a:rPr>
              <a:t>.</a:t>
            </a:r>
          </a:p>
          <a:p>
            <a:pPr>
              <a:defRPr/>
            </a:pPr>
            <a:endParaRPr lang="en-US" altLang="ko-KR" sz="2000" dirty="0">
              <a:latin typeface="+mn-ea"/>
            </a:endParaRPr>
          </a:p>
          <a:p>
            <a:pPr marL="457200" indent="-457200">
              <a:buFont typeface="Arial" pitchFamily="34" charset="0"/>
              <a:buAutoNum type="arabicParenR"/>
              <a:defRPr/>
            </a:pPr>
            <a:endParaRPr lang="ko-KR" altLang="en-US" sz="400" dirty="0">
              <a:latin typeface="+mn-ea"/>
            </a:endParaRPr>
          </a:p>
          <a:p>
            <a:pPr marL="320040" indent="-320040">
              <a:buFont typeface="Arial" pitchFamily="34" charset="0"/>
              <a:buNone/>
              <a:defRPr/>
            </a:pPr>
            <a:r>
              <a:rPr lang="en-US" altLang="ko-KR" sz="2000" dirty="0">
                <a:latin typeface="+mn-ea"/>
              </a:rPr>
              <a:t>2) </a:t>
            </a:r>
            <a:r>
              <a:rPr lang="ko-KR" altLang="en-US" sz="2000" dirty="0" smtClean="0">
                <a:latin typeface="+mn-ea"/>
              </a:rPr>
              <a:t>인적이 드문 시간에 외진 곳을 홀로 방문하는 것을 피한다</a:t>
            </a:r>
            <a:r>
              <a:rPr lang="en-US" altLang="ko-KR" sz="2000" dirty="0" smtClean="0">
                <a:latin typeface="+mn-ea"/>
              </a:rPr>
              <a:t>.</a:t>
            </a:r>
          </a:p>
          <a:p>
            <a:pPr marL="320040" indent="-320040">
              <a:buFont typeface="Arial" pitchFamily="34" charset="0"/>
              <a:buNone/>
              <a:defRPr/>
            </a:pPr>
            <a:endParaRPr lang="en-US" altLang="ko-KR" sz="2000" dirty="0">
              <a:latin typeface="+mn-ea"/>
            </a:endParaRPr>
          </a:p>
          <a:p>
            <a:pPr marL="320040" indent="-320040">
              <a:buFont typeface="Arial" pitchFamily="34" charset="0"/>
              <a:buNone/>
              <a:defRPr/>
            </a:pPr>
            <a:endParaRPr lang="ko-KR" altLang="en-US" sz="400" dirty="0">
              <a:latin typeface="+mn-ea"/>
            </a:endParaRPr>
          </a:p>
          <a:p>
            <a:pPr marL="320040" indent="-320040">
              <a:buFont typeface="Arial" pitchFamily="34" charset="0"/>
              <a:buNone/>
              <a:defRPr/>
            </a:pPr>
            <a:r>
              <a:rPr lang="en-US" altLang="ko-KR" sz="2000" dirty="0">
                <a:latin typeface="+mn-ea"/>
              </a:rPr>
              <a:t>3) </a:t>
            </a:r>
            <a:r>
              <a:rPr lang="ko-KR" altLang="en-US" sz="2000" dirty="0" smtClean="0">
                <a:latin typeface="+mn-ea"/>
              </a:rPr>
              <a:t>침착하고 자신감 있는 태도를 가진다</a:t>
            </a:r>
            <a:r>
              <a:rPr lang="en-US" altLang="ko-KR" sz="2000" dirty="0" smtClean="0">
                <a:latin typeface="+mn-ea"/>
              </a:rPr>
              <a:t>.</a:t>
            </a:r>
          </a:p>
          <a:p>
            <a:pPr marL="320040" indent="-320040">
              <a:buFont typeface="Arial" pitchFamily="34" charset="0"/>
              <a:buNone/>
              <a:defRPr/>
            </a:pPr>
            <a:endParaRPr lang="en-US" altLang="ko-KR" sz="2000" dirty="0">
              <a:latin typeface="+mn-ea"/>
            </a:endParaRPr>
          </a:p>
          <a:p>
            <a:pPr marL="320040" indent="-320040">
              <a:buFont typeface="Arial" pitchFamily="34" charset="0"/>
              <a:buNone/>
              <a:defRPr/>
            </a:pPr>
            <a:r>
              <a:rPr lang="en-US" altLang="ko-KR" sz="2000" dirty="0" smtClean="0">
                <a:latin typeface="+mn-ea"/>
              </a:rPr>
              <a:t>4) </a:t>
            </a:r>
            <a:r>
              <a:rPr lang="ko-KR" altLang="en-US" sz="2000" dirty="0" smtClean="0">
                <a:latin typeface="+mn-ea"/>
              </a:rPr>
              <a:t>편안하되 단정한 옷차림을 한다</a:t>
            </a:r>
            <a:r>
              <a:rPr lang="en-US" altLang="ko-KR" sz="2000" dirty="0" smtClean="0">
                <a:latin typeface="+mn-ea"/>
              </a:rPr>
              <a:t>.</a:t>
            </a:r>
          </a:p>
          <a:p>
            <a:pPr marL="320040" indent="-320040">
              <a:buFont typeface="Arial" pitchFamily="34" charset="0"/>
              <a:buNone/>
              <a:defRPr/>
            </a:pPr>
            <a:endParaRPr lang="en-US" altLang="ko-KR" sz="2000" dirty="0">
              <a:latin typeface="+mn-ea"/>
            </a:endParaRPr>
          </a:p>
          <a:p>
            <a:pPr marL="320040" indent="-320040">
              <a:buFont typeface="Arial" pitchFamily="34" charset="0"/>
              <a:buNone/>
              <a:defRPr/>
            </a:pPr>
            <a:r>
              <a:rPr lang="en-US" altLang="ko-KR" sz="2000" dirty="0" smtClean="0">
                <a:latin typeface="+mn-ea"/>
              </a:rPr>
              <a:t>5) </a:t>
            </a:r>
            <a:r>
              <a:rPr lang="ko-KR" altLang="en-US" sz="2000" dirty="0" smtClean="0">
                <a:latin typeface="+mn-ea"/>
              </a:rPr>
              <a:t>자신의 직감을 중시한다</a:t>
            </a:r>
            <a:r>
              <a:rPr lang="en-US" altLang="ko-KR" sz="2000" dirty="0" smtClean="0">
                <a:latin typeface="+mn-ea"/>
              </a:rPr>
              <a:t>. </a:t>
            </a:r>
            <a:r>
              <a:rPr lang="ko-KR" altLang="en-US" sz="2000" dirty="0" smtClean="0">
                <a:latin typeface="+mn-ea"/>
              </a:rPr>
              <a:t>위험하다는 느낌이 들면 주저하지 말고 상황을 종료하고 다시 면담계획을 잡는다</a:t>
            </a:r>
            <a:r>
              <a:rPr lang="en-US" altLang="ko-KR" sz="2000" dirty="0" smtClean="0">
                <a:latin typeface="+mn-ea"/>
              </a:rPr>
              <a:t>. </a:t>
            </a:r>
          </a:p>
        </p:txBody>
      </p:sp>
    </p:spTree>
    <p:extLst>
      <p:ext uri="{BB962C8B-B14F-4D97-AF65-F5344CB8AC3E}">
        <p14:creationId xmlns:p14="http://schemas.microsoft.com/office/powerpoint/2010/main" val="345793846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5"/>
          <p:cNvSpPr txBox="1">
            <a:spLocks/>
          </p:cNvSpPr>
          <p:nvPr/>
        </p:nvSpPr>
        <p:spPr>
          <a:xfrm>
            <a:off x="14514" y="713696"/>
            <a:ext cx="12010572" cy="5906045"/>
          </a:xfrm>
          <a:prstGeom prst="rect">
            <a:avLst/>
          </a:prstGeom>
        </p:spPr>
        <p:txBody>
          <a:bodyPr/>
          <a:lst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buClr>
                <a:schemeClr val="accent2"/>
              </a:buClr>
              <a:buFont typeface="Wingdings" panose="05000000000000000000" pitchFamily="2" charset="2"/>
              <a:buChar char="§"/>
            </a:pPr>
            <a:r>
              <a:rPr lang="ko-KR" altLang="en-US" b="1" dirty="0" smtClean="0">
                <a:solidFill>
                  <a:schemeClr val="accent2"/>
                </a:solidFill>
                <a:latin typeface="+mn-ea"/>
                <a:cs typeface="08서울한강체 L"/>
              </a:rPr>
              <a:t> </a:t>
            </a:r>
            <a:r>
              <a:rPr lang="ko-KR" altLang="en-US" sz="2400" b="1" dirty="0" smtClean="0">
                <a:solidFill>
                  <a:schemeClr val="accent2"/>
                </a:solidFill>
                <a:latin typeface="+mn-ea"/>
                <a:cs typeface="08서울한강체 L"/>
              </a:rPr>
              <a:t>공격적인 행동 대비를 위한 </a:t>
            </a:r>
            <a:r>
              <a:rPr lang="ko-KR" altLang="en-US" sz="2400" b="1" dirty="0" smtClean="0">
                <a:solidFill>
                  <a:srgbClr val="92D050"/>
                </a:solidFill>
                <a:latin typeface="+mn-ea"/>
                <a:cs typeface="08서울한강체 L"/>
              </a:rPr>
              <a:t>기관</a:t>
            </a:r>
            <a:r>
              <a:rPr lang="ko-KR" altLang="en-US" sz="2400" b="1" dirty="0" smtClean="0">
                <a:solidFill>
                  <a:schemeClr val="accent2"/>
                </a:solidFill>
                <a:latin typeface="+mn-ea"/>
                <a:cs typeface="08서울한강체 L"/>
              </a:rPr>
              <a:t>의 지침</a:t>
            </a:r>
            <a:endParaRPr lang="en-US" altLang="ko-KR" sz="2400" b="1" dirty="0" smtClean="0">
              <a:solidFill>
                <a:schemeClr val="accent2"/>
              </a:solidFill>
              <a:latin typeface="+mn-ea"/>
              <a:cs typeface="08서울한강체 L"/>
            </a:endParaRPr>
          </a:p>
          <a:p>
            <a:pPr>
              <a:buFont typeface="Arial" panose="020B0604020202020204" pitchFamily="34" charset="0"/>
              <a:buAutoNum type="arabicParenR"/>
            </a:pPr>
            <a:endParaRPr lang="en-US" altLang="ko-KR" sz="2000" dirty="0" smtClean="0">
              <a:latin typeface="+mn-ea"/>
              <a:cs typeface="08서울한강체 L"/>
            </a:endParaRPr>
          </a:p>
          <a:p>
            <a:pPr>
              <a:buFont typeface="Arial" panose="020B0604020202020204" pitchFamily="34" charset="0"/>
              <a:buNone/>
            </a:pPr>
            <a:r>
              <a:rPr lang="en-US" altLang="ko-KR" sz="2000" dirty="0" smtClean="0">
                <a:latin typeface="+mn-ea"/>
                <a:cs typeface="08서울한강체 L"/>
              </a:rPr>
              <a:t> </a:t>
            </a:r>
            <a:r>
              <a:rPr lang="en-US" altLang="ko-KR" sz="2200" dirty="0" smtClean="0">
                <a:latin typeface="+mn-ea"/>
                <a:cs typeface="08서울한강체 L"/>
              </a:rPr>
              <a:t>1) </a:t>
            </a:r>
            <a:r>
              <a:rPr lang="ko-KR" altLang="en-US" sz="2200" dirty="0" smtClean="0">
                <a:latin typeface="+mn-ea"/>
                <a:cs typeface="08서울한강체 L"/>
              </a:rPr>
              <a:t>사례관리자의 사생활 보호를 위한 배려와 보안체계를 마련해야 한다</a:t>
            </a:r>
            <a:r>
              <a:rPr lang="en-US" altLang="ko-KR" sz="2200" dirty="0" smtClean="0">
                <a:latin typeface="+mn-ea"/>
                <a:cs typeface="08서울한강체 L"/>
              </a:rPr>
              <a:t>.</a:t>
            </a:r>
          </a:p>
          <a:p>
            <a:pPr>
              <a:buFont typeface="Arial" panose="020B0604020202020204" pitchFamily="34" charset="0"/>
              <a:buNone/>
            </a:pPr>
            <a:endParaRPr lang="en-US" altLang="ko-KR" sz="2200" dirty="0" smtClean="0">
              <a:latin typeface="+mn-ea"/>
              <a:cs typeface="08서울한강체 L"/>
            </a:endParaRPr>
          </a:p>
          <a:p>
            <a:pPr>
              <a:buFont typeface="Arial" panose="020B0604020202020204" pitchFamily="34" charset="0"/>
              <a:buNone/>
            </a:pPr>
            <a:r>
              <a:rPr lang="en-US" altLang="ko-KR" sz="2200" dirty="0" smtClean="0">
                <a:latin typeface="+mn-ea"/>
                <a:cs typeface="08서울한강체 L"/>
              </a:rPr>
              <a:t> 2) </a:t>
            </a:r>
            <a:r>
              <a:rPr lang="ko-KR" altLang="en-US" sz="2200" dirty="0" smtClean="0">
                <a:latin typeface="+mn-ea"/>
                <a:cs typeface="08서울한강체 L"/>
              </a:rPr>
              <a:t>클라이언트의 공격적인 행동 발생에 대비한 가구 배치</a:t>
            </a:r>
            <a:r>
              <a:rPr lang="en-US" altLang="ko-KR" sz="2200" dirty="0" smtClean="0">
                <a:latin typeface="+mn-ea"/>
                <a:cs typeface="08서울한강체 L"/>
              </a:rPr>
              <a:t>, </a:t>
            </a:r>
            <a:r>
              <a:rPr lang="ko-KR" altLang="en-US" sz="2200" dirty="0" smtClean="0">
                <a:latin typeface="+mn-ea"/>
                <a:cs typeface="08서울한강체 L"/>
              </a:rPr>
              <a:t>대피장소</a:t>
            </a:r>
            <a:r>
              <a:rPr lang="en-US" altLang="ko-KR" sz="2200" dirty="0" smtClean="0">
                <a:latin typeface="+mn-ea"/>
                <a:cs typeface="08서울한강체 L"/>
              </a:rPr>
              <a:t>, </a:t>
            </a:r>
            <a:r>
              <a:rPr lang="ko-KR" altLang="en-US" sz="2200" dirty="0" smtClean="0">
                <a:latin typeface="+mn-ea"/>
                <a:cs typeface="08서울한강체 L"/>
              </a:rPr>
              <a:t>면담실과 외부와의 </a:t>
            </a:r>
            <a:endParaRPr lang="en-US" altLang="ko-KR" sz="2200" dirty="0" smtClean="0">
              <a:latin typeface="+mn-ea"/>
              <a:cs typeface="08서울한강체 L"/>
            </a:endParaRPr>
          </a:p>
          <a:p>
            <a:pPr>
              <a:buFont typeface="Arial" panose="020B0604020202020204" pitchFamily="34" charset="0"/>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연락망</a:t>
            </a:r>
            <a:r>
              <a:rPr lang="en-US" altLang="ko-KR" sz="2200" dirty="0" smtClean="0">
                <a:latin typeface="+mn-ea"/>
                <a:cs typeface="08서울한강체 L"/>
              </a:rPr>
              <a:t>, </a:t>
            </a:r>
            <a:r>
              <a:rPr lang="ko-KR" altLang="en-US" sz="2200" dirty="0" smtClean="0">
                <a:latin typeface="+mn-ea"/>
                <a:cs typeface="08서울한강체 L"/>
              </a:rPr>
              <a:t>탈출할 수 있는 문 등을 설치한다</a:t>
            </a:r>
            <a:r>
              <a:rPr lang="en-US" altLang="ko-KR" sz="2200" dirty="0" smtClean="0">
                <a:latin typeface="+mn-ea"/>
                <a:cs typeface="08서울한강체 L"/>
              </a:rPr>
              <a:t>.</a:t>
            </a:r>
          </a:p>
          <a:p>
            <a:pPr>
              <a:buFont typeface="Arial" panose="020B0604020202020204" pitchFamily="34" charset="0"/>
              <a:buNone/>
            </a:pPr>
            <a:endParaRPr lang="en-US" altLang="ko-KR" sz="2200" dirty="0" smtClean="0">
              <a:latin typeface="+mn-ea"/>
              <a:cs typeface="08서울한강체 L"/>
            </a:endParaRPr>
          </a:p>
          <a:p>
            <a:pPr>
              <a:buFont typeface="Arial" panose="020B0604020202020204" pitchFamily="34" charset="0"/>
              <a:buNone/>
            </a:pPr>
            <a:r>
              <a:rPr lang="en-US" altLang="ko-KR" sz="2200" dirty="0">
                <a:latin typeface="+mn-ea"/>
                <a:cs typeface="08서울한강체 L"/>
              </a:rPr>
              <a:t> </a:t>
            </a:r>
            <a:r>
              <a:rPr lang="en-US" altLang="ko-KR" sz="2200" dirty="0" smtClean="0">
                <a:latin typeface="+mn-ea"/>
                <a:cs typeface="08서울한강체 L"/>
              </a:rPr>
              <a:t>3) </a:t>
            </a:r>
            <a:r>
              <a:rPr lang="ko-KR" altLang="en-US" sz="2200" dirty="0" smtClean="0">
                <a:latin typeface="+mn-ea"/>
                <a:cs typeface="08서울한강체 L"/>
              </a:rPr>
              <a:t>공격적 행동 가능성이 있는 클라이언트와 일할 때 사례관리자의 어떤 개입이 정당화될 수 </a:t>
            </a:r>
            <a:endParaRPr lang="en-US" altLang="ko-KR" sz="2200" dirty="0" smtClean="0">
              <a:latin typeface="+mn-ea"/>
              <a:cs typeface="08서울한강체 L"/>
            </a:endParaRPr>
          </a:p>
          <a:p>
            <a:pPr>
              <a:buFont typeface="Arial" panose="020B0604020202020204" pitchFamily="34" charset="0"/>
              <a:buNone/>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있는지</a:t>
            </a:r>
            <a:r>
              <a:rPr lang="en-US" altLang="ko-KR" sz="2200" dirty="0" smtClean="0">
                <a:latin typeface="+mn-ea"/>
                <a:cs typeface="08서울한강체 L"/>
              </a:rPr>
              <a:t>, </a:t>
            </a:r>
            <a:r>
              <a:rPr lang="ko-KR" altLang="en-US" sz="2200" dirty="0" smtClean="0">
                <a:latin typeface="+mn-ea"/>
                <a:cs typeface="08서울한강체 L"/>
              </a:rPr>
              <a:t>만약의 사태에 대비해 어떤 준비를 할 것인지를 고려한다</a:t>
            </a:r>
            <a:r>
              <a:rPr lang="en-US" altLang="ko-KR" sz="2200" dirty="0" smtClean="0">
                <a:latin typeface="+mn-ea"/>
                <a:cs typeface="08서울한강체 L"/>
              </a:rPr>
              <a:t>.</a:t>
            </a:r>
          </a:p>
          <a:p>
            <a:pPr>
              <a:buFont typeface="Arial" panose="020B0604020202020204" pitchFamily="34" charset="0"/>
              <a:buNone/>
            </a:pPr>
            <a:endParaRPr lang="en-US" altLang="ko-KR" sz="2200" dirty="0" smtClean="0">
              <a:latin typeface="+mn-ea"/>
              <a:cs typeface="08서울한강체 L"/>
            </a:endParaRPr>
          </a:p>
          <a:p>
            <a:pPr>
              <a:buFont typeface="Arial" panose="020B0604020202020204" pitchFamily="34" charset="0"/>
              <a:buNone/>
            </a:pPr>
            <a:r>
              <a:rPr lang="en-US" altLang="ko-KR" sz="2200" dirty="0">
                <a:latin typeface="+mn-ea"/>
                <a:cs typeface="08서울한강체 L"/>
              </a:rPr>
              <a:t> </a:t>
            </a:r>
            <a:r>
              <a:rPr lang="en-US" altLang="ko-KR" sz="2200" dirty="0" smtClean="0">
                <a:latin typeface="+mn-ea"/>
                <a:cs typeface="08서울한강체 L"/>
              </a:rPr>
              <a:t>4) </a:t>
            </a:r>
            <a:r>
              <a:rPr lang="ko-KR" altLang="en-US" sz="2200" dirty="0" smtClean="0">
                <a:latin typeface="+mn-ea"/>
                <a:cs typeface="08서울한강체 L"/>
              </a:rPr>
              <a:t>폭력 상황이 전개되었을 </a:t>
            </a:r>
            <a:r>
              <a:rPr lang="ko-KR" altLang="en-US" sz="2200" dirty="0" err="1" smtClean="0">
                <a:latin typeface="+mn-ea"/>
                <a:cs typeface="08서울한강체 L"/>
              </a:rPr>
              <a:t>떄</a:t>
            </a:r>
            <a:r>
              <a:rPr lang="en-US" altLang="ko-KR" sz="2200" dirty="0">
                <a:latin typeface="+mn-ea"/>
                <a:cs typeface="08서울한강체 L"/>
              </a:rPr>
              <a:t> </a:t>
            </a:r>
            <a:r>
              <a:rPr lang="ko-KR" altLang="en-US" sz="2200" dirty="0" smtClean="0">
                <a:latin typeface="+mn-ea"/>
                <a:cs typeface="08서울한강체 L"/>
              </a:rPr>
              <a:t>경질의 개입을 요청할 것인지에 대한 기관의 지침을 마련한다</a:t>
            </a:r>
            <a:r>
              <a:rPr lang="en-US" altLang="ko-KR" sz="2200" dirty="0" smtClean="0">
                <a:latin typeface="+mn-ea"/>
                <a:cs typeface="08서울한강체 L"/>
              </a:rPr>
              <a:t>.</a:t>
            </a:r>
          </a:p>
          <a:p>
            <a:pPr>
              <a:buFont typeface="Arial" panose="020B0604020202020204" pitchFamily="34" charset="0"/>
              <a:buNone/>
            </a:pPr>
            <a:endParaRPr lang="en-US" altLang="ko-KR" sz="2200" dirty="0" smtClean="0">
              <a:latin typeface="+mn-ea"/>
              <a:cs typeface="08서울한강체 L"/>
            </a:endParaRPr>
          </a:p>
          <a:p>
            <a:pPr>
              <a:buFont typeface="Arial" panose="020B0604020202020204" pitchFamily="34" charset="0"/>
              <a:buNone/>
            </a:pPr>
            <a:r>
              <a:rPr lang="en-US" altLang="ko-KR" sz="2200" dirty="0">
                <a:latin typeface="+mn-ea"/>
                <a:cs typeface="08서울한강체 L"/>
              </a:rPr>
              <a:t> </a:t>
            </a:r>
            <a:r>
              <a:rPr lang="en-US" altLang="ko-KR" sz="2200" dirty="0" smtClean="0">
                <a:latin typeface="+mn-ea"/>
                <a:cs typeface="08서울한강체 L"/>
              </a:rPr>
              <a:t>5) </a:t>
            </a:r>
            <a:r>
              <a:rPr lang="ko-KR" altLang="en-US" sz="2200" dirty="0" smtClean="0">
                <a:latin typeface="+mn-ea"/>
                <a:cs typeface="08서울한강체 L"/>
              </a:rPr>
              <a:t>사례관리자의 부분적인 잘못으로 인해 클라이언트의 공격적인 행동이 발생할 경우 기관</a:t>
            </a:r>
            <a:endParaRPr lang="en-US" altLang="ko-KR" sz="2200" dirty="0" smtClean="0">
              <a:latin typeface="+mn-ea"/>
              <a:cs typeface="08서울한강체 L"/>
            </a:endParaRPr>
          </a:p>
          <a:p>
            <a:pPr>
              <a:buFont typeface="Arial" panose="020B0604020202020204" pitchFamily="34" charset="0"/>
              <a:buNone/>
            </a:pPr>
            <a:r>
              <a:rPr lang="en-US" altLang="ko-KR" sz="2200" dirty="0" smtClean="0">
                <a:latin typeface="+mn-ea"/>
                <a:cs typeface="08서울한강체 L"/>
              </a:rPr>
              <a:t>    </a:t>
            </a:r>
            <a:r>
              <a:rPr lang="ko-KR" altLang="en-US" sz="2200" dirty="0" smtClean="0">
                <a:latin typeface="+mn-ea"/>
                <a:cs typeface="08서울한강체 L"/>
              </a:rPr>
              <a:t>내부에서 공개적인 논의를 통하여 제발 방지에 힘쓴다</a:t>
            </a:r>
            <a:r>
              <a:rPr lang="en-US" altLang="ko-KR" sz="2200" dirty="0" smtClean="0">
                <a:latin typeface="+mn-ea"/>
                <a:cs typeface="08서울한강체 L"/>
              </a:rPr>
              <a:t>.  </a:t>
            </a:r>
          </a:p>
        </p:txBody>
      </p:sp>
    </p:spTree>
    <p:extLst>
      <p:ext uri="{BB962C8B-B14F-4D97-AF65-F5344CB8AC3E}">
        <p14:creationId xmlns:p14="http://schemas.microsoft.com/office/powerpoint/2010/main" val="11234018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589745" y="901228"/>
            <a:ext cx="7642538" cy="585382"/>
          </a:xfrm>
        </p:spPr>
        <p:txBody>
          <a:bodyPr>
            <a:noAutofit/>
          </a:bodyPr>
          <a:lstStyle/>
          <a:p>
            <a:pPr marL="0" indent="0">
              <a:buClr>
                <a:srgbClr val="002060"/>
              </a:buClr>
              <a:buNone/>
            </a:pPr>
            <a:r>
              <a:rPr lang="en-US" altLang="ko-KR" sz="3200" b="1" dirty="0" smtClean="0">
                <a:solidFill>
                  <a:schemeClr val="accent2"/>
                </a:solidFill>
              </a:rPr>
              <a:t>(2) </a:t>
            </a:r>
            <a:r>
              <a:rPr lang="ko-KR" altLang="en-US" sz="3200" b="1" dirty="0" smtClean="0">
                <a:solidFill>
                  <a:schemeClr val="accent2"/>
                </a:solidFill>
              </a:rPr>
              <a:t>욕구사정 면접에서 고려해야 할 내용</a:t>
            </a:r>
            <a:endParaRPr lang="en-US" altLang="ko-KR" sz="3200" b="1" dirty="0" smtClean="0">
              <a:solidFill>
                <a:schemeClr val="accent2"/>
              </a:solidFill>
            </a:endParaRPr>
          </a:p>
        </p:txBody>
      </p:sp>
      <p:sp>
        <p:nvSpPr>
          <p:cNvPr id="6" name="내용 개체 틀 2"/>
          <p:cNvSpPr txBox="1">
            <a:spLocks/>
          </p:cNvSpPr>
          <p:nvPr/>
        </p:nvSpPr>
        <p:spPr>
          <a:xfrm>
            <a:off x="702634" y="1610787"/>
            <a:ext cx="11344141" cy="4525962"/>
          </a:xfrm>
          <a:prstGeom prst="rect">
            <a:avLst/>
          </a:prstGeom>
        </p:spPr>
        <p:txBody>
          <a:bodyPr anchor="ctr">
            <a:noAutofit/>
          </a:bodyPr>
          <a:lstStyle/>
          <a:p>
            <a:pPr marL="514350" indent="-514350" eaLnBrk="1" fontAlgn="auto" latinLnBrk="1" hangingPunct="1">
              <a:lnSpc>
                <a:spcPct val="150000"/>
              </a:lnSpc>
              <a:spcBef>
                <a:spcPct val="20000"/>
              </a:spcBef>
              <a:spcAft>
                <a:spcPts val="0"/>
              </a:spcAft>
              <a:buFont typeface="+mj-ea"/>
              <a:buAutoNum type="circleNumDbPlain"/>
              <a:defRPr/>
            </a:pPr>
            <a:r>
              <a:rPr kumimoji="0" lang="ko-KR" altLang="en-US" sz="2800" b="1" dirty="0" smtClean="0">
                <a:solidFill>
                  <a:schemeClr val="accent6"/>
                </a:solidFill>
                <a:latin typeface="+mn-ea"/>
                <a:ea typeface="+mn-ea"/>
              </a:rPr>
              <a:t>욕구의 </a:t>
            </a:r>
            <a:r>
              <a:rPr kumimoji="0" lang="ko-KR" altLang="en-US" sz="2800" b="1" dirty="0" err="1" smtClean="0">
                <a:solidFill>
                  <a:schemeClr val="accent6"/>
                </a:solidFill>
                <a:latin typeface="+mn-ea"/>
                <a:ea typeface="+mn-ea"/>
              </a:rPr>
              <a:t>다차원성</a:t>
            </a:r>
            <a:endParaRPr kumimoji="0" lang="en-US" altLang="ko-KR" sz="2800" b="1" dirty="0" smtClean="0">
              <a:solidFill>
                <a:schemeClr val="accent6"/>
              </a:solidFill>
              <a:latin typeface="+mn-ea"/>
              <a:ea typeface="+mn-ea"/>
            </a:endParaRPr>
          </a:p>
          <a:p>
            <a:pPr marL="514350" indent="-514350" eaLnBrk="1" fontAlgn="auto" latinLnBrk="1" hangingPunct="1">
              <a:lnSpc>
                <a:spcPct val="150000"/>
              </a:lnSpc>
              <a:spcBef>
                <a:spcPct val="20000"/>
              </a:spcBef>
              <a:spcAft>
                <a:spcPts val="0"/>
              </a:spcAft>
              <a:buFont typeface="+mj-ea"/>
              <a:buAutoNum type="circleNumDbPlain"/>
              <a:defRPr/>
            </a:pPr>
            <a:endParaRPr lang="en-US" altLang="ko-KR" sz="600" b="1" dirty="0">
              <a:solidFill>
                <a:schemeClr val="accent2"/>
              </a:solidFill>
              <a:latin typeface="+mn-ea"/>
            </a:endParaRPr>
          </a:p>
          <a:p>
            <a:pPr eaLnBrk="1" fontAlgn="auto" latinLnBrk="1" hangingPunct="1">
              <a:lnSpc>
                <a:spcPct val="150000"/>
              </a:lnSpc>
              <a:spcBef>
                <a:spcPct val="20000"/>
              </a:spcBef>
              <a:spcAft>
                <a:spcPts val="0"/>
              </a:spcAft>
              <a:defRPr/>
            </a:pPr>
            <a:r>
              <a:rPr kumimoji="0" lang="en-US" altLang="ko-KR" sz="2400" b="1" dirty="0" smtClean="0">
                <a:solidFill>
                  <a:schemeClr val="accent5"/>
                </a:solidFill>
                <a:latin typeface="+mn-ea"/>
              </a:rPr>
              <a:t> - </a:t>
            </a:r>
            <a:r>
              <a:rPr kumimoji="0" lang="ko-KR" altLang="en-US" sz="2400" b="1" dirty="0" smtClean="0">
                <a:solidFill>
                  <a:schemeClr val="accent5"/>
                </a:solidFill>
                <a:latin typeface="+mn-ea"/>
              </a:rPr>
              <a:t>인간의 </a:t>
            </a:r>
            <a:r>
              <a:rPr kumimoji="0" lang="ko-KR" altLang="en-US" sz="2400" b="1" dirty="0">
                <a:solidFill>
                  <a:schemeClr val="accent5"/>
                </a:solidFill>
                <a:latin typeface="+mn-ea"/>
              </a:rPr>
              <a:t>욕구는 다양한 차원에서 </a:t>
            </a:r>
            <a:r>
              <a:rPr kumimoji="0" lang="ko-KR" altLang="en-US" sz="2400" b="1" dirty="0" smtClean="0">
                <a:solidFill>
                  <a:schemeClr val="accent5"/>
                </a:solidFill>
                <a:latin typeface="+mn-ea"/>
              </a:rPr>
              <a:t>발생</a:t>
            </a:r>
            <a:endParaRPr kumimoji="0" lang="en-US" altLang="ko-KR" sz="2400" b="1" dirty="0" smtClean="0">
              <a:solidFill>
                <a:schemeClr val="accent5"/>
              </a:solidFill>
              <a:latin typeface="+mn-ea"/>
            </a:endParaRPr>
          </a:p>
          <a:p>
            <a:pPr eaLnBrk="1" fontAlgn="auto" latinLnBrk="1" hangingPunct="1">
              <a:lnSpc>
                <a:spcPct val="150000"/>
              </a:lnSpc>
              <a:spcBef>
                <a:spcPct val="20000"/>
              </a:spcBef>
              <a:spcAft>
                <a:spcPts val="0"/>
              </a:spcAft>
              <a:defRPr/>
            </a:pPr>
            <a:r>
              <a:rPr lang="en-US" altLang="ko-KR" sz="2400" b="1" dirty="0">
                <a:solidFill>
                  <a:schemeClr val="accent5"/>
                </a:solidFill>
                <a:latin typeface="+mn-ea"/>
              </a:rPr>
              <a:t> </a:t>
            </a:r>
            <a:r>
              <a:rPr kumimoji="0" lang="en-US" altLang="ko-KR" sz="2400" b="1" dirty="0" smtClean="0">
                <a:solidFill>
                  <a:schemeClr val="accent5"/>
                </a:solidFill>
                <a:latin typeface="+mn-ea"/>
              </a:rPr>
              <a:t>- </a:t>
            </a:r>
            <a:r>
              <a:rPr kumimoji="0" lang="ko-KR" altLang="en-US" sz="2400" dirty="0" smtClean="0">
                <a:latin typeface="+mn-ea"/>
              </a:rPr>
              <a:t>인간의 </a:t>
            </a:r>
            <a:r>
              <a:rPr kumimoji="0" lang="ko-KR" altLang="en-US" sz="2400" dirty="0">
                <a:latin typeface="+mn-ea"/>
              </a:rPr>
              <a:t>욕구를 충족시키는 사회적 자원 역시 다양하게 지역사회에 </a:t>
            </a:r>
            <a:r>
              <a:rPr kumimoji="0" lang="ko-KR" altLang="en-US" sz="2400" dirty="0" smtClean="0">
                <a:latin typeface="+mn-ea"/>
              </a:rPr>
              <a:t>존재</a:t>
            </a:r>
            <a:endParaRPr lang="en-US" altLang="ko-KR" sz="2400" dirty="0">
              <a:latin typeface="+mn-ea"/>
            </a:endParaRPr>
          </a:p>
          <a:p>
            <a:pPr eaLnBrk="1" fontAlgn="auto" latinLnBrk="1" hangingPunct="1">
              <a:lnSpc>
                <a:spcPct val="150000"/>
              </a:lnSpc>
              <a:spcBef>
                <a:spcPct val="20000"/>
              </a:spcBef>
              <a:spcAft>
                <a:spcPts val="0"/>
              </a:spcAft>
              <a:defRPr/>
            </a:pPr>
            <a:r>
              <a:rPr kumimoji="0" lang="en-US" altLang="ko-KR" sz="2400" dirty="0">
                <a:latin typeface="+mn-ea"/>
              </a:rPr>
              <a:t> </a:t>
            </a:r>
            <a:r>
              <a:rPr kumimoji="0" lang="en-US" altLang="ko-KR" sz="2400" dirty="0" smtClean="0">
                <a:latin typeface="+mn-ea"/>
              </a:rPr>
              <a:t>- </a:t>
            </a:r>
            <a:r>
              <a:rPr kumimoji="0" lang="ko-KR" altLang="en-US" sz="2400" dirty="0" smtClean="0">
                <a:latin typeface="+mn-ea"/>
              </a:rPr>
              <a:t>욕구 </a:t>
            </a:r>
            <a:r>
              <a:rPr kumimoji="0" lang="ko-KR" altLang="en-US" sz="2400" dirty="0">
                <a:latin typeface="+mn-ea"/>
              </a:rPr>
              <a:t>사정에서는 욕구의 다양한 영역을 살펴보고 욕구에 대응하는 </a:t>
            </a:r>
            <a:r>
              <a:rPr kumimoji="0" lang="ko-KR" altLang="en-US" sz="2400" dirty="0" smtClean="0">
                <a:latin typeface="+mn-ea"/>
              </a:rPr>
              <a:t>클라이</a:t>
            </a:r>
            <a:r>
              <a:rPr lang="ko-KR" altLang="en-US" sz="2400" dirty="0" smtClean="0">
                <a:latin typeface="+mn-ea"/>
              </a:rPr>
              <a:t>언</a:t>
            </a:r>
            <a:r>
              <a:rPr kumimoji="0" lang="ko-KR" altLang="en-US" sz="2400" dirty="0" smtClean="0">
                <a:latin typeface="+mn-ea"/>
              </a:rPr>
              <a:t>트</a:t>
            </a:r>
            <a:endParaRPr kumimoji="0" lang="en-US" altLang="ko-KR" sz="2400" dirty="0" smtClean="0">
              <a:latin typeface="+mn-ea"/>
            </a:endParaRPr>
          </a:p>
          <a:p>
            <a:pPr eaLnBrk="1" fontAlgn="auto" latinLnBrk="1" hangingPunct="1">
              <a:lnSpc>
                <a:spcPct val="150000"/>
              </a:lnSpc>
              <a:spcBef>
                <a:spcPct val="20000"/>
              </a:spcBef>
              <a:spcAft>
                <a:spcPts val="0"/>
              </a:spcAft>
              <a:defRPr/>
            </a:pPr>
            <a:r>
              <a:rPr lang="en-US" altLang="ko-KR" sz="2400" dirty="0">
                <a:latin typeface="+mn-ea"/>
              </a:rPr>
              <a:t> </a:t>
            </a:r>
            <a:r>
              <a:rPr lang="en-US" altLang="ko-KR" sz="2400" dirty="0" smtClean="0">
                <a:latin typeface="+mn-ea"/>
              </a:rPr>
              <a:t>  </a:t>
            </a:r>
            <a:r>
              <a:rPr kumimoji="0" lang="ko-KR" altLang="en-US" sz="2400" dirty="0" smtClean="0">
                <a:latin typeface="+mn-ea"/>
              </a:rPr>
              <a:t>의 역량</a:t>
            </a:r>
            <a:r>
              <a:rPr lang="en-US" altLang="ko-KR" sz="2400" dirty="0" smtClean="0">
                <a:latin typeface="+mn-ea"/>
              </a:rPr>
              <a:t>, </a:t>
            </a:r>
            <a:r>
              <a:rPr kumimoji="0" lang="ko-KR" altLang="en-US" sz="2400" dirty="0" smtClean="0">
                <a:latin typeface="+mn-ea"/>
              </a:rPr>
              <a:t>사회지지체계의 </a:t>
            </a:r>
            <a:r>
              <a:rPr kumimoji="0" lang="ko-KR" altLang="en-US" sz="2400" dirty="0">
                <a:latin typeface="+mn-ea"/>
              </a:rPr>
              <a:t>역량</a:t>
            </a:r>
            <a:r>
              <a:rPr kumimoji="0" lang="en-US" altLang="ko-KR" sz="2400" dirty="0">
                <a:latin typeface="+mn-ea"/>
              </a:rPr>
              <a:t>, </a:t>
            </a:r>
            <a:r>
              <a:rPr kumimoji="0" lang="ko-KR" altLang="en-US" sz="2400" dirty="0">
                <a:latin typeface="+mn-ea"/>
              </a:rPr>
              <a:t>지역사회내의 서비스의 역량을 </a:t>
            </a:r>
            <a:r>
              <a:rPr kumimoji="0" lang="ko-KR" altLang="en-US" sz="2400" dirty="0" smtClean="0">
                <a:latin typeface="+mn-ea"/>
              </a:rPr>
              <a:t>포괄적으로 점검</a:t>
            </a:r>
            <a:endParaRPr kumimoji="0" lang="en-US" altLang="ko-KR" sz="2400" dirty="0" smtClean="0">
              <a:latin typeface="+mn-ea"/>
            </a:endParaRPr>
          </a:p>
          <a:p>
            <a:pPr eaLnBrk="1" fontAlgn="auto" latinLnBrk="1" hangingPunct="1">
              <a:lnSpc>
                <a:spcPct val="150000"/>
              </a:lnSpc>
              <a:spcBef>
                <a:spcPct val="20000"/>
              </a:spcBef>
              <a:spcAft>
                <a:spcPts val="0"/>
              </a:spcAft>
              <a:defRPr/>
            </a:pPr>
            <a:r>
              <a:rPr lang="en-US" altLang="ko-KR" sz="2400" dirty="0">
                <a:latin typeface="+mn-ea"/>
              </a:rPr>
              <a:t> </a:t>
            </a:r>
            <a:r>
              <a:rPr kumimoji="0" lang="en-US" altLang="ko-KR" sz="2400" dirty="0" smtClean="0">
                <a:latin typeface="+mn-ea"/>
              </a:rPr>
              <a:t>- </a:t>
            </a:r>
            <a:r>
              <a:rPr kumimoji="0" lang="ko-KR" altLang="en-US" sz="2400" dirty="0" smtClean="0">
                <a:latin typeface="+mn-ea"/>
              </a:rPr>
              <a:t>욕구사정에서 </a:t>
            </a:r>
            <a:r>
              <a:rPr kumimoji="0" lang="ko-KR" altLang="en-US" sz="2400" dirty="0">
                <a:latin typeface="+mn-ea"/>
              </a:rPr>
              <a:t>정보 수집은 클라이언트를 포함하여 다양한 </a:t>
            </a:r>
            <a:r>
              <a:rPr kumimoji="0" lang="ko-KR" altLang="en-US" sz="2400" dirty="0" err="1">
                <a:latin typeface="+mn-ea"/>
              </a:rPr>
              <a:t>자료원을</a:t>
            </a:r>
            <a:r>
              <a:rPr kumimoji="0" lang="ko-KR" altLang="en-US" sz="2400" dirty="0">
                <a:latin typeface="+mn-ea"/>
              </a:rPr>
              <a:t> 사용</a:t>
            </a:r>
            <a:endParaRPr kumimoji="0" lang="en-US" altLang="ko-KR" sz="2400" dirty="0">
              <a:latin typeface="+mn-ea"/>
            </a:endParaRPr>
          </a:p>
        </p:txBody>
      </p:sp>
    </p:spTree>
    <p:extLst>
      <p:ext uri="{BB962C8B-B14F-4D97-AF65-F5344CB8AC3E}">
        <p14:creationId xmlns:p14="http://schemas.microsoft.com/office/powerpoint/2010/main" val="285215555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txBox="1">
            <a:spLocks/>
          </p:cNvSpPr>
          <p:nvPr/>
        </p:nvSpPr>
        <p:spPr>
          <a:xfrm>
            <a:off x="222556" y="845486"/>
            <a:ext cx="11969444" cy="5397659"/>
          </a:xfrm>
          <a:prstGeom prst="rect">
            <a:avLst/>
          </a:prstGeom>
        </p:spPr>
        <p:txBody>
          <a:bodyPr>
            <a:normAutofit/>
          </a:bodyPr>
          <a:lstStyle>
            <a:lvl1pPr algn="l" rtl="0" eaLnBrk="1" latinLnBrk="1" hangingPunct="1">
              <a:spcBef>
                <a:spcPct val="0"/>
              </a:spcBef>
              <a:buNone/>
              <a:defRPr kumimoji="0" sz="4000" kern="1200">
                <a:solidFill>
                  <a:schemeClr val="tx2"/>
                </a:solidFill>
                <a:latin typeface="+mj-lt"/>
                <a:ea typeface="+mj-ea"/>
                <a:cs typeface="+mj-cs"/>
              </a:defRPr>
            </a:lvl1pPr>
          </a:lstStyle>
          <a:p>
            <a:r>
              <a:rPr lang="en-US" altLang="ko-KR" b="1" dirty="0" smtClean="0"/>
              <a:t>&lt;</a:t>
            </a:r>
            <a:r>
              <a:rPr lang="ko-KR" altLang="en-US" b="1" dirty="0" smtClean="0"/>
              <a:t>학습활동</a:t>
            </a:r>
            <a:r>
              <a:rPr lang="en-US" altLang="ko-KR" b="1" dirty="0" smtClean="0"/>
              <a:t>&gt;</a:t>
            </a:r>
            <a:endParaRPr lang="en-US" altLang="ko-KR" b="1" dirty="0"/>
          </a:p>
          <a:p>
            <a:r>
              <a:rPr lang="en-US" altLang="ko-KR" sz="2400" dirty="0" smtClean="0"/>
              <a:t/>
            </a:r>
            <a:br>
              <a:rPr lang="en-US" altLang="ko-KR" sz="2400" dirty="0" smtClean="0"/>
            </a:br>
            <a:r>
              <a:rPr lang="en-US" altLang="ko-KR" sz="2000" dirty="0" smtClean="0"/>
              <a:t>1. </a:t>
            </a:r>
            <a:r>
              <a:rPr lang="ko-KR" altLang="en-US" sz="2000" dirty="0" smtClean="0"/>
              <a:t>상담을 위한 기본 요소 중에서 전문적 원조관계 형성을 위해서 특히 중요하다고 생각하는 것이 무엇이</a:t>
            </a:r>
            <a:endParaRPr lang="en-US" altLang="ko-KR" sz="2000" dirty="0" smtClean="0"/>
          </a:p>
          <a:p>
            <a:r>
              <a:rPr lang="en-US" altLang="ko-KR" sz="2000" dirty="0"/>
              <a:t> </a:t>
            </a:r>
            <a:r>
              <a:rPr lang="en-US" altLang="ko-KR" sz="2000" dirty="0" smtClean="0"/>
              <a:t>   </a:t>
            </a:r>
            <a:r>
              <a:rPr lang="ko-KR" altLang="en-US" sz="2000" dirty="0" smtClean="0"/>
              <a:t>라고 생각하는지 논의해 봅시다</a:t>
            </a:r>
            <a:r>
              <a:rPr lang="en-US" altLang="ko-KR" sz="2000" dirty="0" smtClean="0"/>
              <a:t>. </a:t>
            </a:r>
          </a:p>
          <a:p>
            <a:endParaRPr lang="en-US" altLang="ko-KR" sz="2000" dirty="0"/>
          </a:p>
          <a:p>
            <a:r>
              <a:rPr lang="en-US" altLang="ko-KR" sz="2000" dirty="0" smtClean="0"/>
              <a:t>2. </a:t>
            </a:r>
            <a:r>
              <a:rPr lang="ko-KR" altLang="en-US" sz="2000" dirty="0" smtClean="0"/>
              <a:t>자신이 주로 담당하는 클라이언트의 유형이 무엇이며 상담과정에서 제일 힘든 부분이 무엇인지 자신</a:t>
            </a:r>
            <a:endParaRPr lang="en-US" altLang="ko-KR" sz="2000" dirty="0" smtClean="0"/>
          </a:p>
          <a:p>
            <a:r>
              <a:rPr lang="en-US" altLang="ko-KR" sz="2000" dirty="0"/>
              <a:t> </a:t>
            </a:r>
            <a:r>
              <a:rPr lang="en-US" altLang="ko-KR" sz="2000" dirty="0" smtClean="0"/>
              <a:t>   </a:t>
            </a:r>
            <a:r>
              <a:rPr lang="ko-KR" altLang="en-US" sz="2000" dirty="0" smtClean="0"/>
              <a:t>의 실천 경험을 나누어 봅시다</a:t>
            </a:r>
            <a:r>
              <a:rPr lang="en-US" altLang="ko-KR" sz="2000" dirty="0" smtClean="0"/>
              <a:t>. </a:t>
            </a:r>
          </a:p>
          <a:p>
            <a:endParaRPr lang="en-US" altLang="ko-KR" sz="2000" dirty="0"/>
          </a:p>
          <a:p>
            <a:r>
              <a:rPr lang="en-US" altLang="ko-KR" sz="2000" dirty="0" smtClean="0"/>
              <a:t>3. </a:t>
            </a:r>
            <a:r>
              <a:rPr lang="ko-KR" altLang="en-US" sz="2000" dirty="0" smtClean="0"/>
              <a:t>사례관리자로서 또는 상담가로서 자신이 보완해야 할 부분이 있다면 무엇인지 자신의 생각을 나누어 </a:t>
            </a:r>
            <a:endParaRPr lang="en-US" altLang="ko-KR" sz="2000" dirty="0" smtClean="0"/>
          </a:p>
          <a:p>
            <a:r>
              <a:rPr lang="en-US" altLang="ko-KR" sz="2000" dirty="0"/>
              <a:t> </a:t>
            </a:r>
            <a:r>
              <a:rPr lang="en-US" altLang="ko-KR" sz="2000" dirty="0" smtClean="0"/>
              <a:t>   </a:t>
            </a:r>
            <a:r>
              <a:rPr lang="ko-KR" altLang="en-US" sz="2000" dirty="0" smtClean="0"/>
              <a:t>봅시다</a:t>
            </a:r>
            <a:r>
              <a:rPr lang="en-US" altLang="ko-KR" sz="2000" dirty="0" smtClean="0"/>
              <a:t>.</a:t>
            </a:r>
          </a:p>
          <a:p>
            <a:endParaRPr lang="en-US" altLang="ko-KR" sz="2000" dirty="0"/>
          </a:p>
          <a:p>
            <a:r>
              <a:rPr lang="en-US" altLang="ko-KR" sz="2000" dirty="0" smtClean="0"/>
              <a:t>4. </a:t>
            </a:r>
            <a:r>
              <a:rPr lang="ko-KR" altLang="en-US" sz="2000" dirty="0" smtClean="0"/>
              <a:t>상담과정에서 문제중심 사정질문</a:t>
            </a:r>
            <a:r>
              <a:rPr lang="en-US" altLang="ko-KR" sz="2000" dirty="0" smtClean="0"/>
              <a:t>, </a:t>
            </a:r>
            <a:r>
              <a:rPr lang="ko-KR" altLang="en-US" sz="2000" dirty="0" smtClean="0"/>
              <a:t>또는 강점중심 사정질문 중 주로 어느 것을 많이 사용하는지 자신의 </a:t>
            </a:r>
            <a:endParaRPr lang="en-US" altLang="ko-KR" sz="2000" dirty="0" smtClean="0"/>
          </a:p>
          <a:p>
            <a:r>
              <a:rPr lang="en-US" altLang="ko-KR" sz="2000" dirty="0"/>
              <a:t> </a:t>
            </a:r>
            <a:r>
              <a:rPr lang="en-US" altLang="ko-KR" sz="2000" dirty="0" smtClean="0"/>
              <a:t>   </a:t>
            </a:r>
            <a:r>
              <a:rPr lang="ko-KR" altLang="en-US" sz="2000" dirty="0" smtClean="0"/>
              <a:t>실천 경험을 나누어 봅시다</a:t>
            </a:r>
            <a:r>
              <a:rPr lang="en-US" altLang="ko-KR" sz="2000" dirty="0" smtClean="0"/>
              <a:t>. </a:t>
            </a:r>
            <a:endParaRPr lang="ko-KR" altLang="en-US" sz="2400" dirty="0"/>
          </a:p>
        </p:txBody>
      </p:sp>
    </p:spTree>
    <p:extLst>
      <p:ext uri="{BB962C8B-B14F-4D97-AF65-F5344CB8AC3E}">
        <p14:creationId xmlns:p14="http://schemas.microsoft.com/office/powerpoint/2010/main" val="417143117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직사각형 5"/>
          <p:cNvSpPr/>
          <p:nvPr/>
        </p:nvSpPr>
        <p:spPr>
          <a:xfrm>
            <a:off x="586058" y="1029167"/>
            <a:ext cx="8467383" cy="769441"/>
          </a:xfrm>
          <a:prstGeom prst="rect">
            <a:avLst/>
          </a:prstGeom>
        </p:spPr>
        <p:txBody>
          <a:bodyPr wrap="none">
            <a:spAutoFit/>
          </a:bodyPr>
          <a:lstStyle/>
          <a:p>
            <a:pPr marL="857250" indent="-857250">
              <a:buClr>
                <a:srgbClr val="002060"/>
              </a:buClr>
              <a:buFont typeface="+mj-lt"/>
              <a:buAutoNum type="romanUcPeriod" startAt="3"/>
            </a:pPr>
            <a:r>
              <a:rPr lang="ko-KR" altLang="en-US" sz="4400" b="1" dirty="0">
                <a:solidFill>
                  <a:srgbClr val="002060"/>
                </a:solidFill>
              </a:rPr>
              <a:t> 욕구사정 면접과 반성적 실천</a:t>
            </a:r>
          </a:p>
        </p:txBody>
      </p:sp>
      <p:sp>
        <p:nvSpPr>
          <p:cNvPr id="8" name="TextBox 7"/>
          <p:cNvSpPr txBox="1"/>
          <p:nvPr/>
        </p:nvSpPr>
        <p:spPr>
          <a:xfrm>
            <a:off x="794197" y="2277891"/>
            <a:ext cx="11256135" cy="523220"/>
          </a:xfrm>
          <a:prstGeom prst="rect">
            <a:avLst/>
          </a:prstGeom>
          <a:noFill/>
        </p:spPr>
        <p:txBody>
          <a:bodyPr wrap="square" rtlCol="0">
            <a:spAutoFit/>
          </a:bodyPr>
          <a:lstStyle/>
          <a:p>
            <a:pPr marL="457200" indent="-457200">
              <a:buClr>
                <a:schemeClr val="accent2"/>
              </a:buClr>
              <a:buFont typeface="Wingdings" panose="05000000000000000000" pitchFamily="2" charset="2"/>
              <a:buChar char="§"/>
            </a:pPr>
            <a:r>
              <a:rPr lang="ko-KR" altLang="en-US" sz="2800" b="1" dirty="0" smtClean="0">
                <a:solidFill>
                  <a:schemeClr val="accent2"/>
                </a:solidFill>
                <a:latin typeface="+mn-ea"/>
                <a:cs typeface="08서울한강체 L"/>
              </a:rPr>
              <a:t>반성적 </a:t>
            </a:r>
            <a:r>
              <a:rPr lang="ko-KR" altLang="en-US" sz="2800" b="1" dirty="0">
                <a:solidFill>
                  <a:schemeClr val="accent2"/>
                </a:solidFill>
                <a:latin typeface="+mn-ea"/>
                <a:cs typeface="08서울한강체 L"/>
              </a:rPr>
              <a:t>실천을 위한 </a:t>
            </a:r>
            <a:r>
              <a:rPr lang="ko-KR" altLang="en-US" sz="2800" b="1" dirty="0" smtClean="0">
                <a:solidFill>
                  <a:schemeClr val="accent2"/>
                </a:solidFill>
                <a:latin typeface="+mn-ea"/>
                <a:cs typeface="08서울한강체 L"/>
              </a:rPr>
              <a:t>지침</a:t>
            </a:r>
            <a:endParaRPr lang="ko-KR" altLang="en-US" sz="2800" b="1" dirty="0">
              <a:solidFill>
                <a:schemeClr val="accent2"/>
              </a:solidFill>
              <a:latin typeface="+mn-ea"/>
              <a:cs typeface="08서울한강체 L"/>
            </a:endParaRPr>
          </a:p>
        </p:txBody>
      </p:sp>
      <p:sp>
        <p:nvSpPr>
          <p:cNvPr id="9" name="내용 개체 틀 2"/>
          <p:cNvSpPr txBox="1">
            <a:spLocks/>
          </p:cNvSpPr>
          <p:nvPr/>
        </p:nvSpPr>
        <p:spPr bwMode="auto">
          <a:xfrm>
            <a:off x="794197" y="2909233"/>
            <a:ext cx="11397803" cy="2931337"/>
          </a:xfrm>
          <a:prstGeom prst="rect">
            <a:avLst/>
          </a:prstGeom>
          <a:noFill/>
          <a:ln w="9525">
            <a:noFill/>
            <a:miter lim="800000"/>
            <a:headEnd/>
            <a:tailEnd/>
          </a:ln>
        </p:spPr>
        <p:txBody>
          <a:bodyPr anchor="ctr"/>
          <a:lstStyle/>
          <a:p>
            <a:pPr marL="342900" indent="-342900">
              <a:lnSpc>
                <a:spcPct val="110000"/>
              </a:lnSpc>
              <a:spcBef>
                <a:spcPct val="20000"/>
              </a:spcBef>
              <a:buFont typeface="Arial" panose="020B0604020202020204" pitchFamily="34" charset="0"/>
              <a:buChar char="•"/>
              <a:defRPr/>
            </a:pPr>
            <a:r>
              <a:rPr lang="ko-KR" altLang="en-US" sz="2200" dirty="0" smtClean="0">
                <a:latin typeface="+mn-ea"/>
                <a:cs typeface="08서울한강체 L"/>
              </a:rPr>
              <a:t>스스로 </a:t>
            </a:r>
            <a:r>
              <a:rPr lang="ko-KR" altLang="en-US" sz="2200" dirty="0">
                <a:latin typeface="+mn-ea"/>
                <a:cs typeface="08서울한강체 L"/>
              </a:rPr>
              <a:t>잘했다고 생각되는 부분과 실제로 행한 활동과 달리 할 수 있었으리라 </a:t>
            </a:r>
            <a:endParaRPr lang="en-US" altLang="ko-KR" sz="2200" dirty="0" smtClean="0">
              <a:latin typeface="+mn-ea"/>
              <a:cs typeface="08서울한강체 L"/>
            </a:endParaRPr>
          </a:p>
          <a:p>
            <a:pPr>
              <a:lnSpc>
                <a:spcPct val="110000"/>
              </a:lnSpc>
              <a:spcBef>
                <a:spcPct val="20000"/>
              </a:spcBef>
              <a:defRPr/>
            </a:pPr>
            <a:r>
              <a:rPr lang="en-US" altLang="ko-KR" sz="2200" dirty="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생각되는 </a:t>
            </a:r>
            <a:r>
              <a:rPr lang="ko-KR" altLang="en-US" sz="2200" dirty="0">
                <a:latin typeface="+mn-ea"/>
                <a:cs typeface="08서울한강체 L"/>
              </a:rPr>
              <a:t>부분을 성찰해본다</a:t>
            </a:r>
            <a:r>
              <a:rPr lang="en-US" altLang="ko-KR" sz="2200" dirty="0" smtClean="0">
                <a:latin typeface="+mn-ea"/>
                <a:cs typeface="08서울한강체 L"/>
              </a:rPr>
              <a:t>.</a:t>
            </a:r>
          </a:p>
          <a:p>
            <a:pPr>
              <a:lnSpc>
                <a:spcPct val="110000"/>
              </a:lnSpc>
              <a:spcBef>
                <a:spcPct val="20000"/>
              </a:spcBef>
              <a:defRPr/>
            </a:pPr>
            <a:endParaRPr lang="en-US" altLang="ko-KR" sz="500" dirty="0" smtClean="0">
              <a:latin typeface="+mn-ea"/>
              <a:cs typeface="08서울한강체 L"/>
            </a:endParaRPr>
          </a:p>
          <a:p>
            <a:pPr marL="342900" indent="-342900">
              <a:lnSpc>
                <a:spcPct val="120000"/>
              </a:lnSpc>
              <a:spcBef>
                <a:spcPct val="20000"/>
              </a:spcBef>
              <a:buFont typeface="Arial" pitchFamily="34" charset="0"/>
              <a:buChar char="•"/>
              <a:defRPr/>
            </a:pPr>
            <a:r>
              <a:rPr lang="ko-KR" altLang="en-US" sz="2200" dirty="0" smtClean="0">
                <a:latin typeface="+mn-ea"/>
                <a:cs typeface="08서울한강체 L"/>
              </a:rPr>
              <a:t>욕구사정 </a:t>
            </a:r>
            <a:r>
              <a:rPr lang="ko-KR" altLang="en-US" sz="2200" dirty="0">
                <a:latin typeface="+mn-ea"/>
                <a:cs typeface="08서울한강체 L"/>
              </a:rPr>
              <a:t>과정에서 사례관리자가 적용한 이론은 무엇 이었는지에 대하여 </a:t>
            </a:r>
            <a:r>
              <a:rPr lang="ko-KR" altLang="en-US" sz="2200" dirty="0" smtClean="0">
                <a:latin typeface="+mn-ea"/>
                <a:cs typeface="08서울한강체 L"/>
              </a:rPr>
              <a:t>성찰해본다</a:t>
            </a:r>
            <a:r>
              <a:rPr lang="en-US" altLang="ko-KR" sz="2200" dirty="0" smtClean="0">
                <a:latin typeface="+mn-ea"/>
                <a:cs typeface="08서울한강체 L"/>
              </a:rPr>
              <a:t>.</a:t>
            </a:r>
          </a:p>
          <a:p>
            <a:pPr marL="342900" indent="-342900">
              <a:lnSpc>
                <a:spcPct val="120000"/>
              </a:lnSpc>
              <a:spcBef>
                <a:spcPct val="20000"/>
              </a:spcBef>
              <a:buFont typeface="Arial" pitchFamily="34" charset="0"/>
              <a:buChar char="•"/>
              <a:defRPr/>
            </a:pPr>
            <a:endParaRPr lang="en-US" altLang="ko-KR" sz="500" dirty="0" smtClean="0">
              <a:latin typeface="+mn-ea"/>
              <a:cs typeface="08서울한강체 L"/>
            </a:endParaRPr>
          </a:p>
          <a:p>
            <a:pPr marL="342900" indent="-342900">
              <a:lnSpc>
                <a:spcPct val="120000"/>
              </a:lnSpc>
              <a:spcBef>
                <a:spcPct val="20000"/>
              </a:spcBef>
              <a:buFont typeface="Arial" pitchFamily="34" charset="0"/>
              <a:buChar char="•"/>
              <a:defRPr/>
            </a:pPr>
            <a:r>
              <a:rPr lang="ko-KR" altLang="en-US" sz="2200" dirty="0" smtClean="0">
                <a:latin typeface="+mn-ea"/>
                <a:cs typeface="08서울한강체 L"/>
              </a:rPr>
              <a:t>클라이언트의 </a:t>
            </a:r>
            <a:r>
              <a:rPr lang="ko-KR" altLang="en-US" sz="2200" dirty="0">
                <a:latin typeface="+mn-ea"/>
                <a:cs typeface="08서울한강체 L"/>
              </a:rPr>
              <a:t>역량 강화가 어느 정도 이루어졌는지 성찰해본다</a:t>
            </a:r>
            <a:r>
              <a:rPr lang="en-US" altLang="ko-KR" sz="2200" dirty="0" smtClean="0">
                <a:latin typeface="+mn-ea"/>
                <a:cs typeface="08서울한강체 L"/>
              </a:rPr>
              <a:t>.</a:t>
            </a:r>
          </a:p>
          <a:p>
            <a:pPr marL="342900" indent="-342900">
              <a:lnSpc>
                <a:spcPct val="120000"/>
              </a:lnSpc>
              <a:spcBef>
                <a:spcPct val="20000"/>
              </a:spcBef>
              <a:buFont typeface="Arial" pitchFamily="34" charset="0"/>
              <a:buChar char="•"/>
              <a:defRPr/>
            </a:pPr>
            <a:endParaRPr lang="en-US" altLang="ko-KR" sz="500" dirty="0" smtClean="0">
              <a:latin typeface="+mn-ea"/>
              <a:cs typeface="08서울한강체 L"/>
            </a:endParaRPr>
          </a:p>
          <a:p>
            <a:pPr marL="342900" indent="-342900">
              <a:lnSpc>
                <a:spcPct val="120000"/>
              </a:lnSpc>
              <a:spcBef>
                <a:spcPct val="20000"/>
              </a:spcBef>
              <a:buFont typeface="Arial" pitchFamily="34" charset="0"/>
              <a:buChar char="•"/>
              <a:defRPr/>
            </a:pPr>
            <a:r>
              <a:rPr lang="ko-KR" altLang="en-US" sz="2200" dirty="0" smtClean="0">
                <a:latin typeface="+mn-ea"/>
                <a:cs typeface="08서울한강체 L"/>
              </a:rPr>
              <a:t>사례관리 </a:t>
            </a:r>
            <a:r>
              <a:rPr lang="ko-KR" altLang="en-US" sz="2200" dirty="0">
                <a:latin typeface="+mn-ea"/>
                <a:cs typeface="08서울한강체 L"/>
              </a:rPr>
              <a:t>전문가로서 자신의 역량 강화가 어느 정도 이루어졌는지 성찰해본다</a:t>
            </a:r>
            <a:r>
              <a:rPr lang="en-US" altLang="ko-KR" sz="2200" dirty="0" smtClean="0">
                <a:latin typeface="+mn-ea"/>
                <a:cs typeface="08서울한강체 L"/>
              </a:rPr>
              <a:t>.</a:t>
            </a:r>
            <a:endParaRPr lang="en-US" altLang="ko-KR" sz="2200" dirty="0">
              <a:latin typeface="+mn-ea"/>
              <a:cs typeface="08서울한강체 L"/>
            </a:endParaRPr>
          </a:p>
        </p:txBody>
      </p:sp>
    </p:spTree>
    <p:extLst>
      <p:ext uri="{BB962C8B-B14F-4D97-AF65-F5344CB8AC3E}">
        <p14:creationId xmlns:p14="http://schemas.microsoft.com/office/powerpoint/2010/main" val="116708379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04045" y="1329667"/>
            <a:ext cx="11256135" cy="584775"/>
          </a:xfrm>
          <a:prstGeom prst="rect">
            <a:avLst/>
          </a:prstGeom>
          <a:noFill/>
        </p:spPr>
        <p:txBody>
          <a:bodyPr wrap="square" rtlCol="0">
            <a:spAutoFit/>
          </a:bodyPr>
          <a:lstStyle/>
          <a:p>
            <a:pPr marL="457200" indent="-457200">
              <a:buClr>
                <a:schemeClr val="accent2"/>
              </a:buClr>
              <a:buFont typeface="Wingdings" panose="05000000000000000000" pitchFamily="2" charset="2"/>
              <a:buChar char="§"/>
            </a:pPr>
            <a:r>
              <a:rPr lang="ko-KR" altLang="en-US" sz="3200" b="1" dirty="0" smtClean="0">
                <a:solidFill>
                  <a:schemeClr val="accent2"/>
                </a:solidFill>
                <a:latin typeface="+mn-ea"/>
                <a:cs typeface="08서울한강체 L"/>
              </a:rPr>
              <a:t>전문가 역량과 대처기술</a:t>
            </a:r>
            <a:endParaRPr lang="ko-KR" altLang="en-US" sz="3200" b="1" dirty="0">
              <a:solidFill>
                <a:schemeClr val="accent2"/>
              </a:solidFill>
              <a:latin typeface="+mn-ea"/>
              <a:cs typeface="08서울한강체 L"/>
            </a:endParaRPr>
          </a:p>
        </p:txBody>
      </p:sp>
      <p:sp>
        <p:nvSpPr>
          <p:cNvPr id="5" name="직사각형 4"/>
          <p:cNvSpPr/>
          <p:nvPr/>
        </p:nvSpPr>
        <p:spPr>
          <a:xfrm>
            <a:off x="704045" y="2267852"/>
            <a:ext cx="11299065" cy="3231654"/>
          </a:xfrm>
          <a:prstGeom prst="rect">
            <a:avLst/>
          </a:prstGeom>
        </p:spPr>
        <p:txBody>
          <a:bodyPr wrap="square">
            <a:spAutoFit/>
          </a:bodyPr>
          <a:lstStyle/>
          <a:p>
            <a:pPr marL="457200" indent="-457200">
              <a:spcBef>
                <a:spcPct val="20000"/>
              </a:spcBef>
              <a:buFont typeface="+mj-ea"/>
              <a:buAutoNum type="circleNumDbPlain"/>
              <a:defRPr/>
            </a:pPr>
            <a:r>
              <a:rPr lang="ko-KR" altLang="en-US" sz="2400" b="1" dirty="0" smtClean="0">
                <a:solidFill>
                  <a:schemeClr val="accent5"/>
                </a:solidFill>
                <a:latin typeface="+mn-ea"/>
                <a:cs typeface="08서울한강체 L"/>
              </a:rPr>
              <a:t>도움이 </a:t>
            </a:r>
            <a:r>
              <a:rPr lang="ko-KR" altLang="en-US" sz="2400" b="1" dirty="0">
                <a:solidFill>
                  <a:schemeClr val="accent5"/>
                </a:solidFill>
                <a:latin typeface="+mn-ea"/>
                <a:cs typeface="08서울한강체 L"/>
              </a:rPr>
              <a:t>되는 지침 </a:t>
            </a:r>
            <a:r>
              <a:rPr lang="en-US" altLang="ko-KR" sz="2400" b="1" dirty="0">
                <a:solidFill>
                  <a:schemeClr val="accent5"/>
                </a:solidFill>
                <a:latin typeface="+mn-ea"/>
                <a:cs typeface="08서울한강체 L"/>
              </a:rPr>
              <a:t>(Gambrell,2000)</a:t>
            </a:r>
          </a:p>
          <a:p>
            <a:pPr marL="342900" indent="-342900">
              <a:spcBef>
                <a:spcPct val="20000"/>
              </a:spcBef>
              <a:defRPr/>
            </a:pPr>
            <a:endParaRPr lang="en-US" altLang="ko-KR" sz="1000" dirty="0">
              <a:latin typeface="+mn-ea"/>
              <a:cs typeface="08서울한강체 L"/>
            </a:endParaRPr>
          </a:p>
          <a:p>
            <a:pPr marL="342900" indent="-342900">
              <a:spcBef>
                <a:spcPct val="20000"/>
              </a:spcBef>
              <a:defRPr/>
            </a:pPr>
            <a:r>
              <a:rPr lang="ko-KR" altLang="en-US" sz="2000" dirty="0">
                <a:latin typeface="+mn-ea"/>
                <a:cs typeface="08서울한강체 L"/>
              </a:rPr>
              <a:t>  </a:t>
            </a:r>
            <a:r>
              <a:rPr lang="en-US" altLang="ko-KR" sz="2000" dirty="0" smtClean="0">
                <a:latin typeface="+mn-ea"/>
                <a:cs typeface="08서울한강체 L"/>
              </a:rPr>
              <a:t>-</a:t>
            </a:r>
            <a:r>
              <a:rPr lang="ko-KR" altLang="en-US" sz="2000" dirty="0" smtClean="0">
                <a:latin typeface="+mn-ea"/>
                <a:cs typeface="08서울한강체 L"/>
              </a:rPr>
              <a:t> </a:t>
            </a:r>
            <a:r>
              <a:rPr lang="ko-KR" altLang="en-US" sz="2000" dirty="0">
                <a:latin typeface="+mn-ea"/>
                <a:cs typeface="08서울한강체 L"/>
              </a:rPr>
              <a:t>업무를 합리적으로 </a:t>
            </a:r>
            <a:r>
              <a:rPr lang="ko-KR" altLang="en-US" sz="2000" dirty="0" smtClean="0">
                <a:latin typeface="+mn-ea"/>
                <a:cs typeface="08서울한강체 L"/>
              </a:rPr>
              <a:t>수행하라                 </a:t>
            </a:r>
            <a:r>
              <a:rPr lang="en-US" altLang="ko-KR" sz="2000" dirty="0">
                <a:latin typeface="+mn-ea"/>
                <a:cs typeface="08서울한강체 L"/>
              </a:rPr>
              <a:t>-</a:t>
            </a:r>
            <a:r>
              <a:rPr lang="ko-KR" altLang="en-US" sz="2000" dirty="0" smtClean="0">
                <a:latin typeface="+mn-ea"/>
                <a:cs typeface="08서울한강체 L"/>
              </a:rPr>
              <a:t> </a:t>
            </a:r>
            <a:r>
              <a:rPr lang="ko-KR" altLang="en-US" sz="2000" dirty="0">
                <a:latin typeface="+mn-ea"/>
                <a:cs typeface="08서울한강체 L"/>
              </a:rPr>
              <a:t>내가 수행한 과업들에 대하여 스스로 칭찬해주자</a:t>
            </a:r>
            <a:r>
              <a:rPr lang="en-US" altLang="ko-KR" sz="2000" dirty="0">
                <a:latin typeface="+mn-ea"/>
                <a:cs typeface="08서울한강체 L"/>
              </a:rPr>
              <a:t>.</a:t>
            </a:r>
            <a:endParaRPr lang="en-US" altLang="ko-KR" sz="2000" dirty="0" smtClean="0">
              <a:latin typeface="+mn-ea"/>
              <a:cs typeface="08서울한강체 L"/>
            </a:endParaRPr>
          </a:p>
          <a:p>
            <a:pPr marL="342900" indent="-342900">
              <a:spcBef>
                <a:spcPct val="20000"/>
              </a:spcBef>
              <a:defRPr/>
            </a:pPr>
            <a:r>
              <a:rPr lang="en-US" altLang="ko-KR" sz="2000" dirty="0">
                <a:latin typeface="+mn-ea"/>
                <a:cs typeface="08서울한강체 L"/>
              </a:rPr>
              <a:t> </a:t>
            </a:r>
            <a:r>
              <a:rPr lang="en-US" altLang="ko-KR" sz="2000" dirty="0" smtClean="0">
                <a:latin typeface="+mn-ea"/>
                <a:cs typeface="08서울한강체 L"/>
              </a:rPr>
              <a:t> </a:t>
            </a:r>
            <a:r>
              <a:rPr lang="en-US" altLang="ko-KR" sz="2000" dirty="0">
                <a:latin typeface="+mn-ea"/>
                <a:cs typeface="08서울한강체 L"/>
              </a:rPr>
              <a:t>-</a:t>
            </a:r>
            <a:r>
              <a:rPr lang="ko-KR" altLang="en-US" sz="2000" dirty="0" smtClean="0">
                <a:latin typeface="+mn-ea"/>
                <a:cs typeface="08서울한강체 L"/>
              </a:rPr>
              <a:t> </a:t>
            </a:r>
            <a:r>
              <a:rPr lang="ko-KR" altLang="en-US" sz="2000" dirty="0">
                <a:latin typeface="+mn-ea"/>
                <a:cs typeface="08서울한강체 L"/>
              </a:rPr>
              <a:t>나의 한계에 대하여 수용하라</a:t>
            </a:r>
            <a:r>
              <a:rPr lang="en-US" altLang="ko-KR" sz="2000" dirty="0" smtClean="0">
                <a:latin typeface="+mn-ea"/>
                <a:cs typeface="08서울한강체 L"/>
              </a:rPr>
              <a:t>.</a:t>
            </a:r>
            <a:r>
              <a:rPr lang="ko-KR" altLang="en-US" sz="2000" dirty="0">
                <a:latin typeface="+mn-ea"/>
                <a:cs typeface="08서울한강체 L"/>
              </a:rPr>
              <a:t> </a:t>
            </a:r>
            <a:r>
              <a:rPr lang="ko-KR" altLang="en-US" sz="2000" dirty="0" smtClean="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내가 </a:t>
            </a:r>
            <a:r>
              <a:rPr lang="ko-KR" altLang="en-US" sz="2000" dirty="0">
                <a:latin typeface="+mn-ea"/>
                <a:cs typeface="08서울한강체 L"/>
              </a:rPr>
              <a:t>모든 일을 책임지는 것은 아님을 알자</a:t>
            </a:r>
            <a:r>
              <a:rPr lang="en-US" altLang="ko-KR" sz="2000" dirty="0" smtClean="0">
                <a:latin typeface="+mn-ea"/>
                <a:cs typeface="08서울한강체 L"/>
              </a:rPr>
              <a:t>.</a:t>
            </a:r>
            <a:endParaRPr lang="en-US" altLang="ko-KR" sz="2000" dirty="0">
              <a:latin typeface="+mn-ea"/>
              <a:cs typeface="08서울한강체 L"/>
            </a:endParaRPr>
          </a:p>
          <a:p>
            <a:pPr marL="342900" indent="-342900">
              <a:spcBef>
                <a:spcPct val="20000"/>
              </a:spcBef>
              <a:defRPr/>
            </a:pPr>
            <a:r>
              <a:rPr lang="en-US" altLang="ko-KR" sz="2000" dirty="0">
                <a:latin typeface="+mn-ea"/>
                <a:cs typeface="08서울한강체 L"/>
              </a:rPr>
              <a:t> </a:t>
            </a:r>
            <a:r>
              <a:rPr lang="en-US" altLang="ko-KR" sz="2000" dirty="0" smtClean="0">
                <a:latin typeface="+mn-ea"/>
                <a:cs typeface="08서울한강체 L"/>
              </a:rPr>
              <a:t> - </a:t>
            </a:r>
            <a:r>
              <a:rPr lang="ko-KR" altLang="en-US" sz="2000" dirty="0">
                <a:latin typeface="+mn-ea"/>
                <a:cs typeface="08서울한강체 L"/>
              </a:rPr>
              <a:t>내가 수행해야 할 일들을 하라</a:t>
            </a:r>
            <a:r>
              <a:rPr lang="en-US" altLang="ko-KR" sz="2000" dirty="0" smtClean="0">
                <a:latin typeface="+mn-ea"/>
                <a:cs typeface="08서울한강체 L"/>
              </a:rPr>
              <a:t>.  </a:t>
            </a:r>
          </a:p>
          <a:p>
            <a:pPr marL="342900" indent="-342900">
              <a:spcBef>
                <a:spcPct val="20000"/>
              </a:spcBef>
              <a:defRPr/>
            </a:pPr>
            <a:r>
              <a:rPr lang="en-US" altLang="ko-KR" sz="2000" dirty="0">
                <a:latin typeface="+mn-ea"/>
                <a:cs typeface="08서울한강체 L"/>
              </a:rPr>
              <a:t> </a:t>
            </a:r>
            <a:r>
              <a:rPr lang="en-US" altLang="ko-KR" sz="2000" dirty="0" smtClean="0">
                <a:latin typeface="+mn-ea"/>
                <a:cs typeface="08서울한강체 L"/>
              </a:rPr>
              <a:t> - </a:t>
            </a:r>
            <a:r>
              <a:rPr lang="ko-KR" altLang="en-US" sz="2000" dirty="0" smtClean="0">
                <a:latin typeface="+mn-ea"/>
                <a:cs typeface="08서울한강체 L"/>
              </a:rPr>
              <a:t>내가 </a:t>
            </a:r>
            <a:r>
              <a:rPr lang="ko-KR" altLang="en-US" sz="2000" dirty="0">
                <a:latin typeface="+mn-ea"/>
                <a:cs typeface="08서울한강체 L"/>
              </a:rPr>
              <a:t>다루어야 할 상황에서 배울 수 있는 것은 배우자</a:t>
            </a:r>
            <a:r>
              <a:rPr lang="en-US" altLang="ko-KR" sz="2000" dirty="0">
                <a:latin typeface="+mn-ea"/>
                <a:cs typeface="08서울한강체 L"/>
              </a:rPr>
              <a:t>.</a:t>
            </a:r>
          </a:p>
          <a:p>
            <a:pPr marL="342900" indent="-342900">
              <a:spcBef>
                <a:spcPct val="20000"/>
              </a:spcBef>
              <a:defRPr/>
            </a:pPr>
            <a:r>
              <a:rPr lang="en-US" altLang="ko-KR" sz="2000" dirty="0">
                <a:latin typeface="+mn-ea"/>
                <a:cs typeface="08서울한강체 L"/>
              </a:rPr>
              <a:t>  </a:t>
            </a:r>
            <a:r>
              <a:rPr lang="en-US" altLang="ko-KR" sz="2000" dirty="0" smtClean="0">
                <a:latin typeface="+mn-ea"/>
                <a:cs typeface="08서울한강체 L"/>
              </a:rPr>
              <a:t>- </a:t>
            </a:r>
            <a:r>
              <a:rPr lang="ko-KR" altLang="en-US" sz="2000" dirty="0" smtClean="0">
                <a:latin typeface="+mn-ea"/>
                <a:cs typeface="08서울한강체 L"/>
              </a:rPr>
              <a:t>내가 </a:t>
            </a:r>
            <a:r>
              <a:rPr lang="ko-KR" altLang="en-US" sz="2000" dirty="0">
                <a:latin typeface="+mn-ea"/>
                <a:cs typeface="08서울한강체 L"/>
              </a:rPr>
              <a:t>처한 상황을 동료나 </a:t>
            </a:r>
            <a:r>
              <a:rPr lang="ko-KR" altLang="en-US" sz="2000" dirty="0" smtClean="0">
                <a:latin typeface="+mn-ea"/>
                <a:cs typeface="08서울한강체 L"/>
              </a:rPr>
              <a:t>팀원들과 </a:t>
            </a:r>
            <a:r>
              <a:rPr lang="ko-KR" altLang="en-US" sz="2000" dirty="0">
                <a:latin typeface="+mn-ea"/>
                <a:cs typeface="08서울한강체 L"/>
              </a:rPr>
              <a:t>토의해보자</a:t>
            </a:r>
            <a:r>
              <a:rPr lang="en-US" altLang="ko-KR" sz="2000" dirty="0" smtClean="0">
                <a:latin typeface="+mn-ea"/>
                <a:cs typeface="08서울한강체 L"/>
              </a:rPr>
              <a:t>.  </a:t>
            </a:r>
            <a:endParaRPr lang="en-US" altLang="ko-KR" sz="2000" dirty="0">
              <a:latin typeface="+mn-ea"/>
              <a:cs typeface="08서울한강체 L"/>
            </a:endParaRPr>
          </a:p>
          <a:p>
            <a:pPr marL="342900" indent="-342900">
              <a:spcBef>
                <a:spcPct val="20000"/>
              </a:spcBef>
              <a:defRPr/>
            </a:pPr>
            <a:r>
              <a:rPr lang="en-US" altLang="ko-KR" sz="2000" dirty="0" smtClean="0">
                <a:latin typeface="+mn-ea"/>
                <a:cs typeface="08서울한강체 L"/>
              </a:rPr>
              <a:t>  - </a:t>
            </a:r>
            <a:r>
              <a:rPr lang="ko-KR" altLang="en-US" sz="2000" dirty="0" smtClean="0">
                <a:latin typeface="+mn-ea"/>
                <a:cs typeface="08서울한강체 L"/>
              </a:rPr>
              <a:t>이전에 </a:t>
            </a:r>
            <a:r>
              <a:rPr lang="ko-KR" altLang="en-US" sz="2000" dirty="0">
                <a:latin typeface="+mn-ea"/>
                <a:cs typeface="08서울한강체 L"/>
              </a:rPr>
              <a:t>경험했던 비슷한 상황들을 검토해보자</a:t>
            </a:r>
            <a:r>
              <a:rPr lang="en-US" altLang="ko-KR" sz="2000" dirty="0">
                <a:latin typeface="+mn-ea"/>
                <a:cs typeface="08서울한강체 L"/>
              </a:rPr>
              <a:t>.</a:t>
            </a:r>
          </a:p>
          <a:p>
            <a:pPr marL="342900" indent="-342900">
              <a:spcBef>
                <a:spcPct val="20000"/>
              </a:spcBef>
              <a:defRPr/>
            </a:pPr>
            <a:r>
              <a:rPr lang="en-US" altLang="ko-KR" sz="2000" dirty="0">
                <a:latin typeface="+mn-ea"/>
                <a:cs typeface="08서울한강체 L"/>
              </a:rPr>
              <a:t>  </a:t>
            </a:r>
            <a:r>
              <a:rPr lang="en-US" altLang="ko-KR" sz="2000" dirty="0" smtClean="0">
                <a:latin typeface="+mn-ea"/>
                <a:cs typeface="08서울한강체 L"/>
              </a:rPr>
              <a:t>-</a:t>
            </a:r>
            <a:r>
              <a:rPr lang="ko-KR" altLang="en-US" sz="2000" dirty="0">
                <a:latin typeface="+mn-ea"/>
                <a:cs typeface="08서울한강체 L"/>
              </a:rPr>
              <a:t> </a:t>
            </a:r>
            <a:r>
              <a:rPr lang="ko-KR" altLang="en-US" sz="2000" dirty="0" smtClean="0">
                <a:latin typeface="+mn-ea"/>
                <a:cs typeface="08서울한강체 L"/>
              </a:rPr>
              <a:t>서두르지 </a:t>
            </a:r>
            <a:r>
              <a:rPr lang="ko-KR" altLang="en-US" sz="2000" dirty="0">
                <a:latin typeface="+mn-ea"/>
                <a:cs typeface="08서울한강체 L"/>
              </a:rPr>
              <a:t>않도록 노력하자</a:t>
            </a:r>
            <a:r>
              <a:rPr lang="en-US" altLang="ko-KR" sz="2000" dirty="0" smtClean="0">
                <a:latin typeface="+mn-ea"/>
                <a:cs typeface="08서울한강체 L"/>
              </a:rPr>
              <a:t>. </a:t>
            </a:r>
            <a:endParaRPr lang="en-US" altLang="ko-KR" sz="2000" dirty="0">
              <a:latin typeface="+mn-ea"/>
              <a:cs typeface="08서울한강체 L"/>
            </a:endParaRPr>
          </a:p>
        </p:txBody>
      </p:sp>
    </p:spTree>
    <p:extLst>
      <p:ext uri="{BB962C8B-B14F-4D97-AF65-F5344CB8AC3E}">
        <p14:creationId xmlns:p14="http://schemas.microsoft.com/office/powerpoint/2010/main" val="2717542027"/>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781317" y="1854229"/>
            <a:ext cx="10539212" cy="3564053"/>
          </a:xfrm>
          <a:prstGeom prst="rect">
            <a:avLst/>
          </a:prstGeom>
        </p:spPr>
        <p:txBody>
          <a:bodyPr wrap="square">
            <a:spAutoFit/>
          </a:bodyPr>
          <a:lstStyle/>
          <a:p>
            <a:pPr marL="342900" indent="-342900">
              <a:spcBef>
                <a:spcPct val="20000"/>
              </a:spcBef>
              <a:buFont typeface="+mj-ea"/>
              <a:buAutoNum type="circleNumDbPlain" startAt="2"/>
              <a:defRPr/>
            </a:pPr>
            <a:r>
              <a:rPr lang="ko-KR" altLang="en-US" sz="2400" b="1" dirty="0" smtClean="0">
                <a:solidFill>
                  <a:schemeClr val="accent5"/>
                </a:solidFill>
                <a:latin typeface="+mn-ea"/>
                <a:cs typeface="08서울한강체 L"/>
              </a:rPr>
              <a:t> 도움이 </a:t>
            </a:r>
            <a:r>
              <a:rPr lang="ko-KR" altLang="en-US" sz="2400" b="1" dirty="0">
                <a:solidFill>
                  <a:schemeClr val="accent5"/>
                </a:solidFill>
                <a:latin typeface="+mn-ea"/>
                <a:cs typeface="08서울한강체 L"/>
              </a:rPr>
              <a:t>되는 대처 기술을 실행 해보기</a:t>
            </a:r>
            <a:endParaRPr lang="en-US" altLang="ko-KR" sz="2400" b="1" dirty="0">
              <a:solidFill>
                <a:schemeClr val="accent5"/>
              </a:solidFill>
              <a:latin typeface="+mn-ea"/>
              <a:cs typeface="08서울한강체 L"/>
            </a:endParaRPr>
          </a:p>
          <a:p>
            <a:pPr marL="342900" indent="-342900">
              <a:spcBef>
                <a:spcPct val="20000"/>
              </a:spcBef>
              <a:defRPr/>
            </a:pPr>
            <a:endParaRPr lang="ko-KR" altLang="en-US" dirty="0">
              <a:latin typeface="+mn-ea"/>
              <a:cs typeface="08서울한강체 L"/>
            </a:endParaRPr>
          </a:p>
          <a:p>
            <a:pPr marL="342900" indent="-342900">
              <a:spcBef>
                <a:spcPct val="20000"/>
              </a:spcBef>
              <a:defRPr/>
            </a:pPr>
            <a:r>
              <a:rPr lang="ko-KR" altLang="en-US" dirty="0">
                <a:latin typeface="+mn-ea"/>
                <a:cs typeface="08서울한강체 L"/>
              </a:rPr>
              <a:t>  </a:t>
            </a:r>
            <a:r>
              <a:rPr lang="ko-KR" altLang="en-US" sz="2200" dirty="0" smtClean="0">
                <a:latin typeface="+mn-ea"/>
                <a:cs typeface="08서울한강체 L"/>
              </a:rPr>
              <a:t> </a:t>
            </a:r>
            <a:r>
              <a:rPr lang="en-US" altLang="ko-KR" sz="2200" dirty="0" smtClean="0">
                <a:latin typeface="+mn-ea"/>
                <a:cs typeface="08서울한강체 L"/>
              </a:rPr>
              <a:t>- </a:t>
            </a:r>
            <a:r>
              <a:rPr lang="ko-KR" altLang="en-US" sz="2200" dirty="0" smtClean="0">
                <a:latin typeface="+mn-ea"/>
                <a:cs typeface="08서울한강체 L"/>
              </a:rPr>
              <a:t>닥치게 </a:t>
            </a:r>
            <a:r>
              <a:rPr lang="ko-KR" altLang="en-US" sz="2200" dirty="0">
                <a:latin typeface="+mn-ea"/>
                <a:cs typeface="08서울한강체 L"/>
              </a:rPr>
              <a:t>될 어려운 상황을 예상해보고 나 자신을 준비시키자</a:t>
            </a:r>
            <a:r>
              <a:rPr lang="en-US" altLang="ko-KR" sz="2200" dirty="0" smtClean="0">
                <a:latin typeface="+mn-ea"/>
                <a:cs typeface="08서울한강체 L"/>
              </a:rPr>
              <a:t>.</a:t>
            </a:r>
          </a:p>
          <a:p>
            <a:pPr marL="342900" indent="-342900">
              <a:spcBef>
                <a:spcPct val="20000"/>
              </a:spcBef>
              <a:defRPr/>
            </a:pPr>
            <a:endParaRPr lang="en-US" altLang="ko-KR" sz="500" dirty="0" smtClean="0">
              <a:latin typeface="+mn-ea"/>
              <a:cs typeface="08서울한강체 L"/>
            </a:endParaRPr>
          </a:p>
          <a:p>
            <a:pPr marL="342900" indent="-342900">
              <a:spcBef>
                <a:spcPct val="20000"/>
              </a:spcBef>
              <a:defRPr/>
            </a:pPr>
            <a:endParaRPr lang="en-US" altLang="ko-KR" sz="500" dirty="0" smtClean="0">
              <a:latin typeface="+mn-ea"/>
              <a:cs typeface="08서울한강체 L"/>
            </a:endParaRPr>
          </a:p>
          <a:p>
            <a:pPr marL="342900" indent="-342900">
              <a:spcBef>
                <a:spcPct val="20000"/>
              </a:spcBef>
              <a:defRPr/>
            </a:pPr>
            <a:r>
              <a:rPr lang="en-US" altLang="ko-KR" sz="2200" dirty="0">
                <a:latin typeface="+mn-ea"/>
                <a:cs typeface="08서울한강체 L"/>
              </a:rPr>
              <a:t> </a:t>
            </a:r>
            <a:r>
              <a:rPr lang="en-US" altLang="ko-KR" sz="2200" dirty="0" smtClean="0">
                <a:latin typeface="+mn-ea"/>
                <a:cs typeface="08서울한강체 L"/>
              </a:rPr>
              <a:t>  - </a:t>
            </a:r>
            <a:r>
              <a:rPr lang="ko-KR" altLang="en-US" sz="2200" dirty="0">
                <a:latin typeface="+mn-ea"/>
                <a:cs typeface="08서울한강체 L"/>
              </a:rPr>
              <a:t>내가 다루어야 할 상황에 대해 더 많이 아는 사람과 이야기를 나누어보자</a:t>
            </a:r>
            <a:r>
              <a:rPr lang="en-US" altLang="ko-KR" sz="2200" dirty="0" smtClean="0">
                <a:latin typeface="+mn-ea"/>
                <a:cs typeface="08서울한강체 L"/>
              </a:rPr>
              <a:t>.</a:t>
            </a:r>
          </a:p>
          <a:p>
            <a:pPr marL="342900" indent="-342900">
              <a:spcBef>
                <a:spcPct val="20000"/>
              </a:spcBef>
              <a:defRPr/>
            </a:pPr>
            <a:endParaRPr lang="en-US" altLang="ko-KR" sz="500" dirty="0" smtClean="0">
              <a:latin typeface="+mn-ea"/>
              <a:cs typeface="08서울한강체 L"/>
            </a:endParaRPr>
          </a:p>
          <a:p>
            <a:pPr marL="342900" indent="-342900">
              <a:spcBef>
                <a:spcPct val="20000"/>
              </a:spcBef>
              <a:defRPr/>
            </a:pPr>
            <a:endParaRPr lang="ko-KR" altLang="en-US" sz="500" dirty="0">
              <a:latin typeface="+mn-ea"/>
              <a:cs typeface="08서울한강체 L"/>
            </a:endParaRPr>
          </a:p>
          <a:p>
            <a:pPr marL="342900" indent="-342900">
              <a:spcBef>
                <a:spcPct val="20000"/>
              </a:spcBef>
              <a:defRPr/>
            </a:pPr>
            <a:r>
              <a:rPr lang="ko-KR" altLang="en-US" sz="2200" dirty="0">
                <a:latin typeface="+mn-ea"/>
                <a:cs typeface="08서울한강체 L"/>
              </a:rPr>
              <a:t>  </a:t>
            </a:r>
            <a:r>
              <a:rPr lang="en-US" altLang="ko-KR" sz="2200" dirty="0">
                <a:latin typeface="+mn-ea"/>
                <a:cs typeface="08서울한강체 L"/>
              </a:rPr>
              <a:t> </a:t>
            </a:r>
            <a:r>
              <a:rPr lang="en-US" altLang="ko-KR" sz="2200" dirty="0" smtClean="0">
                <a:latin typeface="+mn-ea"/>
                <a:cs typeface="08서울한강체 L"/>
              </a:rPr>
              <a:t>-</a:t>
            </a:r>
            <a:r>
              <a:rPr lang="ko-KR" altLang="en-US" sz="2200" dirty="0" smtClean="0">
                <a:latin typeface="+mn-ea"/>
                <a:cs typeface="08서울한강체 L"/>
              </a:rPr>
              <a:t> </a:t>
            </a:r>
            <a:r>
              <a:rPr lang="ko-KR" altLang="en-US" sz="2200" dirty="0">
                <a:latin typeface="+mn-ea"/>
                <a:cs typeface="08서울한강체 L"/>
              </a:rPr>
              <a:t>나에게 필요한 행동 계획을 세우고 실행해보자</a:t>
            </a:r>
            <a:r>
              <a:rPr lang="en-US" altLang="ko-KR" sz="2200" dirty="0" smtClean="0">
                <a:latin typeface="+mn-ea"/>
                <a:cs typeface="08서울한강체 L"/>
              </a:rPr>
              <a:t>.</a:t>
            </a:r>
          </a:p>
          <a:p>
            <a:pPr marL="342900" indent="-342900">
              <a:spcBef>
                <a:spcPct val="20000"/>
              </a:spcBef>
              <a:defRPr/>
            </a:pPr>
            <a:endParaRPr lang="en-US" altLang="ko-KR" sz="500" dirty="0" smtClean="0">
              <a:latin typeface="+mn-ea"/>
              <a:cs typeface="08서울한강체 L"/>
            </a:endParaRPr>
          </a:p>
          <a:p>
            <a:pPr marL="342900" indent="-342900">
              <a:spcBef>
                <a:spcPct val="20000"/>
              </a:spcBef>
              <a:defRPr/>
            </a:pPr>
            <a:endParaRPr lang="en-US" altLang="ko-KR" sz="500" dirty="0" smtClean="0">
              <a:latin typeface="+mn-ea"/>
              <a:cs typeface="08서울한강체 L"/>
            </a:endParaRPr>
          </a:p>
          <a:p>
            <a:pPr marL="342900" indent="-342900">
              <a:spcBef>
                <a:spcPct val="20000"/>
              </a:spcBef>
              <a:defRPr/>
            </a:pPr>
            <a:r>
              <a:rPr lang="en-US" altLang="ko-KR" sz="2200" dirty="0">
                <a:latin typeface="+mn-ea"/>
                <a:cs typeface="08서울한강체 L"/>
              </a:rPr>
              <a:t> </a:t>
            </a:r>
            <a:r>
              <a:rPr lang="en-US" altLang="ko-KR" sz="2200" dirty="0" smtClean="0">
                <a:latin typeface="+mn-ea"/>
                <a:cs typeface="08서울한강체 L"/>
              </a:rPr>
              <a:t>  - </a:t>
            </a:r>
            <a:r>
              <a:rPr lang="ko-KR" altLang="en-US" sz="2200" dirty="0">
                <a:latin typeface="+mn-ea"/>
                <a:cs typeface="08서울한강체 L"/>
              </a:rPr>
              <a:t>어떤 상황에서도 유머를 발견하도록 노력하자</a:t>
            </a:r>
            <a:r>
              <a:rPr lang="en-US" altLang="ko-KR" sz="2200" dirty="0" smtClean="0">
                <a:latin typeface="+mn-ea"/>
                <a:cs typeface="08서울한강체 L"/>
              </a:rPr>
              <a:t>.</a:t>
            </a:r>
          </a:p>
          <a:p>
            <a:pPr marL="342900" indent="-342900">
              <a:spcBef>
                <a:spcPct val="20000"/>
              </a:spcBef>
              <a:defRPr/>
            </a:pPr>
            <a:endParaRPr lang="en-US" altLang="ko-KR" sz="500" dirty="0" smtClean="0">
              <a:latin typeface="+mn-ea"/>
              <a:cs typeface="08서울한강체 L"/>
            </a:endParaRPr>
          </a:p>
          <a:p>
            <a:pPr marL="342900" indent="-342900">
              <a:spcBef>
                <a:spcPct val="20000"/>
              </a:spcBef>
              <a:defRPr/>
            </a:pPr>
            <a:endParaRPr lang="en-US" altLang="ko-KR" sz="500" dirty="0" smtClean="0">
              <a:latin typeface="+mn-ea"/>
              <a:cs typeface="08서울한강체 L"/>
            </a:endParaRPr>
          </a:p>
          <a:p>
            <a:pPr marL="342900" indent="-342900">
              <a:spcBef>
                <a:spcPct val="20000"/>
              </a:spcBef>
              <a:defRPr/>
            </a:pPr>
            <a:r>
              <a:rPr lang="en-US" altLang="ko-KR" sz="2200" dirty="0">
                <a:latin typeface="+mn-ea"/>
                <a:cs typeface="08서울한강체 L"/>
              </a:rPr>
              <a:t> </a:t>
            </a:r>
            <a:r>
              <a:rPr lang="en-US" altLang="ko-KR" sz="2200" dirty="0" smtClean="0">
                <a:latin typeface="+mn-ea"/>
                <a:cs typeface="08서울한강체 L"/>
              </a:rPr>
              <a:t>  - </a:t>
            </a:r>
            <a:r>
              <a:rPr lang="ko-KR" altLang="en-US" sz="2200" dirty="0">
                <a:latin typeface="+mn-ea"/>
                <a:cs typeface="08서울한강체 L"/>
              </a:rPr>
              <a:t>나에게 조언을 줄 수 있는 </a:t>
            </a:r>
            <a:r>
              <a:rPr lang="ko-KR" altLang="en-US" sz="2200" dirty="0" err="1">
                <a:latin typeface="+mn-ea"/>
                <a:cs typeface="08서울한강체 L"/>
              </a:rPr>
              <a:t>멘토를</a:t>
            </a:r>
            <a:r>
              <a:rPr lang="ko-KR" altLang="en-US" sz="2200" dirty="0">
                <a:latin typeface="+mn-ea"/>
                <a:cs typeface="08서울한강체 L"/>
              </a:rPr>
              <a:t> 만들자</a:t>
            </a:r>
            <a:r>
              <a:rPr lang="en-US" altLang="ko-KR" sz="2200" dirty="0">
                <a:latin typeface="+mn-ea"/>
                <a:cs typeface="08서울한강체 L"/>
              </a:rPr>
              <a:t>.</a:t>
            </a:r>
          </a:p>
        </p:txBody>
      </p:sp>
    </p:spTree>
    <p:extLst>
      <p:ext uri="{BB962C8B-B14F-4D97-AF65-F5344CB8AC3E}">
        <p14:creationId xmlns:p14="http://schemas.microsoft.com/office/powerpoint/2010/main" val="4193471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내용 개체 틀 2"/>
          <p:cNvSpPr txBox="1">
            <a:spLocks/>
          </p:cNvSpPr>
          <p:nvPr/>
        </p:nvSpPr>
        <p:spPr>
          <a:xfrm>
            <a:off x="0" y="2086377"/>
            <a:ext cx="12067571" cy="4103397"/>
          </a:xfrm>
          <a:prstGeom prst="rect">
            <a:avLst/>
          </a:prstGeom>
        </p:spPr>
        <p:txBody>
          <a:bodyPr anchor="ctr"/>
          <a:lstStyle/>
          <a:p>
            <a:pPr eaLnBrk="1" fontAlgn="auto" latinLnBrk="1" hangingPunct="1">
              <a:lnSpc>
                <a:spcPct val="160000"/>
              </a:lnSpc>
              <a:spcBef>
                <a:spcPct val="20000"/>
              </a:spcBef>
              <a:spcAft>
                <a:spcPts val="0"/>
              </a:spcAft>
              <a:defRPr/>
            </a:pPr>
            <a:r>
              <a:rPr lang="ko-KR" altLang="en-US" sz="2400" dirty="0" smtClean="0">
                <a:latin typeface="+mn-ea"/>
              </a:rPr>
              <a:t>        </a:t>
            </a:r>
            <a:r>
              <a:rPr kumimoji="0" lang="en-US" altLang="ko-KR" sz="2400" dirty="0" smtClean="0">
                <a:latin typeface="+mn-ea"/>
                <a:ea typeface="+mn-ea"/>
              </a:rPr>
              <a:t>(</a:t>
            </a:r>
            <a:r>
              <a:rPr kumimoji="0" lang="en-US" altLang="ko-KR" sz="2400" dirty="0">
                <a:latin typeface="+mn-ea"/>
                <a:ea typeface="+mn-ea"/>
              </a:rPr>
              <a:t>1) </a:t>
            </a:r>
            <a:r>
              <a:rPr kumimoji="0" lang="ko-KR" altLang="en-US" sz="2400" dirty="0">
                <a:latin typeface="+mn-ea"/>
                <a:ea typeface="+mn-ea"/>
              </a:rPr>
              <a:t>클라이언트에 의해 제공되는 욕구에 대한 구술적 면접 </a:t>
            </a:r>
            <a:endParaRPr kumimoji="0" lang="en-US" altLang="ko-KR" sz="2400" dirty="0" smtClean="0">
              <a:latin typeface="+mn-ea"/>
              <a:ea typeface="+mn-ea"/>
            </a:endParaRPr>
          </a:p>
          <a:p>
            <a:pPr eaLnBrk="1" fontAlgn="auto" latinLnBrk="1" hangingPunct="1">
              <a:lnSpc>
                <a:spcPct val="160000"/>
              </a:lnSpc>
              <a:spcBef>
                <a:spcPct val="20000"/>
              </a:spcBef>
              <a:spcAft>
                <a:spcPts val="0"/>
              </a:spcAft>
              <a:defRPr/>
            </a:pPr>
            <a:r>
              <a:rPr lang="en-US" altLang="ko-KR" sz="2400" dirty="0">
                <a:latin typeface="+mn-ea"/>
              </a:rPr>
              <a:t> </a:t>
            </a:r>
            <a:r>
              <a:rPr lang="en-US" altLang="ko-KR" sz="2400" dirty="0" smtClean="0">
                <a:latin typeface="+mn-ea"/>
              </a:rPr>
              <a:t>       </a:t>
            </a:r>
            <a:r>
              <a:rPr kumimoji="0" lang="en-US" altLang="ko-KR" sz="2400" dirty="0" smtClean="0">
                <a:latin typeface="+mn-ea"/>
                <a:ea typeface="+mn-ea"/>
              </a:rPr>
              <a:t>(</a:t>
            </a:r>
            <a:r>
              <a:rPr kumimoji="0" lang="en-US" altLang="ko-KR" sz="2400" dirty="0">
                <a:latin typeface="+mn-ea"/>
                <a:ea typeface="+mn-ea"/>
              </a:rPr>
              <a:t>2) </a:t>
            </a:r>
            <a:r>
              <a:rPr kumimoji="0" lang="ko-KR" altLang="en-US" sz="2400" dirty="0">
                <a:latin typeface="+mn-ea"/>
                <a:ea typeface="+mn-ea"/>
              </a:rPr>
              <a:t>사회적 망의 구성원들에 의해 제공되는 욕구에 관한 부수적 </a:t>
            </a:r>
            <a:r>
              <a:rPr kumimoji="0" lang="ko-KR" altLang="en-US" sz="2400" dirty="0" smtClean="0">
                <a:latin typeface="+mn-ea"/>
                <a:ea typeface="+mn-ea"/>
              </a:rPr>
              <a:t>정보</a:t>
            </a:r>
            <a:endParaRPr kumimoji="0" lang="en-US" altLang="ko-KR" sz="2400" dirty="0" smtClean="0">
              <a:latin typeface="+mn-ea"/>
              <a:ea typeface="+mn-ea"/>
            </a:endParaRPr>
          </a:p>
          <a:p>
            <a:pPr eaLnBrk="1" fontAlgn="auto" latinLnBrk="1" hangingPunct="1">
              <a:lnSpc>
                <a:spcPct val="160000"/>
              </a:lnSpc>
              <a:spcBef>
                <a:spcPct val="20000"/>
              </a:spcBef>
              <a:spcAft>
                <a:spcPts val="0"/>
              </a:spcAft>
              <a:defRPr/>
            </a:pPr>
            <a:r>
              <a:rPr lang="en-US" altLang="ko-KR" sz="2400" dirty="0">
                <a:latin typeface="+mn-ea"/>
              </a:rPr>
              <a:t> </a:t>
            </a:r>
            <a:r>
              <a:rPr lang="en-US" altLang="ko-KR" sz="2400" dirty="0" smtClean="0">
                <a:latin typeface="+mn-ea"/>
              </a:rPr>
              <a:t>       </a:t>
            </a:r>
            <a:r>
              <a:rPr kumimoji="0" lang="en-US" altLang="ko-KR" sz="2400" dirty="0" smtClean="0">
                <a:latin typeface="+mn-ea"/>
                <a:ea typeface="+mn-ea"/>
              </a:rPr>
              <a:t>(3) </a:t>
            </a:r>
            <a:r>
              <a:rPr kumimoji="0" lang="ko-KR" altLang="en-US" sz="2400" dirty="0" smtClean="0">
                <a:latin typeface="+mn-ea"/>
                <a:ea typeface="+mn-ea"/>
              </a:rPr>
              <a:t>클라이언트의 환경에 대한 직접적 관찰</a:t>
            </a:r>
            <a:endParaRPr kumimoji="0" lang="en-US" altLang="ko-KR" sz="2400" dirty="0" smtClean="0">
              <a:latin typeface="+mn-ea"/>
              <a:ea typeface="+mn-ea"/>
            </a:endParaRPr>
          </a:p>
          <a:p>
            <a:pPr eaLnBrk="1" fontAlgn="auto" latinLnBrk="1" hangingPunct="1">
              <a:lnSpc>
                <a:spcPct val="160000"/>
              </a:lnSpc>
              <a:spcBef>
                <a:spcPct val="20000"/>
              </a:spcBef>
              <a:spcAft>
                <a:spcPts val="0"/>
              </a:spcAft>
              <a:defRPr/>
            </a:pPr>
            <a:r>
              <a:rPr lang="en-US" altLang="ko-KR" sz="2400" dirty="0">
                <a:latin typeface="+mn-ea"/>
              </a:rPr>
              <a:t> </a:t>
            </a:r>
            <a:r>
              <a:rPr lang="en-US" altLang="ko-KR" sz="2400" dirty="0" smtClean="0">
                <a:latin typeface="+mn-ea"/>
              </a:rPr>
              <a:t>       </a:t>
            </a:r>
            <a:r>
              <a:rPr kumimoji="0" lang="en-US" altLang="ko-KR" sz="2400" dirty="0" smtClean="0">
                <a:latin typeface="+mn-ea"/>
                <a:ea typeface="+mn-ea"/>
              </a:rPr>
              <a:t>(4) </a:t>
            </a:r>
            <a:r>
              <a:rPr kumimoji="0" lang="ko-KR" altLang="en-US" sz="2400" dirty="0" smtClean="0">
                <a:latin typeface="+mn-ea"/>
                <a:ea typeface="+mn-ea"/>
              </a:rPr>
              <a:t>과거 서비스 제공자와의 만남</a:t>
            </a:r>
            <a:endParaRPr kumimoji="0" lang="en-US" altLang="ko-KR" sz="2400" dirty="0" smtClean="0">
              <a:latin typeface="+mn-ea"/>
              <a:ea typeface="+mn-ea"/>
            </a:endParaRPr>
          </a:p>
          <a:p>
            <a:pPr eaLnBrk="1" fontAlgn="auto" latinLnBrk="1" hangingPunct="1">
              <a:lnSpc>
                <a:spcPct val="160000"/>
              </a:lnSpc>
              <a:spcBef>
                <a:spcPct val="20000"/>
              </a:spcBef>
              <a:spcAft>
                <a:spcPts val="0"/>
              </a:spcAft>
              <a:defRPr/>
            </a:pPr>
            <a:r>
              <a:rPr lang="en-US" altLang="ko-KR" sz="2400" dirty="0">
                <a:latin typeface="+mn-ea"/>
              </a:rPr>
              <a:t> </a:t>
            </a:r>
            <a:r>
              <a:rPr lang="en-US" altLang="ko-KR" sz="2400" dirty="0" smtClean="0">
                <a:latin typeface="+mn-ea"/>
              </a:rPr>
              <a:t>       </a:t>
            </a:r>
            <a:r>
              <a:rPr kumimoji="0" lang="en-US" altLang="ko-KR" sz="2400" dirty="0" smtClean="0">
                <a:latin typeface="+mn-ea"/>
                <a:ea typeface="+mn-ea"/>
              </a:rPr>
              <a:t>(5) </a:t>
            </a:r>
            <a:r>
              <a:rPr kumimoji="0" lang="ko-KR" altLang="en-US" sz="2400" dirty="0" smtClean="0">
                <a:latin typeface="+mn-ea"/>
                <a:ea typeface="+mn-ea"/>
              </a:rPr>
              <a:t>기관의 기록부 검토</a:t>
            </a:r>
            <a:endParaRPr kumimoji="0" lang="en-US" altLang="ko-KR" sz="2400" dirty="0" smtClean="0">
              <a:latin typeface="+mn-ea"/>
              <a:ea typeface="+mn-ea"/>
            </a:endParaRPr>
          </a:p>
          <a:p>
            <a:pPr eaLnBrk="1" fontAlgn="auto" latinLnBrk="1" hangingPunct="1">
              <a:lnSpc>
                <a:spcPct val="160000"/>
              </a:lnSpc>
              <a:spcBef>
                <a:spcPct val="20000"/>
              </a:spcBef>
              <a:spcAft>
                <a:spcPts val="0"/>
              </a:spcAft>
              <a:defRPr/>
            </a:pPr>
            <a:r>
              <a:rPr lang="en-US" altLang="ko-KR" sz="2400" dirty="0">
                <a:latin typeface="+mn-ea"/>
              </a:rPr>
              <a:t> </a:t>
            </a:r>
            <a:r>
              <a:rPr lang="en-US" altLang="ko-KR" sz="2400" dirty="0" smtClean="0">
                <a:latin typeface="+mn-ea"/>
              </a:rPr>
              <a:t>       </a:t>
            </a:r>
            <a:r>
              <a:rPr kumimoji="0" lang="en-US" altLang="ko-KR" sz="2400" dirty="0" smtClean="0">
                <a:latin typeface="+mn-ea"/>
                <a:ea typeface="+mn-ea"/>
              </a:rPr>
              <a:t>(</a:t>
            </a:r>
            <a:r>
              <a:rPr kumimoji="0" lang="en-US" altLang="ko-KR" sz="2400" dirty="0">
                <a:latin typeface="+mn-ea"/>
                <a:ea typeface="+mn-ea"/>
              </a:rPr>
              <a:t>6) </a:t>
            </a:r>
            <a:r>
              <a:rPr kumimoji="0" lang="ko-KR" altLang="en-US" sz="2400" dirty="0">
                <a:latin typeface="+mn-ea"/>
                <a:ea typeface="+mn-ea"/>
              </a:rPr>
              <a:t>표준화된 검사 도구를 사용한 정보수집</a:t>
            </a:r>
          </a:p>
        </p:txBody>
      </p:sp>
      <p:sp>
        <p:nvSpPr>
          <p:cNvPr id="8" name="직사각형 7"/>
          <p:cNvSpPr/>
          <p:nvPr/>
        </p:nvSpPr>
        <p:spPr>
          <a:xfrm>
            <a:off x="549498" y="1136594"/>
            <a:ext cx="11196101" cy="683264"/>
          </a:xfrm>
          <a:prstGeom prst="rect">
            <a:avLst/>
          </a:prstGeom>
        </p:spPr>
        <p:txBody>
          <a:bodyPr wrap="square">
            <a:spAutoFit/>
          </a:bodyPr>
          <a:lstStyle/>
          <a:p>
            <a:pPr>
              <a:lnSpc>
                <a:spcPct val="160000"/>
              </a:lnSpc>
              <a:spcBef>
                <a:spcPct val="20000"/>
              </a:spcBef>
              <a:defRPr/>
            </a:pPr>
            <a:r>
              <a:rPr lang="en-US" altLang="ko-KR" sz="2400" dirty="0" smtClean="0">
                <a:latin typeface="+mn-ea"/>
              </a:rPr>
              <a:t>* </a:t>
            </a:r>
            <a:r>
              <a:rPr lang="ko-KR" altLang="en-US" sz="2400" dirty="0" err="1" smtClean="0">
                <a:latin typeface="+mn-ea"/>
              </a:rPr>
              <a:t>목슬레이</a:t>
            </a:r>
            <a:r>
              <a:rPr lang="en-US" altLang="ko-KR" sz="2400" dirty="0">
                <a:latin typeface="+mn-ea"/>
              </a:rPr>
              <a:t>(1993)</a:t>
            </a:r>
            <a:r>
              <a:rPr lang="ko-KR" altLang="en-US" sz="2400" dirty="0">
                <a:latin typeface="+mn-ea"/>
              </a:rPr>
              <a:t>는 욕구 사정의 주요 정보 수집 자원을 아래와 같이 제시하였다</a:t>
            </a:r>
            <a:r>
              <a:rPr lang="en-US" altLang="ko-KR" sz="2400" dirty="0">
                <a:latin typeface="+mn-ea"/>
              </a:rPr>
              <a:t>. </a:t>
            </a:r>
          </a:p>
        </p:txBody>
      </p:sp>
    </p:spTree>
    <p:extLst>
      <p:ext uri="{BB962C8B-B14F-4D97-AF65-F5344CB8AC3E}">
        <p14:creationId xmlns:p14="http://schemas.microsoft.com/office/powerpoint/2010/main" val="20213117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txBox="1">
            <a:spLocks/>
          </p:cNvSpPr>
          <p:nvPr/>
        </p:nvSpPr>
        <p:spPr>
          <a:xfrm>
            <a:off x="202103" y="714776"/>
            <a:ext cx="11989897" cy="2711004"/>
          </a:xfrm>
          <a:prstGeom prst="rect">
            <a:avLst/>
          </a:prstGeom>
        </p:spPr>
        <p:txBody>
          <a:bodyPr anchor="ctr">
            <a:normAutofit/>
          </a:bodyPr>
          <a:lstStyle/>
          <a:p>
            <a:pPr marL="342900" indent="-342900" eaLnBrk="1" fontAlgn="auto" latinLnBrk="1" hangingPunct="1">
              <a:lnSpc>
                <a:spcPct val="150000"/>
              </a:lnSpc>
              <a:spcBef>
                <a:spcPct val="20000"/>
              </a:spcBef>
              <a:spcAft>
                <a:spcPts val="0"/>
              </a:spcAft>
              <a:buFont typeface="Arial" pitchFamily="34" charset="0"/>
              <a:buChar char="•"/>
              <a:defRPr/>
            </a:pPr>
            <a:r>
              <a:rPr kumimoji="0" lang="ko-KR" altLang="en-US" sz="2400" dirty="0" smtClean="0">
                <a:latin typeface="+mn-ea"/>
                <a:ea typeface="+mn-ea"/>
              </a:rPr>
              <a:t>욕구사정은 </a:t>
            </a:r>
            <a:r>
              <a:rPr kumimoji="0" lang="ko-KR" altLang="en-US" sz="2400" dirty="0">
                <a:latin typeface="+mn-ea"/>
                <a:ea typeface="+mn-ea"/>
              </a:rPr>
              <a:t>다양한 자원으로부터 정보를 </a:t>
            </a:r>
            <a:r>
              <a:rPr kumimoji="0" lang="ko-KR" altLang="en-US" sz="2400" b="1" dirty="0">
                <a:latin typeface="+mn-ea"/>
                <a:ea typeface="+mn-ea"/>
              </a:rPr>
              <a:t>수집</a:t>
            </a:r>
            <a:endParaRPr kumimoji="0" lang="en-US" altLang="ko-KR" sz="2400" b="1" dirty="0">
              <a:latin typeface="+mn-ea"/>
              <a:ea typeface="+mn-ea"/>
            </a:endParaRPr>
          </a:p>
          <a:p>
            <a:pPr marL="342900" indent="-342900" eaLnBrk="1" fontAlgn="auto" latinLnBrk="1" hangingPunct="1">
              <a:lnSpc>
                <a:spcPct val="150000"/>
              </a:lnSpc>
              <a:spcBef>
                <a:spcPct val="20000"/>
              </a:spcBef>
              <a:spcAft>
                <a:spcPts val="0"/>
              </a:spcAft>
              <a:buFont typeface="Arial" pitchFamily="34" charset="0"/>
              <a:buChar char="•"/>
              <a:defRPr/>
            </a:pPr>
            <a:r>
              <a:rPr kumimoji="0" lang="ko-KR" altLang="en-US" sz="2400" dirty="0">
                <a:latin typeface="+mn-ea"/>
                <a:ea typeface="+mn-ea"/>
              </a:rPr>
              <a:t>의료진이나 지역사회 타 전문가들 혹은 기존의 제공 기관의 실무자 등과 협력하여 정보를 </a:t>
            </a:r>
            <a:r>
              <a:rPr kumimoji="0" lang="ko-KR" altLang="en-US" sz="2400" b="1" dirty="0" smtClean="0">
                <a:latin typeface="+mn-ea"/>
                <a:ea typeface="+mn-ea"/>
              </a:rPr>
              <a:t>취합</a:t>
            </a:r>
            <a:endParaRPr kumimoji="0" lang="en-US" altLang="ko-KR" sz="2400" b="1" dirty="0">
              <a:latin typeface="+mn-ea"/>
              <a:ea typeface="+mn-ea"/>
            </a:endParaRPr>
          </a:p>
          <a:p>
            <a:pPr marL="342900" indent="-342900" eaLnBrk="1" fontAlgn="auto" latinLnBrk="1" hangingPunct="1">
              <a:lnSpc>
                <a:spcPct val="150000"/>
              </a:lnSpc>
              <a:spcBef>
                <a:spcPct val="20000"/>
              </a:spcBef>
              <a:spcAft>
                <a:spcPts val="0"/>
              </a:spcAft>
              <a:buFont typeface="Arial" pitchFamily="34" charset="0"/>
              <a:buChar char="•"/>
              <a:defRPr/>
            </a:pPr>
            <a:r>
              <a:rPr kumimoji="0" lang="ko-KR" altLang="en-US" sz="2400" dirty="0">
                <a:latin typeface="+mn-ea"/>
                <a:ea typeface="+mn-ea"/>
              </a:rPr>
              <a:t>사례관리 전문가는 이들로부터 협력과 정보 공유를 위한 의사소통을 원활하게 </a:t>
            </a:r>
            <a:r>
              <a:rPr kumimoji="0" lang="ko-KR" altLang="en-US" sz="2400" dirty="0" smtClean="0">
                <a:solidFill>
                  <a:srgbClr val="002060"/>
                </a:solidFill>
                <a:latin typeface="+mn-ea"/>
              </a:rPr>
              <a:t>수행</a:t>
            </a:r>
            <a:endParaRPr lang="en-US" altLang="ko-KR" sz="2400" dirty="0">
              <a:solidFill>
                <a:srgbClr val="002060"/>
              </a:solidFill>
              <a:latin typeface="+mn-ea"/>
            </a:endParaRPr>
          </a:p>
        </p:txBody>
      </p:sp>
      <p:sp>
        <p:nvSpPr>
          <p:cNvPr id="5" name="내용 개체 틀 2"/>
          <p:cNvSpPr txBox="1">
            <a:spLocks/>
          </p:cNvSpPr>
          <p:nvPr/>
        </p:nvSpPr>
        <p:spPr>
          <a:xfrm>
            <a:off x="202104" y="3425780"/>
            <a:ext cx="11813886" cy="3106870"/>
          </a:xfrm>
          <a:prstGeom prst="rect">
            <a:avLst/>
          </a:prstGeom>
        </p:spPr>
        <p:txBody>
          <a:bodyPr anchor="ctr"/>
          <a:lstStyle/>
          <a:p>
            <a:pPr marL="342900" indent="-342900" eaLnBrk="1" fontAlgn="auto" latinLnBrk="1" hangingPunct="1">
              <a:lnSpc>
                <a:spcPct val="120000"/>
              </a:lnSpc>
              <a:spcBef>
                <a:spcPct val="20000"/>
              </a:spcBef>
              <a:spcAft>
                <a:spcPts val="0"/>
              </a:spcAft>
              <a:buFont typeface="Arial" pitchFamily="34" charset="0"/>
              <a:buChar char="•"/>
              <a:defRPr/>
            </a:pPr>
            <a:r>
              <a:rPr kumimoji="0" lang="ko-KR" altLang="en-US" sz="2400" b="1" dirty="0" smtClean="0">
                <a:solidFill>
                  <a:srgbClr val="7030A0"/>
                </a:solidFill>
                <a:latin typeface="+mn-ea"/>
                <a:ea typeface="+mn-ea"/>
              </a:rPr>
              <a:t>다양한 </a:t>
            </a:r>
            <a:r>
              <a:rPr kumimoji="0" lang="ko-KR" altLang="en-US" sz="2400" b="1" dirty="0">
                <a:solidFill>
                  <a:srgbClr val="7030A0"/>
                </a:solidFill>
                <a:latin typeface="+mn-ea"/>
                <a:ea typeface="+mn-ea"/>
              </a:rPr>
              <a:t>차원에서 정보 </a:t>
            </a:r>
            <a:r>
              <a:rPr kumimoji="0" lang="ko-KR" altLang="en-US" sz="2400" b="1" dirty="0" smtClean="0">
                <a:solidFill>
                  <a:srgbClr val="7030A0"/>
                </a:solidFill>
                <a:latin typeface="+mn-ea"/>
                <a:ea typeface="+mn-ea"/>
              </a:rPr>
              <a:t>수집과 관여 </a:t>
            </a:r>
            <a:r>
              <a:rPr kumimoji="0" lang="ko-KR" altLang="en-US" sz="2400" b="1" dirty="0">
                <a:solidFill>
                  <a:srgbClr val="7030A0"/>
                </a:solidFill>
                <a:latin typeface="+mn-ea"/>
                <a:ea typeface="+mn-ea"/>
              </a:rPr>
              <a:t>활동을 수행하기 </a:t>
            </a:r>
            <a:r>
              <a:rPr kumimoji="0" lang="ko-KR" altLang="en-US" sz="2400" b="1" dirty="0" smtClean="0">
                <a:solidFill>
                  <a:srgbClr val="7030A0"/>
                </a:solidFill>
                <a:latin typeface="+mn-ea"/>
                <a:ea typeface="+mn-ea"/>
              </a:rPr>
              <a:t>위해</a:t>
            </a:r>
            <a:endParaRPr kumimoji="0" lang="en-US" altLang="ko-KR" sz="2400" b="1" dirty="0" smtClean="0">
              <a:solidFill>
                <a:srgbClr val="7030A0"/>
              </a:solidFill>
              <a:latin typeface="+mn-ea"/>
              <a:ea typeface="+mn-ea"/>
            </a:endParaRPr>
          </a:p>
          <a:p>
            <a:pPr eaLnBrk="1" fontAlgn="auto" latinLnBrk="1" hangingPunct="1">
              <a:lnSpc>
                <a:spcPct val="120000"/>
              </a:lnSpc>
              <a:spcBef>
                <a:spcPct val="20000"/>
              </a:spcBef>
              <a:spcAft>
                <a:spcPts val="0"/>
              </a:spcAft>
              <a:defRPr/>
            </a:pPr>
            <a:endParaRPr kumimoji="0" lang="en-US" altLang="ko-KR" sz="800" dirty="0" smtClean="0">
              <a:latin typeface="+mn-ea"/>
              <a:ea typeface="+mn-ea"/>
            </a:endParaRPr>
          </a:p>
          <a:p>
            <a:pPr eaLnBrk="1" fontAlgn="auto" latinLnBrk="1" hangingPunct="1">
              <a:lnSpc>
                <a:spcPct val="120000"/>
              </a:lnSpc>
              <a:spcBef>
                <a:spcPct val="20000"/>
              </a:spcBef>
              <a:spcAft>
                <a:spcPts val="0"/>
              </a:spcAft>
              <a:defRPr/>
            </a:pPr>
            <a:endParaRPr kumimoji="0" lang="en-US" altLang="ko-KR" sz="800" dirty="0">
              <a:latin typeface="+mn-ea"/>
              <a:ea typeface="+mn-ea"/>
            </a:endParaRPr>
          </a:p>
          <a:p>
            <a:pPr marL="342900" lvl="1" indent="-342900" eaLnBrk="1" fontAlgn="auto" latinLnBrk="1" hangingPunct="1">
              <a:lnSpc>
                <a:spcPct val="120000"/>
              </a:lnSpc>
              <a:spcAft>
                <a:spcPts val="0"/>
              </a:spcAft>
              <a:buFont typeface="Wingdings" panose="05000000000000000000" pitchFamily="2" charset="2"/>
              <a:buChar char="ü"/>
              <a:defRPr/>
            </a:pPr>
            <a:r>
              <a:rPr kumimoji="0" lang="ko-KR" altLang="en-US" sz="2000" dirty="0" smtClean="0">
                <a:latin typeface="+mn-ea"/>
              </a:rPr>
              <a:t>사례관리 </a:t>
            </a:r>
            <a:r>
              <a:rPr kumimoji="0" lang="ko-KR" altLang="en-US" sz="2000" dirty="0">
                <a:latin typeface="+mn-ea"/>
              </a:rPr>
              <a:t>전문가는 지역사회 자원을 파악하고 활용할 수 있는 방안을 이해해야 한다</a:t>
            </a:r>
            <a:r>
              <a:rPr kumimoji="0" lang="en-US" altLang="ko-KR" sz="2000" dirty="0" smtClean="0">
                <a:latin typeface="+mn-ea"/>
              </a:rPr>
              <a:t>.</a:t>
            </a:r>
          </a:p>
          <a:p>
            <a:pPr marL="342900" lvl="1" indent="-342900" eaLnBrk="1" fontAlgn="auto" latinLnBrk="1" hangingPunct="1">
              <a:lnSpc>
                <a:spcPct val="120000"/>
              </a:lnSpc>
              <a:spcAft>
                <a:spcPts val="0"/>
              </a:spcAft>
              <a:buFont typeface="Wingdings" panose="05000000000000000000" pitchFamily="2" charset="2"/>
              <a:buChar char="ü"/>
              <a:defRPr/>
            </a:pPr>
            <a:endParaRPr lang="en-US" altLang="ko-KR" sz="1000" dirty="0">
              <a:latin typeface="+mn-ea"/>
            </a:endParaRPr>
          </a:p>
          <a:p>
            <a:pPr marL="342900" lvl="1" indent="-342900" eaLnBrk="1" fontAlgn="auto" latinLnBrk="1" hangingPunct="1">
              <a:lnSpc>
                <a:spcPct val="120000"/>
              </a:lnSpc>
              <a:spcAft>
                <a:spcPts val="0"/>
              </a:spcAft>
              <a:buFont typeface="Wingdings" panose="05000000000000000000" pitchFamily="2" charset="2"/>
              <a:buChar char="ü"/>
              <a:defRPr/>
            </a:pPr>
            <a:r>
              <a:rPr kumimoji="0" lang="ko-KR" altLang="en-US" sz="2000" dirty="0" smtClean="0">
                <a:latin typeface="+mn-ea"/>
              </a:rPr>
              <a:t>클라이언트에게 </a:t>
            </a:r>
            <a:r>
              <a:rPr kumimoji="0" lang="ko-KR" altLang="en-US" sz="2000" dirty="0">
                <a:latin typeface="+mn-ea"/>
              </a:rPr>
              <a:t>필요한 자원에 대한 </a:t>
            </a:r>
            <a:r>
              <a:rPr kumimoji="0" lang="ko-KR" altLang="en-US" sz="2000" dirty="0" err="1">
                <a:latin typeface="+mn-ea"/>
              </a:rPr>
              <a:t>접근성을</a:t>
            </a:r>
            <a:r>
              <a:rPr kumimoji="0" lang="ko-KR" altLang="en-US" sz="2000" dirty="0">
                <a:latin typeface="+mn-ea"/>
              </a:rPr>
              <a:t> 저해하는 장벽을 파악해야 한다</a:t>
            </a:r>
            <a:r>
              <a:rPr kumimoji="0" lang="en-US" altLang="ko-KR" sz="2000" dirty="0">
                <a:latin typeface="+mn-ea"/>
              </a:rPr>
              <a:t>. </a:t>
            </a:r>
            <a:endParaRPr lang="en-US" altLang="ko-KR" sz="2000" dirty="0">
              <a:latin typeface="+mn-ea"/>
            </a:endParaRPr>
          </a:p>
          <a:p>
            <a:pPr marL="342900" lvl="1" indent="-342900" eaLnBrk="1" fontAlgn="auto" latinLnBrk="1" hangingPunct="1">
              <a:lnSpc>
                <a:spcPct val="120000"/>
              </a:lnSpc>
              <a:spcAft>
                <a:spcPts val="0"/>
              </a:spcAft>
              <a:buFont typeface="Wingdings" panose="05000000000000000000" pitchFamily="2" charset="2"/>
              <a:buChar char="ü"/>
              <a:defRPr/>
            </a:pPr>
            <a:endParaRPr kumimoji="0" lang="en-US" altLang="ko-KR" sz="1000" dirty="0" smtClean="0">
              <a:latin typeface="+mn-ea"/>
            </a:endParaRPr>
          </a:p>
          <a:p>
            <a:pPr marL="342900" lvl="1" indent="-342900" eaLnBrk="1" fontAlgn="auto" latinLnBrk="1" hangingPunct="1">
              <a:lnSpc>
                <a:spcPct val="120000"/>
              </a:lnSpc>
              <a:spcAft>
                <a:spcPts val="0"/>
              </a:spcAft>
              <a:buFont typeface="Wingdings" panose="05000000000000000000" pitchFamily="2" charset="2"/>
              <a:buChar char="ü"/>
              <a:defRPr/>
            </a:pPr>
            <a:r>
              <a:rPr kumimoji="0" lang="ko-KR" altLang="en-US" sz="2000" dirty="0" smtClean="0">
                <a:latin typeface="+mn-ea"/>
              </a:rPr>
              <a:t>욕구 </a:t>
            </a:r>
            <a:r>
              <a:rPr kumimoji="0" lang="ko-KR" altLang="en-US" sz="2000" dirty="0">
                <a:latin typeface="+mn-ea"/>
              </a:rPr>
              <a:t>충족에 필요한 서비스 체계를 활용할 수 있도록 원조해야 한다</a:t>
            </a:r>
            <a:r>
              <a:rPr kumimoji="0" lang="en-US" altLang="ko-KR" sz="2000" dirty="0" smtClean="0">
                <a:latin typeface="+mn-ea"/>
              </a:rPr>
              <a:t>.</a:t>
            </a:r>
          </a:p>
          <a:p>
            <a:pPr marL="342900" lvl="1" indent="-342900" eaLnBrk="1" fontAlgn="auto" latinLnBrk="1" hangingPunct="1">
              <a:lnSpc>
                <a:spcPct val="120000"/>
              </a:lnSpc>
              <a:spcAft>
                <a:spcPts val="0"/>
              </a:spcAft>
              <a:buFont typeface="Wingdings" panose="05000000000000000000" pitchFamily="2" charset="2"/>
              <a:buChar char="ü"/>
              <a:defRPr/>
            </a:pPr>
            <a:endParaRPr lang="en-US" altLang="ko-KR" sz="1000" dirty="0" smtClean="0">
              <a:latin typeface="+mn-ea"/>
            </a:endParaRPr>
          </a:p>
          <a:p>
            <a:pPr marL="342900" lvl="1" indent="-342900" eaLnBrk="1" fontAlgn="auto" latinLnBrk="1" hangingPunct="1">
              <a:lnSpc>
                <a:spcPct val="120000"/>
              </a:lnSpc>
              <a:spcAft>
                <a:spcPts val="0"/>
              </a:spcAft>
              <a:buFont typeface="Wingdings" panose="05000000000000000000" pitchFamily="2" charset="2"/>
              <a:buChar char="ü"/>
              <a:defRPr/>
            </a:pPr>
            <a:r>
              <a:rPr kumimoji="0" lang="ko-KR" altLang="en-US" sz="2000" dirty="0" smtClean="0">
                <a:latin typeface="+mn-ea"/>
              </a:rPr>
              <a:t>협력하게 </a:t>
            </a:r>
            <a:r>
              <a:rPr kumimoji="0" lang="ko-KR" altLang="en-US" sz="2000" dirty="0">
                <a:latin typeface="+mn-ea"/>
              </a:rPr>
              <a:t>되는 타 전문직이나 지역사회 관련 실무자들과 자원을 활용할 수 있는 </a:t>
            </a:r>
            <a:r>
              <a:rPr kumimoji="0" lang="ko-KR" altLang="en-US" sz="2000" dirty="0" smtClean="0">
                <a:latin typeface="+mn-ea"/>
              </a:rPr>
              <a:t>정보와 </a:t>
            </a:r>
            <a:r>
              <a:rPr kumimoji="0" lang="ko-KR" altLang="en-US" sz="2000" dirty="0">
                <a:latin typeface="+mn-ea"/>
              </a:rPr>
              <a:t>전략을 </a:t>
            </a:r>
            <a:endParaRPr kumimoji="0" lang="en-US" altLang="ko-KR" sz="2000" dirty="0" smtClean="0">
              <a:latin typeface="+mn-ea"/>
            </a:endParaRPr>
          </a:p>
          <a:p>
            <a:pPr marL="0" lvl="1" eaLnBrk="1" fontAlgn="auto" latinLnBrk="1" hangingPunct="1">
              <a:lnSpc>
                <a:spcPct val="120000"/>
              </a:lnSpc>
              <a:spcAft>
                <a:spcPts val="0"/>
              </a:spcAft>
              <a:buFont typeface="Arial" pitchFamily="34" charset="0"/>
              <a:buNone/>
              <a:defRPr/>
            </a:pPr>
            <a:r>
              <a:rPr lang="en-US" altLang="ko-KR" sz="2000" dirty="0">
                <a:latin typeface="+mn-ea"/>
              </a:rPr>
              <a:t> </a:t>
            </a:r>
            <a:r>
              <a:rPr lang="en-US" altLang="ko-KR" sz="2000" dirty="0" smtClean="0">
                <a:latin typeface="+mn-ea"/>
              </a:rPr>
              <a:t>     </a:t>
            </a:r>
            <a:r>
              <a:rPr kumimoji="0" lang="ko-KR" altLang="en-US" sz="2000" dirty="0" smtClean="0">
                <a:latin typeface="+mn-ea"/>
              </a:rPr>
              <a:t>공유해야 </a:t>
            </a:r>
            <a:r>
              <a:rPr kumimoji="0" lang="ko-KR" altLang="en-US" sz="2000" dirty="0">
                <a:latin typeface="+mn-ea"/>
              </a:rPr>
              <a:t>한다</a:t>
            </a:r>
            <a:r>
              <a:rPr kumimoji="0" lang="en-US" altLang="ko-KR" sz="2000" dirty="0">
                <a:latin typeface="+mn-ea"/>
              </a:rPr>
              <a:t>.</a:t>
            </a:r>
          </a:p>
        </p:txBody>
      </p:sp>
    </p:spTree>
    <p:extLst>
      <p:ext uri="{BB962C8B-B14F-4D97-AF65-F5344CB8AC3E}">
        <p14:creationId xmlns:p14="http://schemas.microsoft.com/office/powerpoint/2010/main" val="3140641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도시">
  <a:themeElements>
    <a:clrScheme name="도시">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도시">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도시">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2472</TotalTime>
  <Words>4974</Words>
  <Application>Microsoft Office PowerPoint</Application>
  <PresentationFormat>사용자 지정</PresentationFormat>
  <Paragraphs>899</Paragraphs>
  <Slides>73</Slides>
  <Notes>0</Notes>
  <HiddenSlides>0</HiddenSlides>
  <MMClips>0</MMClips>
  <ScaleCrop>false</ScaleCrop>
  <HeadingPairs>
    <vt:vector size="4" baseType="variant">
      <vt:variant>
        <vt:lpstr>테마</vt:lpstr>
      </vt:variant>
      <vt:variant>
        <vt:i4>1</vt:i4>
      </vt:variant>
      <vt:variant>
        <vt:lpstr>슬라이드 제목</vt:lpstr>
      </vt:variant>
      <vt:variant>
        <vt:i4>73</vt:i4>
      </vt:variant>
    </vt:vector>
  </HeadingPairs>
  <TitlesOfParts>
    <vt:vector size="74" baseType="lpstr">
      <vt:lpstr>도시</vt:lpstr>
      <vt:lpstr>욕구 사정과 기초 상담에 대한 이해</vt:lpstr>
      <vt:lpstr>Contents</vt:lpstr>
      <vt:lpstr> 욕구사정 면접에 대한 이해와 상담기술</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&lt;학습활동&gt;  - 사례관리 욕구사정 면접에 대한 전반적인 이해  1) 욕구사정 면접의 주요 목적에 대하여 설명해 봅시다.  2) 욕구사정 면접에서 고려해야 할 주요 내용에 대하여 설명해 봅시다.  3) 욕구사정 면접에서 고려해야 할 주요 내용 중 수행하기 어려운 부분(예: 욕구의 다차원성, 개별화, 클라이언트 참여) 을 구체적인 예를 들어 이야기해 보고 어떻게 대응하는지에 대한 의견을 나누어 봅시다.   </vt:lpstr>
      <vt:lpstr>PowerPoint 프레젠테이션</vt:lpstr>
      <vt:lpstr>PowerPoint 프레젠테이션</vt:lpstr>
      <vt:lpstr>PowerPoint 프레젠테이션</vt:lpstr>
      <vt:lpstr>PowerPoint 프레젠테이션</vt:lpstr>
      <vt:lpstr>PowerPoint 프레젠테이션</vt:lpstr>
      <vt:lpstr>표 1-1. 주요 영역에서의 탐색적 질문 만들기의 예와 응답 유형</vt:lpstr>
      <vt:lpstr>표 1-2. 욕구 영역별로 탐색적 질문 만들기 목록</vt:lpstr>
      <vt:lpstr>PowerPoint 프레젠테이션</vt:lpstr>
      <vt:lpstr>PowerPoint 프레젠테이션</vt:lpstr>
      <vt:lpstr>PowerPoint 프레젠테이션</vt:lpstr>
      <vt:lpstr>&lt;학습활동&gt;  - 욕구사정 면접에서의 상담 기술  1. 탐색적 질문 기술에 대한 연습   1) 2인 1조를 이루어서 다음의 내용에 대하여 탐색적 질문 기술을 실행한다.  -사 례- 최근 이혼한 48세의 중년 남성 000씨와 첫 번째 면접을 수행한다. 000씨는 알코올 중독 문제와 자녀 방임 및 폭력 문제를 보여 의뢰되었다. 중학교와 고등학교에 다니는 두 형제를 자녀로 두고 있는데, 큰 아들은 가출하여 학교를 중단한 상태다. 작은 아들 역시 학교 폭력 피해 경험으로 심한 우울증을 보이고 있으며 학교 가기를 거부하고 있다. 사례관리자는 자신에 대한 소개를 하고, 사례관리 서비스의 절차와 정보를 이야기하였다. 이제 탐색 단계로 들어가게 된다.</vt:lpstr>
      <vt:lpstr>(1) 면접과정에서 사용한 주요 영역의 욕구를 파악하고자 수행한 탐색적 질문에 대하여            소개해 봅시다.   (2) 면접과정에서 ‘당신이 알려주세요’ ‘리더십 기술’ ‘동기강화 상담 기법을 활용한 탐색적      질문 등이  어떻게 적용되는지 되었는지 소개해 봅시다.   (3) (1)에서 활용한 상담 기법이 실제로 어떤 도움이 되었는지 소개해 봅시다. 도움이 되지      못한 경우라면 활용하고 싶은 상담 기법을 소개하고 그에 대한 이유를 소개해 봅시다.   2) 수행한 면접과정에 대하여 다음의 내용을 중심으로 사례관리자와 클라이언트 입장에서      각각 피드백을 진행한다.   (1) 면접과정에서 당신은 전반적으로 어떤 느낌을 받았는가? 그 이유를 소개해 봅시다. </vt:lpstr>
      <vt:lpstr>(2) 면접과정에 상대방이 당신에게 진정성을 가지고 대한다고 느꼈는가? 그 이유를 소개해      봅시다.  (3) 상대방이 자신이 말하는 내용을 이해하는 것 같았는가? 그렇게 생각하게 된 이유     를 소개해 봅시다.  (4) 면접과정에서 탐색되어야 할 내용인데 누락된 내용이 있었는가? 있다면 소개해      봅시다.  (5) 면접과정이 당신에게 어떤 도움이 되었는가? 구체적인 내용을 소개해 봅시다.      도움이 되지 않았다면 어떤 점 때문이었는가?  (6) 면접과정에 대한 제안이 있다면 자유롭게 이야기해 봅시다. </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&lt;학습활동&gt;  - 사례관리 욕구사정 면접과 기록  1.  욕구사정 면접 전 단계 실행       1) 역할극으로 욕구사정 면접 전 단계를 실행한다. (각 조에서 클라이언트 1인, 사례관리자 1인       나머지 조원은 관찰자로 역할을 수행한다.)        2) 욕구사정 면접 활동을 분석        - 성공적으로 이루어진 부분과 개성되어야 할 부분을 분석해 봅시다.        - 욕구사정 면접에서 클라이언트의 역할 강화는 구체적으로 어떻게 이루어졌는가?       - 욕구사정 면접과정에서 사례관리자의 역할강화는 구체적으로 어떻게 이루어졌는가?       - 이에 대한 소개와 그렇지 못한 경우에 대한 분석을 수행해 봅시다.       - 이전의 경험에서 앞으로 변화될 수 있는 부분에 대하여 토론해 봅시다. </vt:lpstr>
      <vt:lpstr>PowerPoint 프레젠테이션</vt:lpstr>
      <vt:lpstr>비자발적인 클라이언트를 위한 상담기술</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kor</dc:creator>
  <cp:lastModifiedBy>tg</cp:lastModifiedBy>
  <cp:revision>191</cp:revision>
  <cp:lastPrinted>2018-03-22T10:51:16Z</cp:lastPrinted>
  <dcterms:created xsi:type="dcterms:W3CDTF">2018-03-01T10:54:30Z</dcterms:created>
  <dcterms:modified xsi:type="dcterms:W3CDTF">2019-02-16T23:26:41Z</dcterms:modified>
</cp:coreProperties>
</file>