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73" r:id="rId2"/>
    <p:sldId id="259" r:id="rId3"/>
    <p:sldId id="261" r:id="rId4"/>
    <p:sldId id="322" r:id="rId5"/>
    <p:sldId id="323" r:id="rId6"/>
    <p:sldId id="324" r:id="rId7"/>
    <p:sldId id="274" r:id="rId8"/>
    <p:sldId id="276" r:id="rId9"/>
    <p:sldId id="320" r:id="rId10"/>
    <p:sldId id="321" r:id="rId11"/>
    <p:sldId id="290" r:id="rId12"/>
    <p:sldId id="277" r:id="rId13"/>
    <p:sldId id="340" r:id="rId14"/>
    <p:sldId id="278" r:id="rId15"/>
    <p:sldId id="279" r:id="rId16"/>
    <p:sldId id="280" r:id="rId17"/>
    <p:sldId id="291" r:id="rId18"/>
    <p:sldId id="326" r:id="rId19"/>
    <p:sldId id="341" r:id="rId20"/>
    <p:sldId id="327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71" r:id="rId41"/>
  </p:sldIdLst>
  <p:sldSz cx="9144000" cy="6858000" type="screen4x3"/>
  <p:notesSz cx="6805613" cy="9939338"/>
  <p:embeddedFontLst>
    <p:embeddedFont>
      <p:font typeface="나눔고딕" panose="020D0604000000000000" pitchFamily="50" charset="-127"/>
      <p:regular r:id="rId43"/>
      <p:bold r:id="rId44"/>
    </p:embeddedFont>
    <p:embeddedFont>
      <p:font typeface="맑은 고딕" panose="020B0503020000020004" pitchFamily="50" charset="-127"/>
      <p:regular r:id="rId45"/>
      <p:bold r:id="rId46"/>
    </p:embeddedFont>
    <p:embeddedFont>
      <p:font typeface="휴먼둥근헤드라인" panose="02030504000101010101" pitchFamily="18" charset="-127"/>
      <p:regular r:id="rId47"/>
    </p:embeddedFont>
    <p:embeddedFont>
      <p:font typeface="휴먼모음T" panose="02030504000101010101" pitchFamily="18" charset="-127"/>
      <p:regular r:id="rId4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089"/>
    <a:srgbClr val="346880"/>
    <a:srgbClr val="334059"/>
    <a:srgbClr val="4F9DB9"/>
    <a:srgbClr val="D1AD9F"/>
    <a:srgbClr val="5C6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4617" autoAdjust="0"/>
  </p:normalViewPr>
  <p:slideViewPr>
    <p:cSldViewPr>
      <p:cViewPr varScale="1">
        <p:scale>
          <a:sx n="74" d="100"/>
          <a:sy n="74" d="100"/>
        </p:scale>
        <p:origin x="19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9F24D-1C5B-4EA3-95DF-EB77801B2246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E6F94DE-4D1B-4153-A99C-FD8B0B0D75AF}">
      <dgm:prSet phldrT="[텍스트]" custT="1"/>
      <dgm:spPr/>
      <dgm:t>
        <a:bodyPr/>
        <a:lstStyle/>
        <a:p>
          <a:pPr latinLnBrk="1"/>
          <a:r>
            <a:rPr lang="ko-KR" altLang="en-US" sz="1100" b="1" dirty="0"/>
            <a:t>상호수평적</a:t>
          </a:r>
          <a:endParaRPr lang="en-US" altLang="ko-KR" sz="1100" b="1" dirty="0"/>
        </a:p>
        <a:p>
          <a:pPr latinLnBrk="1"/>
          <a:r>
            <a:rPr lang="ko-KR" altLang="en-US" sz="1100" b="1" dirty="0"/>
            <a:t> 관계 유지하기</a:t>
          </a:r>
          <a:endParaRPr lang="en-US" altLang="ko-KR" sz="1100" b="1" dirty="0"/>
        </a:p>
      </dgm:t>
    </dgm:pt>
    <dgm:pt modelId="{B457747E-E6E4-45EE-8F3E-35198EF85FB7}" type="parTrans" cxnId="{AB4A0515-CB81-4E26-B7D6-126666DD5A36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D923E66A-C0C2-4A2E-810E-B2CDD47250E4}" type="sibTrans" cxnId="{AB4A0515-CB81-4E26-B7D6-126666DD5A36}">
      <dgm:prSet custT="1"/>
      <dgm:spPr/>
      <dgm:t>
        <a:bodyPr/>
        <a:lstStyle/>
        <a:p>
          <a:pPr latinLnBrk="1"/>
          <a:endParaRPr lang="ko-KR" altLang="en-US" sz="1100" b="1"/>
        </a:p>
      </dgm:t>
    </dgm:pt>
    <dgm:pt modelId="{C50B129E-649D-4A0B-893E-F71DB72A2DCD}">
      <dgm:prSet phldrT="[텍스트]" custT="1"/>
      <dgm:spPr/>
      <dgm:t>
        <a:bodyPr/>
        <a:lstStyle/>
        <a:p>
          <a:pPr latinLnBrk="1"/>
          <a:r>
            <a:rPr lang="ko-KR" altLang="en-US" sz="1000" b="1" dirty="0"/>
            <a:t>명확한 역할 </a:t>
          </a:r>
          <a:endParaRPr lang="en-US" altLang="ko-KR" sz="1000" b="1" dirty="0"/>
        </a:p>
        <a:p>
          <a:pPr latinLnBrk="1"/>
          <a:r>
            <a:rPr lang="ko-KR" altLang="en-US" sz="1000" b="1" dirty="0"/>
            <a:t>분할과 수행하기</a:t>
          </a:r>
        </a:p>
      </dgm:t>
    </dgm:pt>
    <dgm:pt modelId="{02283BCE-C57F-40C8-8823-0154FDE038F6}" type="parTrans" cxnId="{D6B481BA-3B2E-4552-B185-B4942D378776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43C48D8D-5C51-4219-9042-75FC5686E30D}" type="sibTrans" cxnId="{D6B481BA-3B2E-4552-B185-B4942D378776}">
      <dgm:prSet custT="1"/>
      <dgm:spPr/>
      <dgm:t>
        <a:bodyPr/>
        <a:lstStyle/>
        <a:p>
          <a:pPr latinLnBrk="1"/>
          <a:endParaRPr lang="ko-KR" altLang="en-US" sz="1100" b="1"/>
        </a:p>
      </dgm:t>
    </dgm:pt>
    <dgm:pt modelId="{843CFDA3-256E-4D90-9792-AD3ED320D6F5}">
      <dgm:prSet phldrT="[텍스트]" custT="1"/>
      <dgm:spPr/>
      <dgm:t>
        <a:bodyPr/>
        <a:lstStyle/>
        <a:p>
          <a:pPr latinLnBrk="1"/>
          <a:r>
            <a:rPr lang="ko-KR" altLang="en-US" sz="1050" b="1" dirty="0"/>
            <a:t>관계중심에서 </a:t>
          </a:r>
          <a:endParaRPr lang="en-US" altLang="ko-KR" sz="1050" b="1" dirty="0"/>
        </a:p>
        <a:p>
          <a:pPr latinLnBrk="1"/>
          <a:r>
            <a:rPr lang="ko-KR" altLang="en-US" sz="1050" b="1" dirty="0"/>
            <a:t>과업중심으로 </a:t>
          </a:r>
          <a:endParaRPr lang="en-US" altLang="ko-KR" sz="1050" b="1" dirty="0"/>
        </a:p>
        <a:p>
          <a:pPr latinLnBrk="1"/>
          <a:r>
            <a:rPr lang="ko-KR" altLang="en-US" sz="1050" b="1" dirty="0"/>
            <a:t>넘어가기</a:t>
          </a:r>
        </a:p>
      </dgm:t>
    </dgm:pt>
    <dgm:pt modelId="{43A3AB6C-C4EB-4A9C-A231-3BD0DED1AA9A}" type="parTrans" cxnId="{689A0635-CE9F-4247-A31D-BEF410547E34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C30F8FDC-CF2C-4C69-9277-E954FFA443E8}" type="sibTrans" cxnId="{689A0635-CE9F-4247-A31D-BEF410547E34}">
      <dgm:prSet custT="1"/>
      <dgm:spPr/>
      <dgm:t>
        <a:bodyPr/>
        <a:lstStyle/>
        <a:p>
          <a:pPr latinLnBrk="1"/>
          <a:endParaRPr lang="ko-KR" altLang="en-US" sz="1100" b="1"/>
        </a:p>
      </dgm:t>
    </dgm:pt>
    <dgm:pt modelId="{86FF2303-18F1-4627-ADA0-DD66669F51DB}">
      <dgm:prSet phldrT="[텍스트]" custT="1"/>
      <dgm:spPr/>
      <dgm:t>
        <a:bodyPr/>
        <a:lstStyle/>
        <a:p>
          <a:pPr latinLnBrk="1"/>
          <a:r>
            <a:rPr lang="ko-KR" altLang="en-US" sz="1100" b="1" dirty="0"/>
            <a:t>실무자로부터 출발하여 </a:t>
          </a:r>
          <a:endParaRPr lang="en-US" altLang="ko-KR" sz="1100" b="1" dirty="0"/>
        </a:p>
        <a:p>
          <a:pPr latinLnBrk="1"/>
          <a:r>
            <a:rPr lang="ko-KR" altLang="en-US" sz="1100" b="1" dirty="0"/>
            <a:t>공식화하기</a:t>
          </a:r>
        </a:p>
      </dgm:t>
    </dgm:pt>
    <dgm:pt modelId="{86746BB1-74E1-49F5-A4AA-57C7D13D1FD3}" type="parTrans" cxnId="{41909049-E07D-4DF1-B5D9-75968BF3005F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D071BCE9-2F94-4000-B0F0-48DD9499F595}" type="sibTrans" cxnId="{41909049-E07D-4DF1-B5D9-75968BF3005F}">
      <dgm:prSet custT="1"/>
      <dgm:spPr/>
      <dgm:t>
        <a:bodyPr/>
        <a:lstStyle/>
        <a:p>
          <a:pPr latinLnBrk="1"/>
          <a:endParaRPr lang="ko-KR" altLang="en-US" sz="1100" b="1"/>
        </a:p>
      </dgm:t>
    </dgm:pt>
    <dgm:pt modelId="{1DF98E6D-2445-437A-BD40-A1BF34D81A24}">
      <dgm:prSet phldrT="[텍스트]" custT="1"/>
      <dgm:spPr/>
      <dgm:t>
        <a:bodyPr/>
        <a:lstStyle/>
        <a:p>
          <a:pPr latinLnBrk="1"/>
          <a:r>
            <a:rPr lang="ko-KR" altLang="en-US" sz="1100" b="1" dirty="0"/>
            <a:t>기존 </a:t>
          </a:r>
          <a:r>
            <a:rPr lang="ko-KR" altLang="en-US" sz="1100" b="1" dirty="0" err="1"/>
            <a:t>네트윜을</a:t>
          </a:r>
          <a:r>
            <a:rPr lang="ko-KR" altLang="en-US" sz="1100" b="1" dirty="0"/>
            <a:t> 존중하고</a:t>
          </a:r>
          <a:endParaRPr lang="en-US" altLang="ko-KR" sz="1100" b="1" dirty="0"/>
        </a:p>
        <a:p>
          <a:pPr latinLnBrk="1"/>
          <a:r>
            <a:rPr lang="ko-KR" altLang="en-US" sz="1100" b="1" dirty="0"/>
            <a:t> 활용하기</a:t>
          </a:r>
        </a:p>
      </dgm:t>
    </dgm:pt>
    <dgm:pt modelId="{9F2B2156-737F-4287-A0A1-53893E55F928}" type="parTrans" cxnId="{2AEC7C31-3BD8-465D-8874-B4A2E667309A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C1DEAF5C-9B99-460A-93EB-993EC63E6B9D}" type="sibTrans" cxnId="{2AEC7C31-3BD8-465D-8874-B4A2E667309A}">
      <dgm:prSet custT="1"/>
      <dgm:spPr/>
      <dgm:t>
        <a:bodyPr/>
        <a:lstStyle/>
        <a:p>
          <a:pPr latinLnBrk="1"/>
          <a:endParaRPr lang="ko-KR" altLang="en-US" sz="1100" b="1"/>
        </a:p>
      </dgm:t>
    </dgm:pt>
    <dgm:pt modelId="{EEB8CBE7-0D94-4011-A586-C6E6E0846D27}">
      <dgm:prSet phldrT="[텍스트]" custT="1"/>
      <dgm:spPr/>
      <dgm:t>
        <a:bodyPr/>
        <a:lstStyle/>
        <a:p>
          <a:pPr latinLnBrk="1"/>
          <a:r>
            <a:rPr lang="ko-KR" altLang="en-US" sz="1100" b="1" dirty="0"/>
            <a:t>공동 목표</a:t>
          </a:r>
          <a:endParaRPr lang="en-US" altLang="ko-KR" sz="1100" b="1" dirty="0"/>
        </a:p>
        <a:p>
          <a:pPr latinLnBrk="1"/>
          <a:r>
            <a:rPr lang="ko-KR" altLang="en-US" sz="1100" b="1" dirty="0"/>
            <a:t> 공유하기</a:t>
          </a:r>
          <a:endParaRPr lang="en-US" altLang="ko-KR" sz="1100" b="1" dirty="0"/>
        </a:p>
      </dgm:t>
    </dgm:pt>
    <dgm:pt modelId="{BBB93801-96A7-41BE-9350-874C2A8C309F}" type="parTrans" cxnId="{23C80311-C63B-4B36-980E-DB5905CDDEBD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DC8BF204-387F-4070-BE8C-44DFFC78A4EA}" type="sibTrans" cxnId="{23C80311-C63B-4B36-980E-DB5905CDDEBD}">
      <dgm:prSet custT="1"/>
      <dgm:spPr/>
      <dgm:t>
        <a:bodyPr/>
        <a:lstStyle/>
        <a:p>
          <a:pPr latinLnBrk="1"/>
          <a:endParaRPr lang="ko-KR" altLang="en-US" sz="1100" b="1"/>
        </a:p>
      </dgm:t>
    </dgm:pt>
    <dgm:pt modelId="{54E8A537-5EE7-4C9A-981A-190341AF23CD}" type="pres">
      <dgm:prSet presAssocID="{BED9F24D-1C5B-4EA3-95DF-EB77801B2246}" presName="cycle" presStyleCnt="0">
        <dgm:presLayoutVars>
          <dgm:dir/>
          <dgm:resizeHandles val="exact"/>
        </dgm:presLayoutVars>
      </dgm:prSet>
      <dgm:spPr/>
    </dgm:pt>
    <dgm:pt modelId="{972F65B8-A248-4E1C-A1E9-819CE0CD9216}" type="pres">
      <dgm:prSet presAssocID="{EEB8CBE7-0D94-4011-A586-C6E6E0846D27}" presName="node" presStyleLbl="node1" presStyleIdx="0" presStyleCnt="6" custScaleX="121646" custScaleY="115639" custRadScaleRad="100001" custRadScaleInc="-1037">
        <dgm:presLayoutVars>
          <dgm:bulletEnabled val="1"/>
        </dgm:presLayoutVars>
      </dgm:prSet>
      <dgm:spPr/>
    </dgm:pt>
    <dgm:pt modelId="{3AB710D9-8E0C-4C54-B970-F6B998A4A444}" type="pres">
      <dgm:prSet presAssocID="{DC8BF204-387F-4070-BE8C-44DFFC78A4EA}" presName="sibTrans" presStyleLbl="sibTrans2D1" presStyleIdx="0" presStyleCnt="6"/>
      <dgm:spPr/>
    </dgm:pt>
    <dgm:pt modelId="{CC58382F-7439-4808-B512-E72F5FAB756C}" type="pres">
      <dgm:prSet presAssocID="{DC8BF204-387F-4070-BE8C-44DFFC78A4EA}" presName="connectorText" presStyleLbl="sibTrans2D1" presStyleIdx="0" presStyleCnt="6"/>
      <dgm:spPr/>
    </dgm:pt>
    <dgm:pt modelId="{129072DA-994C-4253-ADED-A793C4DD4EBE}" type="pres">
      <dgm:prSet presAssocID="{EE6F94DE-4D1B-4153-A99C-FD8B0B0D75AF}" presName="node" presStyleLbl="node1" presStyleIdx="1" presStyleCnt="6" custScaleX="120356" custScaleY="117871" custRadScaleRad="99530" custRadScaleInc="-521">
        <dgm:presLayoutVars>
          <dgm:bulletEnabled val="1"/>
        </dgm:presLayoutVars>
      </dgm:prSet>
      <dgm:spPr/>
    </dgm:pt>
    <dgm:pt modelId="{5C2947B6-9CB3-44C3-ABF3-F48A9818A693}" type="pres">
      <dgm:prSet presAssocID="{D923E66A-C0C2-4A2E-810E-B2CDD47250E4}" presName="sibTrans" presStyleLbl="sibTrans2D1" presStyleIdx="1" presStyleCnt="6"/>
      <dgm:spPr/>
    </dgm:pt>
    <dgm:pt modelId="{D6A36A90-1A2C-4D73-BA63-04EA6512524F}" type="pres">
      <dgm:prSet presAssocID="{D923E66A-C0C2-4A2E-810E-B2CDD47250E4}" presName="connectorText" presStyleLbl="sibTrans2D1" presStyleIdx="1" presStyleCnt="6"/>
      <dgm:spPr/>
    </dgm:pt>
    <dgm:pt modelId="{503D2F55-F01D-4BFC-ADDA-5B8A0635F30A}" type="pres">
      <dgm:prSet presAssocID="{C50B129E-649D-4A0B-893E-F71DB72A2DCD}" presName="node" presStyleLbl="node1" presStyleIdx="2" presStyleCnt="6" custScaleX="116956" custScaleY="114849" custRadScaleRad="99530" custRadScaleInc="521">
        <dgm:presLayoutVars>
          <dgm:bulletEnabled val="1"/>
        </dgm:presLayoutVars>
      </dgm:prSet>
      <dgm:spPr/>
    </dgm:pt>
    <dgm:pt modelId="{C0CE0026-567F-402A-A291-88F7E32B81C0}" type="pres">
      <dgm:prSet presAssocID="{43C48D8D-5C51-4219-9042-75FC5686E30D}" presName="sibTrans" presStyleLbl="sibTrans2D1" presStyleIdx="2" presStyleCnt="6"/>
      <dgm:spPr/>
    </dgm:pt>
    <dgm:pt modelId="{B7447F67-35CD-45D0-976E-81A46DB71B96}" type="pres">
      <dgm:prSet presAssocID="{43C48D8D-5C51-4219-9042-75FC5686E30D}" presName="connectorText" presStyleLbl="sibTrans2D1" presStyleIdx="2" presStyleCnt="6"/>
      <dgm:spPr/>
    </dgm:pt>
    <dgm:pt modelId="{85AD8AA5-CCAA-42FD-91FD-8D9C06E74C11}" type="pres">
      <dgm:prSet presAssocID="{843CFDA3-256E-4D90-9792-AD3ED320D6F5}" presName="node" presStyleLbl="node1" presStyleIdx="3" presStyleCnt="6" custScaleX="119441" custScaleY="112570">
        <dgm:presLayoutVars>
          <dgm:bulletEnabled val="1"/>
        </dgm:presLayoutVars>
      </dgm:prSet>
      <dgm:spPr/>
    </dgm:pt>
    <dgm:pt modelId="{05802B9B-03C1-4B9C-B0CA-5112F6DE270B}" type="pres">
      <dgm:prSet presAssocID="{C30F8FDC-CF2C-4C69-9277-E954FFA443E8}" presName="sibTrans" presStyleLbl="sibTrans2D1" presStyleIdx="3" presStyleCnt="6"/>
      <dgm:spPr/>
    </dgm:pt>
    <dgm:pt modelId="{EF5AD9DF-D7CB-44FF-86CB-8B01BD792D36}" type="pres">
      <dgm:prSet presAssocID="{C30F8FDC-CF2C-4C69-9277-E954FFA443E8}" presName="connectorText" presStyleLbl="sibTrans2D1" presStyleIdx="3" presStyleCnt="6"/>
      <dgm:spPr/>
    </dgm:pt>
    <dgm:pt modelId="{728FF5AF-A41B-410B-B983-BDB96E13FC1A}" type="pres">
      <dgm:prSet presAssocID="{86FF2303-18F1-4627-ADA0-DD66669F51DB}" presName="node" presStyleLbl="node1" presStyleIdx="4" presStyleCnt="6" custScaleX="122362" custScaleY="121135" custRadScaleRad="100470" custRadScaleInc="516">
        <dgm:presLayoutVars>
          <dgm:bulletEnabled val="1"/>
        </dgm:presLayoutVars>
      </dgm:prSet>
      <dgm:spPr/>
    </dgm:pt>
    <dgm:pt modelId="{064D15D1-E37B-4E14-A9B2-FCB3B713F4CD}" type="pres">
      <dgm:prSet presAssocID="{D071BCE9-2F94-4000-B0F0-48DD9499F595}" presName="sibTrans" presStyleLbl="sibTrans2D1" presStyleIdx="4" presStyleCnt="6"/>
      <dgm:spPr/>
    </dgm:pt>
    <dgm:pt modelId="{80229DFF-A33B-414D-875B-A52C18A4E4A2}" type="pres">
      <dgm:prSet presAssocID="{D071BCE9-2F94-4000-B0F0-48DD9499F595}" presName="connectorText" presStyleLbl="sibTrans2D1" presStyleIdx="4" presStyleCnt="6"/>
      <dgm:spPr/>
    </dgm:pt>
    <dgm:pt modelId="{D5DEDEF0-23CD-422E-BFFA-840CEE6FE7C1}" type="pres">
      <dgm:prSet presAssocID="{1DF98E6D-2445-437A-BD40-A1BF34D81A24}" presName="node" presStyleLbl="node1" presStyleIdx="5" presStyleCnt="6" custScaleX="123510" custScaleY="125690" custRadScaleRad="100470" custRadScaleInc="-516">
        <dgm:presLayoutVars>
          <dgm:bulletEnabled val="1"/>
        </dgm:presLayoutVars>
      </dgm:prSet>
      <dgm:spPr/>
    </dgm:pt>
    <dgm:pt modelId="{40DF20BD-5FDE-4B2C-9F84-6B5E1FBCD554}" type="pres">
      <dgm:prSet presAssocID="{C1DEAF5C-9B99-460A-93EB-993EC63E6B9D}" presName="sibTrans" presStyleLbl="sibTrans2D1" presStyleIdx="5" presStyleCnt="6"/>
      <dgm:spPr/>
    </dgm:pt>
    <dgm:pt modelId="{05E186D8-676F-432D-9826-B12BED230DDD}" type="pres">
      <dgm:prSet presAssocID="{C1DEAF5C-9B99-460A-93EB-993EC63E6B9D}" presName="connectorText" presStyleLbl="sibTrans2D1" presStyleIdx="5" presStyleCnt="6"/>
      <dgm:spPr/>
    </dgm:pt>
  </dgm:ptLst>
  <dgm:cxnLst>
    <dgm:cxn modelId="{CE6A4F04-66C3-4283-8E1E-9FBD48EDDF26}" type="presOf" srcId="{C30F8FDC-CF2C-4C69-9277-E954FFA443E8}" destId="{EF5AD9DF-D7CB-44FF-86CB-8B01BD792D36}" srcOrd="1" destOrd="0" presId="urn:microsoft.com/office/officeart/2005/8/layout/cycle2"/>
    <dgm:cxn modelId="{23C80311-C63B-4B36-980E-DB5905CDDEBD}" srcId="{BED9F24D-1C5B-4EA3-95DF-EB77801B2246}" destId="{EEB8CBE7-0D94-4011-A586-C6E6E0846D27}" srcOrd="0" destOrd="0" parTransId="{BBB93801-96A7-41BE-9350-874C2A8C309F}" sibTransId="{DC8BF204-387F-4070-BE8C-44DFFC78A4EA}"/>
    <dgm:cxn modelId="{AB4A0515-CB81-4E26-B7D6-126666DD5A36}" srcId="{BED9F24D-1C5B-4EA3-95DF-EB77801B2246}" destId="{EE6F94DE-4D1B-4153-A99C-FD8B0B0D75AF}" srcOrd="1" destOrd="0" parTransId="{B457747E-E6E4-45EE-8F3E-35198EF85FB7}" sibTransId="{D923E66A-C0C2-4A2E-810E-B2CDD47250E4}"/>
    <dgm:cxn modelId="{37DFEC18-97E4-4A09-A123-7D4B0BE6243C}" type="presOf" srcId="{43C48D8D-5C51-4219-9042-75FC5686E30D}" destId="{B7447F67-35CD-45D0-976E-81A46DB71B96}" srcOrd="1" destOrd="0" presId="urn:microsoft.com/office/officeart/2005/8/layout/cycle2"/>
    <dgm:cxn modelId="{CF6D5323-FFCB-4F64-B3DC-A8842A0AA2EA}" type="presOf" srcId="{C1DEAF5C-9B99-460A-93EB-993EC63E6B9D}" destId="{05E186D8-676F-432D-9826-B12BED230DDD}" srcOrd="1" destOrd="0" presId="urn:microsoft.com/office/officeart/2005/8/layout/cycle2"/>
    <dgm:cxn modelId="{CA234224-FE2C-4A81-A4BC-84C0433FE277}" type="presOf" srcId="{D071BCE9-2F94-4000-B0F0-48DD9499F595}" destId="{064D15D1-E37B-4E14-A9B2-FCB3B713F4CD}" srcOrd="0" destOrd="0" presId="urn:microsoft.com/office/officeart/2005/8/layout/cycle2"/>
    <dgm:cxn modelId="{2AEC7C31-3BD8-465D-8874-B4A2E667309A}" srcId="{BED9F24D-1C5B-4EA3-95DF-EB77801B2246}" destId="{1DF98E6D-2445-437A-BD40-A1BF34D81A24}" srcOrd="5" destOrd="0" parTransId="{9F2B2156-737F-4287-A0A1-53893E55F928}" sibTransId="{C1DEAF5C-9B99-460A-93EB-993EC63E6B9D}"/>
    <dgm:cxn modelId="{689A0635-CE9F-4247-A31D-BEF410547E34}" srcId="{BED9F24D-1C5B-4EA3-95DF-EB77801B2246}" destId="{843CFDA3-256E-4D90-9792-AD3ED320D6F5}" srcOrd="3" destOrd="0" parTransId="{43A3AB6C-C4EB-4A9C-A231-3BD0DED1AA9A}" sibTransId="{C30F8FDC-CF2C-4C69-9277-E954FFA443E8}"/>
    <dgm:cxn modelId="{41909049-E07D-4DF1-B5D9-75968BF3005F}" srcId="{BED9F24D-1C5B-4EA3-95DF-EB77801B2246}" destId="{86FF2303-18F1-4627-ADA0-DD66669F51DB}" srcOrd="4" destOrd="0" parTransId="{86746BB1-74E1-49F5-A4AA-57C7D13D1FD3}" sibTransId="{D071BCE9-2F94-4000-B0F0-48DD9499F595}"/>
    <dgm:cxn modelId="{AB55C16C-653D-418F-B181-B92D0961FA48}" type="presOf" srcId="{43C48D8D-5C51-4219-9042-75FC5686E30D}" destId="{C0CE0026-567F-402A-A291-88F7E32B81C0}" srcOrd="0" destOrd="0" presId="urn:microsoft.com/office/officeart/2005/8/layout/cycle2"/>
    <dgm:cxn modelId="{495E9373-7010-4A30-95DD-131E34E66DA5}" type="presOf" srcId="{C30F8FDC-CF2C-4C69-9277-E954FFA443E8}" destId="{05802B9B-03C1-4B9C-B0CA-5112F6DE270B}" srcOrd="0" destOrd="0" presId="urn:microsoft.com/office/officeart/2005/8/layout/cycle2"/>
    <dgm:cxn modelId="{188D4975-3704-4AFB-B695-14834FFF2865}" type="presOf" srcId="{86FF2303-18F1-4627-ADA0-DD66669F51DB}" destId="{728FF5AF-A41B-410B-B983-BDB96E13FC1A}" srcOrd="0" destOrd="0" presId="urn:microsoft.com/office/officeart/2005/8/layout/cycle2"/>
    <dgm:cxn modelId="{E2B00057-87DD-4328-B758-242B2BFDD6AF}" type="presOf" srcId="{1DF98E6D-2445-437A-BD40-A1BF34D81A24}" destId="{D5DEDEF0-23CD-422E-BFFA-840CEE6FE7C1}" srcOrd="0" destOrd="0" presId="urn:microsoft.com/office/officeart/2005/8/layout/cycle2"/>
    <dgm:cxn modelId="{A9DF4678-B6E0-4B77-99CB-246D805F3D74}" type="presOf" srcId="{DC8BF204-387F-4070-BE8C-44DFFC78A4EA}" destId="{3AB710D9-8E0C-4C54-B970-F6B998A4A444}" srcOrd="0" destOrd="0" presId="urn:microsoft.com/office/officeart/2005/8/layout/cycle2"/>
    <dgm:cxn modelId="{69662B85-2C8F-4F3C-A60C-14CFDED995AC}" type="presOf" srcId="{EE6F94DE-4D1B-4153-A99C-FD8B0B0D75AF}" destId="{129072DA-994C-4253-ADED-A793C4DD4EBE}" srcOrd="0" destOrd="0" presId="urn:microsoft.com/office/officeart/2005/8/layout/cycle2"/>
    <dgm:cxn modelId="{5212BF85-E8F4-4A7D-AB51-60ECAFAED8E0}" type="presOf" srcId="{BED9F24D-1C5B-4EA3-95DF-EB77801B2246}" destId="{54E8A537-5EE7-4C9A-981A-190341AF23CD}" srcOrd="0" destOrd="0" presId="urn:microsoft.com/office/officeart/2005/8/layout/cycle2"/>
    <dgm:cxn modelId="{0C82CE9B-EE14-453A-BCCD-CA8C1FED7277}" type="presOf" srcId="{D071BCE9-2F94-4000-B0F0-48DD9499F595}" destId="{80229DFF-A33B-414D-875B-A52C18A4E4A2}" srcOrd="1" destOrd="0" presId="urn:microsoft.com/office/officeart/2005/8/layout/cycle2"/>
    <dgm:cxn modelId="{CC4A69A4-DB84-44DD-8A3D-95785549EC49}" type="presOf" srcId="{DC8BF204-387F-4070-BE8C-44DFFC78A4EA}" destId="{CC58382F-7439-4808-B512-E72F5FAB756C}" srcOrd="1" destOrd="0" presId="urn:microsoft.com/office/officeart/2005/8/layout/cycle2"/>
    <dgm:cxn modelId="{F981ADA8-D6B3-4E2B-8C30-ED67525AC77A}" type="presOf" srcId="{C1DEAF5C-9B99-460A-93EB-993EC63E6B9D}" destId="{40DF20BD-5FDE-4B2C-9F84-6B5E1FBCD554}" srcOrd="0" destOrd="0" presId="urn:microsoft.com/office/officeart/2005/8/layout/cycle2"/>
    <dgm:cxn modelId="{D8F891B7-52CB-4EED-A7C3-42DD836D5571}" type="presOf" srcId="{D923E66A-C0C2-4A2E-810E-B2CDD47250E4}" destId="{D6A36A90-1A2C-4D73-BA63-04EA6512524F}" srcOrd="1" destOrd="0" presId="urn:microsoft.com/office/officeart/2005/8/layout/cycle2"/>
    <dgm:cxn modelId="{D6B481BA-3B2E-4552-B185-B4942D378776}" srcId="{BED9F24D-1C5B-4EA3-95DF-EB77801B2246}" destId="{C50B129E-649D-4A0B-893E-F71DB72A2DCD}" srcOrd="2" destOrd="0" parTransId="{02283BCE-C57F-40C8-8823-0154FDE038F6}" sibTransId="{43C48D8D-5C51-4219-9042-75FC5686E30D}"/>
    <dgm:cxn modelId="{2ACE8DBF-9E51-4632-A7BA-32F138F6B239}" type="presOf" srcId="{D923E66A-C0C2-4A2E-810E-B2CDD47250E4}" destId="{5C2947B6-9CB3-44C3-ABF3-F48A9818A693}" srcOrd="0" destOrd="0" presId="urn:microsoft.com/office/officeart/2005/8/layout/cycle2"/>
    <dgm:cxn modelId="{0C30DBC0-1A80-495B-9707-B72F8418E3A1}" type="presOf" srcId="{843CFDA3-256E-4D90-9792-AD3ED320D6F5}" destId="{85AD8AA5-CCAA-42FD-91FD-8D9C06E74C11}" srcOrd="0" destOrd="0" presId="urn:microsoft.com/office/officeart/2005/8/layout/cycle2"/>
    <dgm:cxn modelId="{53F866D4-AE44-4AD1-8571-66DF939FF19E}" type="presOf" srcId="{C50B129E-649D-4A0B-893E-F71DB72A2DCD}" destId="{503D2F55-F01D-4BFC-ADDA-5B8A0635F30A}" srcOrd="0" destOrd="0" presId="urn:microsoft.com/office/officeart/2005/8/layout/cycle2"/>
    <dgm:cxn modelId="{2E9691F8-6BED-4347-BF41-456E84496EE4}" type="presOf" srcId="{EEB8CBE7-0D94-4011-A586-C6E6E0846D27}" destId="{972F65B8-A248-4E1C-A1E9-819CE0CD9216}" srcOrd="0" destOrd="0" presId="urn:microsoft.com/office/officeart/2005/8/layout/cycle2"/>
    <dgm:cxn modelId="{562DBE9A-5C44-422A-8C9E-F827BC648E39}" type="presParOf" srcId="{54E8A537-5EE7-4C9A-981A-190341AF23CD}" destId="{972F65B8-A248-4E1C-A1E9-819CE0CD9216}" srcOrd="0" destOrd="0" presId="urn:microsoft.com/office/officeart/2005/8/layout/cycle2"/>
    <dgm:cxn modelId="{AD404C59-F782-467F-86D2-E31812BCA14B}" type="presParOf" srcId="{54E8A537-5EE7-4C9A-981A-190341AF23CD}" destId="{3AB710D9-8E0C-4C54-B970-F6B998A4A444}" srcOrd="1" destOrd="0" presId="urn:microsoft.com/office/officeart/2005/8/layout/cycle2"/>
    <dgm:cxn modelId="{80DF97AB-9724-4EDF-B980-7F7E9050CDD3}" type="presParOf" srcId="{3AB710D9-8E0C-4C54-B970-F6B998A4A444}" destId="{CC58382F-7439-4808-B512-E72F5FAB756C}" srcOrd="0" destOrd="0" presId="urn:microsoft.com/office/officeart/2005/8/layout/cycle2"/>
    <dgm:cxn modelId="{1D6FDAD8-C623-424F-BACC-4200E948D16D}" type="presParOf" srcId="{54E8A537-5EE7-4C9A-981A-190341AF23CD}" destId="{129072DA-994C-4253-ADED-A793C4DD4EBE}" srcOrd="2" destOrd="0" presId="urn:microsoft.com/office/officeart/2005/8/layout/cycle2"/>
    <dgm:cxn modelId="{28BA224C-CFAE-46D2-841E-09073C3AD27D}" type="presParOf" srcId="{54E8A537-5EE7-4C9A-981A-190341AF23CD}" destId="{5C2947B6-9CB3-44C3-ABF3-F48A9818A693}" srcOrd="3" destOrd="0" presId="urn:microsoft.com/office/officeart/2005/8/layout/cycle2"/>
    <dgm:cxn modelId="{A9ACE999-90B8-49D5-8DD7-1E602523CEBD}" type="presParOf" srcId="{5C2947B6-9CB3-44C3-ABF3-F48A9818A693}" destId="{D6A36A90-1A2C-4D73-BA63-04EA6512524F}" srcOrd="0" destOrd="0" presId="urn:microsoft.com/office/officeart/2005/8/layout/cycle2"/>
    <dgm:cxn modelId="{38AF620F-1184-4EF7-8ACA-D22737B68376}" type="presParOf" srcId="{54E8A537-5EE7-4C9A-981A-190341AF23CD}" destId="{503D2F55-F01D-4BFC-ADDA-5B8A0635F30A}" srcOrd="4" destOrd="0" presId="urn:microsoft.com/office/officeart/2005/8/layout/cycle2"/>
    <dgm:cxn modelId="{F6EDCA61-8AAA-4BD7-8459-EE62E11C1BB7}" type="presParOf" srcId="{54E8A537-5EE7-4C9A-981A-190341AF23CD}" destId="{C0CE0026-567F-402A-A291-88F7E32B81C0}" srcOrd="5" destOrd="0" presId="urn:microsoft.com/office/officeart/2005/8/layout/cycle2"/>
    <dgm:cxn modelId="{830DC184-1372-4E12-87D7-58D1315B2423}" type="presParOf" srcId="{C0CE0026-567F-402A-A291-88F7E32B81C0}" destId="{B7447F67-35CD-45D0-976E-81A46DB71B96}" srcOrd="0" destOrd="0" presId="urn:microsoft.com/office/officeart/2005/8/layout/cycle2"/>
    <dgm:cxn modelId="{9C39BCA5-4C91-4B71-9B67-FB677880320A}" type="presParOf" srcId="{54E8A537-5EE7-4C9A-981A-190341AF23CD}" destId="{85AD8AA5-CCAA-42FD-91FD-8D9C06E74C11}" srcOrd="6" destOrd="0" presId="urn:microsoft.com/office/officeart/2005/8/layout/cycle2"/>
    <dgm:cxn modelId="{6410B147-3340-4105-AE2F-9E17D8BEB9EC}" type="presParOf" srcId="{54E8A537-5EE7-4C9A-981A-190341AF23CD}" destId="{05802B9B-03C1-4B9C-B0CA-5112F6DE270B}" srcOrd="7" destOrd="0" presId="urn:microsoft.com/office/officeart/2005/8/layout/cycle2"/>
    <dgm:cxn modelId="{218C987D-42A4-4AE9-B08E-9EA5A17194B9}" type="presParOf" srcId="{05802B9B-03C1-4B9C-B0CA-5112F6DE270B}" destId="{EF5AD9DF-D7CB-44FF-86CB-8B01BD792D36}" srcOrd="0" destOrd="0" presId="urn:microsoft.com/office/officeart/2005/8/layout/cycle2"/>
    <dgm:cxn modelId="{6CD963E9-6F17-40A8-B9C5-CAB52DF8CB51}" type="presParOf" srcId="{54E8A537-5EE7-4C9A-981A-190341AF23CD}" destId="{728FF5AF-A41B-410B-B983-BDB96E13FC1A}" srcOrd="8" destOrd="0" presId="urn:microsoft.com/office/officeart/2005/8/layout/cycle2"/>
    <dgm:cxn modelId="{FEBD38FC-CB7C-474D-8290-53F822060D03}" type="presParOf" srcId="{54E8A537-5EE7-4C9A-981A-190341AF23CD}" destId="{064D15D1-E37B-4E14-A9B2-FCB3B713F4CD}" srcOrd="9" destOrd="0" presId="urn:microsoft.com/office/officeart/2005/8/layout/cycle2"/>
    <dgm:cxn modelId="{2F421D2B-7487-4B09-99F3-A95AB94BA05E}" type="presParOf" srcId="{064D15D1-E37B-4E14-A9B2-FCB3B713F4CD}" destId="{80229DFF-A33B-414D-875B-A52C18A4E4A2}" srcOrd="0" destOrd="0" presId="urn:microsoft.com/office/officeart/2005/8/layout/cycle2"/>
    <dgm:cxn modelId="{8763D150-453E-4C78-BD68-E04121CD098F}" type="presParOf" srcId="{54E8A537-5EE7-4C9A-981A-190341AF23CD}" destId="{D5DEDEF0-23CD-422E-BFFA-840CEE6FE7C1}" srcOrd="10" destOrd="0" presId="urn:microsoft.com/office/officeart/2005/8/layout/cycle2"/>
    <dgm:cxn modelId="{F92F8BF0-8F9E-44B9-87E0-14C97B6E9548}" type="presParOf" srcId="{54E8A537-5EE7-4C9A-981A-190341AF23CD}" destId="{40DF20BD-5FDE-4B2C-9F84-6B5E1FBCD554}" srcOrd="11" destOrd="0" presId="urn:microsoft.com/office/officeart/2005/8/layout/cycle2"/>
    <dgm:cxn modelId="{DF71F743-3ACE-475D-8B54-F1A7D12E6496}" type="presParOf" srcId="{40DF20BD-5FDE-4B2C-9F84-6B5E1FBCD554}" destId="{05E186D8-676F-432D-9826-B12BED230D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F65B8-A248-4E1C-A1E9-819CE0CD9216}">
      <dsp:nvSpPr>
        <dsp:cNvPr id="0" name=""/>
        <dsp:cNvSpPr/>
      </dsp:nvSpPr>
      <dsp:spPr>
        <a:xfrm>
          <a:off x="3048063" y="-83312"/>
          <a:ext cx="1464048" cy="1391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b="1" kern="1200" dirty="0"/>
            <a:t>공동 목표</a:t>
          </a:r>
          <a:endParaRPr lang="en-US" altLang="ko-KR" sz="1100" b="1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b="1" kern="1200" dirty="0"/>
            <a:t> 공유하기</a:t>
          </a:r>
          <a:endParaRPr lang="en-US" altLang="ko-KR" sz="1100" b="1" kern="1200" dirty="0"/>
        </a:p>
      </dsp:txBody>
      <dsp:txXfrm>
        <a:off x="3262468" y="120505"/>
        <a:ext cx="1035238" cy="984118"/>
      </dsp:txXfrm>
    </dsp:sp>
    <dsp:sp modelId="{3AB710D9-8E0C-4C54-B970-F6B998A4A444}">
      <dsp:nvSpPr>
        <dsp:cNvPr id="0" name=""/>
        <dsp:cNvSpPr/>
      </dsp:nvSpPr>
      <dsp:spPr>
        <a:xfrm rot="1799990">
          <a:off x="4462504" y="859462"/>
          <a:ext cx="194003" cy="406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b="1" kern="1200"/>
        </a:p>
      </dsp:txBody>
      <dsp:txXfrm>
        <a:off x="4466403" y="926150"/>
        <a:ext cx="135802" cy="243716"/>
      </dsp:txXfrm>
    </dsp:sp>
    <dsp:sp modelId="{129072DA-994C-4253-ADED-A793C4DD4EBE}">
      <dsp:nvSpPr>
        <dsp:cNvPr id="0" name=""/>
        <dsp:cNvSpPr/>
      </dsp:nvSpPr>
      <dsp:spPr>
        <a:xfrm>
          <a:off x="4622417" y="807722"/>
          <a:ext cx="1448523" cy="1418615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b="1" kern="1200" dirty="0"/>
            <a:t>상호수평적</a:t>
          </a:r>
          <a:endParaRPr lang="en-US" altLang="ko-KR" sz="1100" b="1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b="1" kern="1200" dirty="0"/>
            <a:t> 관계 유지하기</a:t>
          </a:r>
          <a:endParaRPr lang="en-US" altLang="ko-KR" sz="1100" b="1" kern="1200" dirty="0"/>
        </a:p>
      </dsp:txBody>
      <dsp:txXfrm>
        <a:off x="4834548" y="1015473"/>
        <a:ext cx="1024261" cy="1003113"/>
      </dsp:txXfrm>
    </dsp:sp>
    <dsp:sp modelId="{5C2947B6-9CB3-44C3-ABF3-F48A9818A693}">
      <dsp:nvSpPr>
        <dsp:cNvPr id="0" name=""/>
        <dsp:cNvSpPr/>
      </dsp:nvSpPr>
      <dsp:spPr>
        <a:xfrm rot="5400000">
          <a:off x="5238422" y="2221371"/>
          <a:ext cx="216512" cy="406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b="1" kern="1200"/>
        </a:p>
      </dsp:txBody>
      <dsp:txXfrm>
        <a:off x="5270899" y="2270132"/>
        <a:ext cx="151558" cy="243716"/>
      </dsp:txXfrm>
    </dsp:sp>
    <dsp:sp modelId="{503D2F55-F01D-4BFC-ADDA-5B8A0635F30A}">
      <dsp:nvSpPr>
        <dsp:cNvPr id="0" name=""/>
        <dsp:cNvSpPr/>
      </dsp:nvSpPr>
      <dsp:spPr>
        <a:xfrm>
          <a:off x="4642877" y="2634852"/>
          <a:ext cx="1407603" cy="1382244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b="1" kern="1200" dirty="0"/>
            <a:t>명확한 역할 </a:t>
          </a:r>
          <a:endParaRPr lang="en-US" altLang="ko-KR" sz="1000" b="1" kern="1200" dirty="0"/>
        </a:p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b="1" kern="1200" dirty="0"/>
            <a:t>분할과 수행하기</a:t>
          </a:r>
        </a:p>
      </dsp:txBody>
      <dsp:txXfrm>
        <a:off x="4849016" y="2837277"/>
        <a:ext cx="995325" cy="977394"/>
      </dsp:txXfrm>
    </dsp:sp>
    <dsp:sp modelId="{C0CE0026-567F-402A-A291-88F7E32B81C0}">
      <dsp:nvSpPr>
        <dsp:cNvPr id="0" name=""/>
        <dsp:cNvSpPr/>
      </dsp:nvSpPr>
      <dsp:spPr>
        <a:xfrm rot="8990619">
          <a:off x="4472481" y="3570382"/>
          <a:ext cx="207918" cy="406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b="1" kern="1200"/>
        </a:p>
      </dsp:txBody>
      <dsp:txXfrm rot="10800000">
        <a:off x="4530635" y="3635953"/>
        <a:ext cx="145543" cy="243716"/>
      </dsp:txXfrm>
    </dsp:sp>
    <dsp:sp modelId="{85AD8AA5-CCAA-42FD-91FD-8D9C06E74C11}">
      <dsp:nvSpPr>
        <dsp:cNvPr id="0" name=""/>
        <dsp:cNvSpPr/>
      </dsp:nvSpPr>
      <dsp:spPr>
        <a:xfrm>
          <a:off x="3071154" y="3553040"/>
          <a:ext cx="1437510" cy="1354816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50" b="1" kern="1200" dirty="0"/>
            <a:t>관계중심에서 </a:t>
          </a:r>
          <a:endParaRPr lang="en-US" altLang="ko-KR" sz="1050" b="1" kern="1200" dirty="0"/>
        </a:p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50" b="1" kern="1200" dirty="0"/>
            <a:t>과업중심으로 </a:t>
          </a:r>
          <a:endParaRPr lang="en-US" altLang="ko-KR" sz="1050" b="1" kern="1200" dirty="0"/>
        </a:p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50" b="1" kern="1200" dirty="0"/>
            <a:t>넘어가기</a:t>
          </a:r>
        </a:p>
      </dsp:txBody>
      <dsp:txXfrm>
        <a:off x="3281672" y="3751448"/>
        <a:ext cx="1016474" cy="958000"/>
      </dsp:txXfrm>
    </dsp:sp>
    <dsp:sp modelId="{05802B9B-03C1-4B9C-B0CA-5112F6DE270B}">
      <dsp:nvSpPr>
        <dsp:cNvPr id="0" name=""/>
        <dsp:cNvSpPr/>
      </dsp:nvSpPr>
      <dsp:spPr>
        <a:xfrm rot="12590728">
          <a:off x="2918737" y="3584550"/>
          <a:ext cx="198832" cy="406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b="1" kern="1200"/>
        </a:p>
      </dsp:txBody>
      <dsp:txXfrm rot="10800000">
        <a:off x="2974431" y="3680631"/>
        <a:ext cx="139182" cy="243716"/>
      </dsp:txXfrm>
    </dsp:sp>
    <dsp:sp modelId="{728FF5AF-A41B-410B-B983-BDB96E13FC1A}">
      <dsp:nvSpPr>
        <dsp:cNvPr id="0" name=""/>
        <dsp:cNvSpPr/>
      </dsp:nvSpPr>
      <dsp:spPr>
        <a:xfrm>
          <a:off x="1477170" y="2597021"/>
          <a:ext cx="1472666" cy="1457898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b="1" kern="1200" dirty="0"/>
            <a:t>실무자로부터 출발하여 </a:t>
          </a:r>
          <a:endParaRPr lang="en-US" altLang="ko-KR" sz="1100" b="1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b="1" kern="1200" dirty="0"/>
            <a:t>공식화하기</a:t>
          </a:r>
        </a:p>
      </dsp:txBody>
      <dsp:txXfrm>
        <a:off x="1692837" y="2810525"/>
        <a:ext cx="1041332" cy="1030890"/>
      </dsp:txXfrm>
    </dsp:sp>
    <dsp:sp modelId="{064D15D1-E37B-4E14-A9B2-FCB3B713F4CD}">
      <dsp:nvSpPr>
        <dsp:cNvPr id="0" name=""/>
        <dsp:cNvSpPr/>
      </dsp:nvSpPr>
      <dsp:spPr>
        <a:xfrm rot="16200000">
          <a:off x="2127742" y="2236965"/>
          <a:ext cx="171522" cy="406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b="1" kern="1200"/>
        </a:p>
      </dsp:txBody>
      <dsp:txXfrm>
        <a:off x="2153471" y="2343932"/>
        <a:ext cx="120065" cy="243716"/>
      </dsp:txXfrm>
    </dsp:sp>
    <dsp:sp modelId="{D5DEDEF0-23CD-422E-BFFA-840CEE6FE7C1}">
      <dsp:nvSpPr>
        <dsp:cNvPr id="0" name=""/>
        <dsp:cNvSpPr/>
      </dsp:nvSpPr>
      <dsp:spPr>
        <a:xfrm>
          <a:off x="1470262" y="760673"/>
          <a:ext cx="1486482" cy="151271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b="1" kern="1200" dirty="0"/>
            <a:t>기존 </a:t>
          </a:r>
          <a:r>
            <a:rPr lang="ko-KR" altLang="en-US" sz="1100" b="1" kern="1200" dirty="0" err="1"/>
            <a:t>네트윜을</a:t>
          </a:r>
          <a:r>
            <a:rPr lang="ko-KR" altLang="en-US" sz="1100" b="1" kern="1200" dirty="0"/>
            <a:t> 존중하고</a:t>
          </a:r>
          <a:endParaRPr lang="en-US" altLang="ko-KR" sz="1100" b="1" kern="1200" dirty="0"/>
        </a:p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b="1" kern="1200" dirty="0"/>
            <a:t> 활용하기</a:t>
          </a:r>
        </a:p>
      </dsp:txBody>
      <dsp:txXfrm>
        <a:off x="1687952" y="982206"/>
        <a:ext cx="1051102" cy="1069653"/>
      </dsp:txXfrm>
    </dsp:sp>
    <dsp:sp modelId="{40DF20BD-5FDE-4B2C-9F84-6B5E1FBCD554}">
      <dsp:nvSpPr>
        <dsp:cNvPr id="0" name=""/>
        <dsp:cNvSpPr/>
      </dsp:nvSpPr>
      <dsp:spPr>
        <a:xfrm rot="19799997">
          <a:off x="2912664" y="858254"/>
          <a:ext cx="180209" cy="406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b="1" kern="1200"/>
        </a:p>
      </dsp:txBody>
      <dsp:txXfrm>
        <a:off x="2916286" y="953008"/>
        <a:ext cx="126146" cy="243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265A3-AF98-4116-B16A-FBE1CF2821FB}" type="datetimeFigureOut">
              <a:rPr lang="ko-KR" altLang="en-US" smtClean="0"/>
              <a:t>2019-02-19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34FAD-07DA-4C3B-A1B5-C4427526E0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94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12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12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0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156-D337-4AD4-B377-5FFD52A11C9C}" type="datetimeFigureOut">
              <a:rPr lang="ko-KR" altLang="en-US" smtClean="0"/>
              <a:pPr/>
              <a:t>2019-02-19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404-51C6-4B08-BD89-F17442580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D4716-0557-42D3-9121-2A452E72FE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5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12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12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28C9156-D337-4AD4-B377-5FFD52A11C9C}" type="datetimeFigureOut">
              <a:rPr lang="ko-KR" altLang="en-US" smtClean="0"/>
              <a:pPr/>
              <a:t>2019-02-19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  <p:sldLayoutId id="2147483673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4" r:id="rId10"/>
    <p:sldLayoutId id="2147483681" r:id="rId11"/>
    <p:sldLayoutId id="2147483682" r:id="rId12"/>
    <p:sldLayoutId id="2147483649" r:id="rId13"/>
    <p:sldLayoutId id="214748368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d16_패브릭_표지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844824"/>
            <a:ext cx="7291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chemeClr val="bg1"/>
                </a:solidFill>
              </a:rPr>
              <a:t>시례관리전문가</a:t>
            </a:r>
            <a:r>
              <a:rPr lang="ko-KR" altLang="en-US" sz="2400" b="1" dirty="0">
                <a:solidFill>
                  <a:schemeClr val="bg1"/>
                </a:solidFill>
              </a:rPr>
              <a:t> 과정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r>
              <a:rPr lang="ko-KR" altLang="en-US" sz="6000" b="1" dirty="0">
                <a:solidFill>
                  <a:schemeClr val="bg1"/>
                </a:solidFill>
              </a:rPr>
              <a:t>자원 개발과 관리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522920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</a:rPr>
              <a:t>경인여자대학교</a:t>
            </a:r>
            <a:endParaRPr lang="en-US" altLang="ko-KR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</a:rPr>
              <a:t>조 현 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9756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8864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chemeClr val="bg1"/>
                </a:solidFill>
              </a:rPr>
              <a:t>자원목록표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32034"/>
              </p:ext>
            </p:extLst>
          </p:nvPr>
        </p:nvGraphicFramePr>
        <p:xfrm>
          <a:off x="251520" y="1002401"/>
          <a:ext cx="8424935" cy="58225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96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648">
                  <a:extLst>
                    <a:ext uri="{9D8B030D-6E8A-4147-A177-3AD203B41FA5}">
                      <a16:colId xmlns:a16="http://schemas.microsoft.com/office/drawing/2014/main" val="1838770177"/>
                    </a:ext>
                  </a:extLst>
                </a:gridCol>
                <a:gridCol w="83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490">
                  <a:extLst>
                    <a:ext uri="{9D8B030D-6E8A-4147-A177-3AD203B41FA5}">
                      <a16:colId xmlns:a16="http://schemas.microsoft.com/office/drawing/2014/main" val="3107469465"/>
                    </a:ext>
                  </a:extLst>
                </a:gridCol>
                <a:gridCol w="1169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908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내적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외적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71">
                <a:tc rowSpan="2" grid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>
                          <a:latin typeface="휴먼모음T" pitchFamily="18" charset="-127"/>
                          <a:ea typeface="휴먼모음T" pitchFamily="18" charset="-127"/>
                        </a:rPr>
                        <a:t>욕구영역</a:t>
                      </a:r>
                      <a:endParaRPr lang="en-US" altLang="ko-KR" dirty="0"/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개인</a:t>
                      </a:r>
                      <a:endParaRPr lang="en-US" altLang="ko-KR" dirty="0"/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가족</a:t>
                      </a: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공식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비공식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1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공공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민간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개인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집단</a:t>
                      </a:r>
                      <a:r>
                        <a:rPr lang="en-US" altLang="ko-KR" dirty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조직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017130"/>
                  </a:ext>
                </a:extLst>
              </a:tr>
              <a:tr h="27649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교육</a:t>
                      </a:r>
                      <a:endParaRPr lang="en-US" altLang="ko-KR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정서적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0051"/>
                  </a:ext>
                </a:extLst>
              </a:tr>
              <a:tr h="2764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정보적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6670"/>
                  </a:ext>
                </a:extLst>
              </a:tr>
              <a:tr h="2764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도구적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32166"/>
                  </a:ext>
                </a:extLst>
              </a:tr>
              <a:tr h="12463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고용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정서적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309352"/>
                  </a:ext>
                </a:extLst>
              </a:tr>
              <a:tr h="2411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정보적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38419"/>
                  </a:ext>
                </a:extLst>
              </a:tr>
              <a:tr h="12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도구적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65725"/>
                  </a:ext>
                </a:extLst>
              </a:tr>
              <a:tr h="18072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여가문화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정서적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17223"/>
                  </a:ext>
                </a:extLst>
              </a:tr>
              <a:tr h="1850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정보적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617344"/>
                  </a:ext>
                </a:extLst>
              </a:tr>
              <a:tr h="180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도구적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739"/>
                  </a:ext>
                </a:extLst>
              </a:tr>
              <a:tr h="411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법률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66140"/>
                  </a:ext>
                </a:extLst>
              </a:tr>
              <a:tr h="3596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차별과 권익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22371"/>
                  </a:ext>
                </a:extLst>
              </a:tr>
              <a:tr h="373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기타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7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6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40466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2. </a:t>
            </a:r>
            <a:r>
              <a:rPr lang="ko-KR" altLang="en-US" sz="3600" b="1" dirty="0" err="1">
                <a:solidFill>
                  <a:schemeClr val="bg1"/>
                </a:solidFill>
              </a:rPr>
              <a:t>자원사정과</a:t>
            </a:r>
            <a:r>
              <a:rPr lang="ko-KR" altLang="en-US" sz="3600" b="1" dirty="0">
                <a:solidFill>
                  <a:schemeClr val="bg1"/>
                </a:solidFill>
              </a:rPr>
              <a:t> 개발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71600" y="2060848"/>
            <a:ext cx="741682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724447" y="2564904"/>
            <a:ext cx="1368152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What</a:t>
            </a:r>
            <a:endParaRPr lang="ko-KR" altLang="en-US" sz="2000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812679" y="2564904"/>
            <a:ext cx="1368152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atin typeface="휴먼둥근헤드라인" pitchFamily="18" charset="-127"/>
                <a:ea typeface="휴먼둥근헤드라인" pitchFamily="18" charset="-127"/>
              </a:rPr>
              <a:t>Why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900911" y="2564904"/>
            <a:ext cx="1368152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atin typeface="휴먼둥근헤드라인" pitchFamily="18" charset="-127"/>
                <a:ea typeface="휴먼둥근헤드라인" pitchFamily="18" charset="-127"/>
              </a:rPr>
              <a:t>How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8" name="덧셈 기호 17"/>
          <p:cNvSpPr/>
          <p:nvPr/>
        </p:nvSpPr>
        <p:spPr>
          <a:xfrm>
            <a:off x="3308623" y="278092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덧셈 기호 18"/>
          <p:cNvSpPr/>
          <p:nvPr/>
        </p:nvSpPr>
        <p:spPr>
          <a:xfrm>
            <a:off x="5396855" y="278092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아래쪽 화살표 19"/>
          <p:cNvSpPr/>
          <p:nvPr/>
        </p:nvSpPr>
        <p:spPr>
          <a:xfrm>
            <a:off x="2300511" y="3429000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4460751" y="3429000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아래쪽 화살표 21"/>
          <p:cNvSpPr/>
          <p:nvPr/>
        </p:nvSpPr>
        <p:spPr>
          <a:xfrm>
            <a:off x="6548983" y="3429000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39330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환경의 파악   →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장애요인규명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접근방법의 규명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600" y="515719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en-US" altLang="ko-KR" dirty="0"/>
              <a:t>   :  </a:t>
            </a:r>
            <a:r>
              <a:rPr lang="ko-KR" altLang="en-US" dirty="0"/>
              <a:t>현재까지의 자원을 분석함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   :  </a:t>
            </a:r>
            <a:r>
              <a:rPr lang="ko-KR" altLang="en-US" dirty="0" err="1"/>
              <a:t>자원접근과</a:t>
            </a:r>
            <a:r>
              <a:rPr lang="ko-KR" altLang="en-US" dirty="0"/>
              <a:t> 상호작용의 장애물을 규명함</a:t>
            </a:r>
            <a:endParaRPr lang="en-US" altLang="ko-KR" dirty="0"/>
          </a:p>
          <a:p>
            <a:r>
              <a:rPr lang="en-US" altLang="ko-KR" dirty="0"/>
              <a:t>   :  </a:t>
            </a:r>
            <a:r>
              <a:rPr lang="ko-KR" altLang="en-US" dirty="0"/>
              <a:t>해결 대안을 개발함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5292" y="145429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377089"/>
                </a:solidFill>
              </a:rPr>
              <a:t>■ 자원 사정이란</a:t>
            </a:r>
            <a:r>
              <a:rPr lang="en-US" altLang="ko-KR" b="1" dirty="0">
                <a:solidFill>
                  <a:srgbClr val="377089"/>
                </a:solidFill>
              </a:rPr>
              <a:t>?</a:t>
            </a:r>
            <a:endParaRPr lang="ko-KR" altLang="en-US" b="1" dirty="0">
              <a:solidFill>
                <a:srgbClr val="37708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292" y="480996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377089"/>
                </a:solidFill>
              </a:rPr>
              <a:t>■ </a:t>
            </a:r>
            <a:r>
              <a:rPr lang="ko-KR" altLang="en-US" b="1" dirty="0" err="1">
                <a:solidFill>
                  <a:srgbClr val="377089"/>
                </a:solidFill>
              </a:rPr>
              <a:t>자원사정의</a:t>
            </a:r>
            <a:r>
              <a:rPr lang="ko-KR" altLang="en-US" b="1" dirty="0">
                <a:solidFill>
                  <a:srgbClr val="377089"/>
                </a:solidFill>
              </a:rPr>
              <a:t> 단계</a:t>
            </a:r>
          </a:p>
        </p:txBody>
      </p:sp>
    </p:spTree>
    <p:extLst>
      <p:ext uri="{BB962C8B-B14F-4D97-AF65-F5344CB8AC3E}">
        <p14:creationId xmlns:p14="http://schemas.microsoft.com/office/powerpoint/2010/main" val="132978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8864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1. </a:t>
            </a:r>
            <a:r>
              <a:rPr lang="ko-KR" altLang="en-US" sz="3600" b="1" dirty="0">
                <a:solidFill>
                  <a:schemeClr val="bg1"/>
                </a:solidFill>
              </a:rPr>
              <a:t>자원이란 무엇인가</a:t>
            </a:r>
            <a:r>
              <a:rPr lang="en-US" altLang="ko-KR" sz="3600" b="1" dirty="0">
                <a:solidFill>
                  <a:schemeClr val="bg1"/>
                </a:solidFill>
              </a:rPr>
              <a:t>?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73393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■</a:t>
            </a:r>
            <a:r>
              <a:rPr lang="ko-KR" altLang="en-US" b="1" dirty="0"/>
              <a:t> </a:t>
            </a:r>
            <a:r>
              <a:rPr lang="ko-KR" altLang="en-US" b="1" dirty="0" err="1"/>
              <a:t>조현순의</a:t>
            </a:r>
            <a:r>
              <a:rPr lang="ko-KR" altLang="en-US" b="1" dirty="0"/>
              <a:t> 자원 사정에 다른 자원개발 전략    </a:t>
            </a:r>
            <a:endParaRPr lang="ko-KR" altLang="en-US" b="1" dirty="0">
              <a:solidFill>
                <a:srgbClr val="377089"/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467544" y="1844824"/>
          <a:ext cx="8280920" cy="36724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7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980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 err="1"/>
                        <a:t>나쁜자원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욕구충족을 위해 사용 했으나 </a:t>
                      </a:r>
                      <a:r>
                        <a:rPr lang="ko-KR" altLang="en-US" sz="1400" b="0" dirty="0" err="1"/>
                        <a:t>바람직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None/>
                      </a:pPr>
                      <a:r>
                        <a:rPr lang="en-US" altLang="ko-KR" sz="1400" b="0" baseline="0" dirty="0"/>
                        <a:t> </a:t>
                      </a:r>
                      <a:r>
                        <a:rPr lang="ko-KR" altLang="en-US" sz="1400" b="0" dirty="0"/>
                        <a:t> 하지 못한 결과를 산출 한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 err="1"/>
                        <a:t>나쁜자원임을</a:t>
                      </a:r>
                      <a:r>
                        <a:rPr lang="ko-KR" altLang="en-US" sz="1400" b="0" dirty="0"/>
                        <a:t> 인지함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대체할 수 있는 자원을 탐색함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baseline="0" dirty="0"/>
                        <a:t> </a:t>
                      </a:r>
                      <a:r>
                        <a:rPr lang="ko-KR" altLang="en-US" sz="1400" b="0" baseline="0" dirty="0"/>
                        <a:t>대체자원과의 교류를 도움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475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알고도 못쓰는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인식하고 있으나 다양한 장애요인으로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None/>
                      </a:pPr>
                      <a:r>
                        <a:rPr lang="ko-KR" altLang="en-US" sz="1400" b="0" dirty="0"/>
                        <a:t> 인해 활용하지 못하는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상호작용의 장애원인을 탐색함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장애요인 해결 대안을 규명함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장애요인 해결시도를 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475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몰라서 못쓰는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정보접근이 어려워 사용할 수 없었던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None/>
                      </a:pPr>
                      <a:r>
                        <a:rPr lang="en-US" altLang="ko-KR" sz="1400" b="0" dirty="0"/>
                        <a:t>  </a:t>
                      </a:r>
                      <a:r>
                        <a:rPr lang="ko-KR" altLang="en-US" sz="1400" b="0" dirty="0"/>
                        <a:t>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전문적 사정을 실시함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정보를 제공함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선택하도록 용기를 줌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baseline="0" dirty="0"/>
                        <a:t> </a:t>
                      </a:r>
                      <a:r>
                        <a:rPr lang="ko-KR" altLang="en-US" sz="1400" b="0" baseline="0" dirty="0"/>
                        <a:t>활용능력을 신장 시킴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478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/>
                    </a:p>
                    <a:p>
                      <a:pPr algn="ctr" latinLnBrk="1"/>
                      <a:r>
                        <a:rPr lang="ko-KR" altLang="en-US" sz="1600" b="1" dirty="0"/>
                        <a:t>없어서 못쓰는 자원</a:t>
                      </a:r>
                      <a:endParaRPr lang="en-US" altLang="ko-KR" sz="1600" b="1" dirty="0"/>
                    </a:p>
                    <a:p>
                      <a:pPr algn="ctr" latinLnBrk="1"/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필요성을 느끼고 인지하고 있으나 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None/>
                      </a:pPr>
                      <a:r>
                        <a:rPr lang="ko-KR" altLang="en-US" sz="1400" b="0" dirty="0"/>
                        <a:t>  주변환경에는 없는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자원탐색을 시도함</a:t>
                      </a:r>
                      <a:endParaRPr lang="en-US" altLang="ko-KR" sz="1400" b="0" dirty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0" dirty="0"/>
                        <a:t> </a:t>
                      </a:r>
                      <a:r>
                        <a:rPr lang="ko-KR" altLang="en-US" sz="1400" b="0" dirty="0"/>
                        <a:t>자원의 반응역량을 강화시킴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사례적용</a:t>
            </a:r>
          </a:p>
        </p:txBody>
      </p:sp>
      <p:sp>
        <p:nvSpPr>
          <p:cNvPr id="2560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다음 제시된 사례를 읽고  가상통합사례회의를 개최하시오</a:t>
            </a:r>
            <a:endParaRPr lang="en-US" altLang="ko-KR"/>
          </a:p>
          <a:p>
            <a:r>
              <a:rPr lang="ko-KR" altLang="en-US"/>
              <a:t>욕구사정표를 작성하시오</a:t>
            </a:r>
            <a:r>
              <a:rPr lang="en-US" altLang="ko-KR"/>
              <a:t>. </a:t>
            </a:r>
          </a:p>
          <a:p>
            <a:r>
              <a:rPr lang="ko-KR" altLang="en-US"/>
              <a:t>강의내용을 중심으로 욕구사정표에 대응하는 자원사정표를 만들어 보십시오</a:t>
            </a:r>
            <a:endParaRPr lang="en-US" altLang="ko-KR"/>
          </a:p>
          <a:p>
            <a:r>
              <a:rPr lang="ko-KR" altLang="en-US"/>
              <a:t>만들어진 자원사정표에 대하여 평가해 보십시오</a:t>
            </a:r>
            <a:r>
              <a:rPr lang="en-US" altLang="ko-KR"/>
              <a:t>.</a:t>
            </a:r>
          </a:p>
          <a:p>
            <a:pPr>
              <a:buFontTx/>
              <a:buNone/>
            </a:pPr>
            <a:r>
              <a:rPr lang="en-US" altLang="ko-KR"/>
              <a:t>  - </a:t>
            </a:r>
            <a:r>
              <a:rPr lang="ko-KR" altLang="en-US"/>
              <a:t>조정되어야 할 자원이 있나요</a:t>
            </a:r>
            <a:r>
              <a:rPr lang="en-US" altLang="ko-KR"/>
              <a:t>?</a:t>
            </a:r>
          </a:p>
          <a:p>
            <a:pPr>
              <a:buFontTx/>
              <a:buNone/>
            </a:pPr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39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14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자원개발과  관리란 무엇인가</a:t>
            </a:r>
            <a:r>
              <a:rPr lang="en-US" altLang="ko-KR" sz="3600" b="1" dirty="0">
                <a:solidFill>
                  <a:schemeClr val="bg1"/>
                </a:solidFill>
              </a:rPr>
              <a:t>?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18448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dirty="0">
                <a:solidFill>
                  <a:srgbClr val="377089"/>
                </a:solidFill>
              </a:rPr>
              <a:t> </a:t>
            </a:r>
            <a:r>
              <a:rPr lang="ko-KR" altLang="en-US" b="1" dirty="0">
                <a:solidFill>
                  <a:srgbClr val="377089"/>
                </a:solidFill>
              </a:rPr>
              <a:t>강의의 주안점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67544" y="1772816"/>
            <a:ext cx="8496944" cy="3960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</a:rPr>
              <a:t>① 자원개발은 </a:t>
            </a:r>
            <a:r>
              <a:rPr lang="ko-KR" altLang="en-US" dirty="0" err="1">
                <a:solidFill>
                  <a:schemeClr val="tx1"/>
                </a:solidFill>
              </a:rPr>
              <a:t>자원범주별</a:t>
            </a:r>
            <a:r>
              <a:rPr lang="ko-KR" altLang="en-US" dirty="0">
                <a:solidFill>
                  <a:schemeClr val="tx1"/>
                </a:solidFill>
              </a:rPr>
              <a:t> 필요한 자원의 목록을 설계하는 것이다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</a:rPr>
              <a:t>② </a:t>
            </a:r>
            <a:r>
              <a:rPr lang="ko-KR" altLang="en-US" dirty="0">
                <a:solidFill>
                  <a:schemeClr val="tx1"/>
                </a:solidFill>
              </a:rPr>
              <a:t>자원개발은 자원의 출처를 알아내는 것이다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</a:rPr>
              <a:t>③ </a:t>
            </a:r>
            <a:r>
              <a:rPr lang="ko-KR" altLang="en-US" dirty="0">
                <a:solidFill>
                  <a:schemeClr val="tx1"/>
                </a:solidFill>
              </a:rPr>
              <a:t>자원개발은 자원에 접근하여 자원으로서의 반응역량을 만들어 내는 것이다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④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자원관리란 자원과 자원수혜자 즉 대상자와의 원활한 상호작용이 이뤄지도록 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sym typeface="Wingdings"/>
              </a:rPr>
              <a:t>   중재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,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옹호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,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의뢰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,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중개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,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기타 지원 활동을 전개하는 것이다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⑤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자원관리란 자원간의 협력이 용이하도록 점검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,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조정 하는 것이다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⑥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공식적 자원의 개발은 운영체계를 구조화함으로써 가능하다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⑦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비공식 자원의 개발은 다양한 지역조직 기술을 활용한다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endParaRPr lang="en-US" altLang="ko-KR" dirty="0">
              <a:solidFill>
                <a:schemeClr val="tx1"/>
              </a:solidFill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dirty="0">
                <a:solidFill>
                  <a:srgbClr val="377089"/>
                </a:solidFill>
              </a:rPr>
              <a:t> </a:t>
            </a:r>
            <a:r>
              <a:rPr lang="ko-KR" altLang="en-US" b="1" dirty="0">
                <a:solidFill>
                  <a:srgbClr val="377089"/>
                </a:solidFill>
              </a:rPr>
              <a:t>강의의 주안점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15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자원 개발과 관리란 무엇인가</a:t>
            </a:r>
            <a:r>
              <a:rPr lang="en-US" altLang="ko-KR" sz="3600" b="1" dirty="0">
                <a:solidFill>
                  <a:schemeClr val="bg1"/>
                </a:solidFill>
              </a:rPr>
              <a:t>?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26876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b="1" dirty="0">
                <a:solidFill>
                  <a:srgbClr val="377089"/>
                </a:solidFill>
              </a:rPr>
              <a:t>자원 개발</a:t>
            </a:r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    (1) </a:t>
            </a:r>
            <a:r>
              <a:rPr lang="ko-KR" altLang="en-US" b="1" dirty="0">
                <a:solidFill>
                  <a:srgbClr val="377089"/>
                </a:solidFill>
              </a:rPr>
              <a:t>자원개발의 개념</a:t>
            </a:r>
          </a:p>
        </p:txBody>
      </p:sp>
      <p:sp>
        <p:nvSpPr>
          <p:cNvPr id="9" name="타원 8"/>
          <p:cNvSpPr/>
          <p:nvPr/>
        </p:nvSpPr>
        <p:spPr>
          <a:xfrm>
            <a:off x="2627784" y="2204864"/>
            <a:ext cx="4824536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자원가능성이 있는 조직과 개인</a:t>
            </a:r>
          </a:p>
        </p:txBody>
      </p:sp>
      <p:sp>
        <p:nvSpPr>
          <p:cNvPr id="13" name="아래쪽 화살표 12"/>
          <p:cNvSpPr/>
          <p:nvPr/>
        </p:nvSpPr>
        <p:spPr>
          <a:xfrm>
            <a:off x="4710683" y="3068960"/>
            <a:ext cx="720080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3198515" y="3717032"/>
            <a:ext cx="3672408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dirty="0" err="1"/>
              <a:t>자원망으로서의</a:t>
            </a:r>
            <a:r>
              <a:rPr lang="ko-KR" altLang="en-US" dirty="0"/>
              <a:t>                     </a:t>
            </a:r>
            <a:endParaRPr lang="en-US" altLang="ko-KR" dirty="0"/>
          </a:p>
          <a:p>
            <a:pPr algn="ctr">
              <a:lnSpc>
                <a:spcPct val="150000"/>
              </a:lnSpc>
            </a:pPr>
            <a:r>
              <a:rPr lang="ko-KR" altLang="en-US" b="1" dirty="0"/>
              <a:t>     반응 역량 강화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411760" y="5013176"/>
            <a:ext cx="5509120" cy="14401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① 대상과 문제에 대한 이해 공유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② </a:t>
            </a:r>
            <a:r>
              <a:rPr lang="ko-KR" altLang="en-US" sz="1600" dirty="0">
                <a:solidFill>
                  <a:schemeClr val="tx1"/>
                </a:solidFill>
              </a:rPr>
              <a:t>자원간의 협력적 탐구성에 동의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③ </a:t>
            </a:r>
            <a:r>
              <a:rPr lang="ko-KR" altLang="en-US" sz="1600" dirty="0">
                <a:solidFill>
                  <a:schemeClr val="tx1"/>
                </a:solidFill>
              </a:rPr>
              <a:t>대상자와의 상호작용 수행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  <a:sym typeface="Wingdings"/>
              </a:rPr>
              <a:t>④ </a:t>
            </a:r>
            <a:r>
              <a:rPr lang="ko-KR" altLang="en-US" sz="1600" dirty="0">
                <a:solidFill>
                  <a:schemeClr val="tx1"/>
                </a:solidFill>
                <a:sym typeface="Wingdings"/>
              </a:rPr>
              <a:t>팀원을 위한 조정과 점검 활동 참여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16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자원 개발과 관리란 무엇인가</a:t>
            </a:r>
            <a:r>
              <a:rPr lang="en-US" altLang="ko-KR" sz="3600" b="1" dirty="0">
                <a:solidFill>
                  <a:schemeClr val="bg1"/>
                </a:solidFill>
              </a:rPr>
              <a:t>?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13751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(2) </a:t>
            </a:r>
            <a:r>
              <a:rPr lang="ko-KR" altLang="en-US" b="1" dirty="0">
                <a:solidFill>
                  <a:srgbClr val="377089"/>
                </a:solidFill>
              </a:rPr>
              <a:t>자원 관리방법</a:t>
            </a:r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     ■ </a:t>
            </a:r>
            <a:r>
              <a:rPr lang="ko-KR" altLang="en-US" b="1" dirty="0">
                <a:solidFill>
                  <a:srgbClr val="377089"/>
                </a:solidFill>
              </a:rPr>
              <a:t>자원관리자 관리업무</a:t>
            </a:r>
            <a:r>
              <a:rPr lang="en-US" altLang="ko-KR" b="1" dirty="0">
                <a:solidFill>
                  <a:srgbClr val="377089"/>
                </a:solidFill>
              </a:rPr>
              <a:t> </a:t>
            </a:r>
            <a:endParaRPr lang="ko-KR" altLang="en-US" b="1" dirty="0">
              <a:solidFill>
                <a:srgbClr val="377089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691680" y="4653136"/>
            <a:ext cx="1944216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0070C0"/>
                </a:solidFill>
              </a:rPr>
              <a:t>옹 호</a:t>
            </a:r>
            <a:endParaRPr lang="en-US" altLang="ko-KR" sz="1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0070C0"/>
                </a:solidFill>
              </a:rPr>
              <a:t>중 재</a:t>
            </a:r>
            <a:endParaRPr lang="en-US" altLang="ko-KR" sz="1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0070C0"/>
                </a:solidFill>
              </a:rPr>
              <a:t>의 </a:t>
            </a:r>
            <a:r>
              <a:rPr lang="ko-KR" altLang="en-US" sz="1600" b="1" dirty="0" err="1">
                <a:solidFill>
                  <a:srgbClr val="0070C0"/>
                </a:solidFill>
              </a:rPr>
              <a:t>뢰</a:t>
            </a:r>
            <a:endParaRPr lang="en-US" altLang="ko-KR" sz="1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solidFill>
                  <a:srgbClr val="0070C0"/>
                </a:solidFill>
              </a:rPr>
              <a:t>자원망지원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993429" y="2348880"/>
            <a:ext cx="2088232" cy="1944216"/>
          </a:xfrm>
          <a:prstGeom prst="ellipse">
            <a:avLst/>
          </a:prstGeom>
          <a:blipFill dpi="0" rotWithShape="0">
            <a:blip r:embed="rId3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ko-KR" altLang="en-US" dirty="0"/>
              <a:t>자원과</a:t>
            </a:r>
            <a:endParaRPr lang="en-US" altLang="ko-KR" dirty="0"/>
          </a:p>
          <a:p>
            <a:pPr algn="ctr"/>
            <a:r>
              <a:rPr lang="ko-KR" altLang="en-US" dirty="0"/>
              <a:t>대상자의</a:t>
            </a:r>
            <a:endParaRPr lang="en-US" altLang="ko-KR" dirty="0"/>
          </a:p>
          <a:p>
            <a:pPr algn="ctr"/>
            <a:r>
              <a:rPr lang="ko-KR" altLang="en-US" sz="2000" b="1" dirty="0"/>
              <a:t>상호작용 지원하기</a:t>
            </a:r>
          </a:p>
        </p:txBody>
      </p:sp>
      <p:sp>
        <p:nvSpPr>
          <p:cNvPr id="22" name="타원 21"/>
          <p:cNvSpPr/>
          <p:nvPr/>
        </p:nvSpPr>
        <p:spPr>
          <a:xfrm>
            <a:off x="5449813" y="2276872"/>
            <a:ext cx="1939280" cy="1939280"/>
          </a:xfrm>
          <a:prstGeom prst="ellipse">
            <a:avLst/>
          </a:prstGeom>
          <a:blipFill dpi="0" rotWithShape="0">
            <a:blip r:embed="rId4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ko-KR" altLang="en-US" dirty="0"/>
              <a:t>자원과 </a:t>
            </a:r>
            <a:endParaRPr lang="en-US" altLang="ko-KR" dirty="0"/>
          </a:p>
          <a:p>
            <a:pPr algn="ctr"/>
            <a:r>
              <a:rPr lang="ko-KR" altLang="en-US" dirty="0"/>
              <a:t>  자원간의</a:t>
            </a:r>
            <a:endParaRPr lang="en-US" altLang="ko-KR" dirty="0"/>
          </a:p>
          <a:p>
            <a:pPr algn="ctr"/>
            <a:r>
              <a:rPr lang="ko-KR" altLang="en-US" sz="2000" b="1" dirty="0"/>
              <a:t>상호작용       지원하기</a:t>
            </a:r>
          </a:p>
        </p:txBody>
      </p:sp>
      <p:sp>
        <p:nvSpPr>
          <p:cNvPr id="24" name="덧셈 기호 23"/>
          <p:cNvSpPr/>
          <p:nvPr/>
        </p:nvSpPr>
        <p:spPr>
          <a:xfrm>
            <a:off x="4585717" y="2996952"/>
            <a:ext cx="432048" cy="432048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덧셈 기호 24"/>
          <p:cNvSpPr/>
          <p:nvPr/>
        </p:nvSpPr>
        <p:spPr>
          <a:xfrm>
            <a:off x="3707904" y="5157192"/>
            <a:ext cx="288032" cy="288032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/>
          <p:cNvSpPr/>
          <p:nvPr/>
        </p:nvSpPr>
        <p:spPr>
          <a:xfrm>
            <a:off x="4211960" y="4725144"/>
            <a:ext cx="1219200" cy="1147193"/>
          </a:xfrm>
          <a:prstGeom prst="ellipse">
            <a:avLst/>
          </a:prstGeom>
          <a:blipFill dpi="0" rotWithShape="0">
            <a:blip r:embed="rId5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점검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조정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949676" y="4725144"/>
            <a:ext cx="1934691" cy="144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0070C0"/>
                </a:solidFill>
              </a:rPr>
              <a:t>조직구조 개발</a:t>
            </a:r>
            <a:endParaRPr lang="en-US" altLang="ko-KR" sz="1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0070C0"/>
                </a:solidFill>
              </a:rPr>
              <a:t>역할 규명과 위임</a:t>
            </a:r>
            <a:endParaRPr lang="en-US" altLang="ko-KR" sz="1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0070C0"/>
                </a:solidFill>
              </a:rPr>
              <a:t>자원간의 의사소통 구조화</a:t>
            </a:r>
          </a:p>
        </p:txBody>
      </p:sp>
      <p:sp>
        <p:nvSpPr>
          <p:cNvPr id="30" name="덧셈 기호 29"/>
          <p:cNvSpPr/>
          <p:nvPr/>
        </p:nvSpPr>
        <p:spPr>
          <a:xfrm>
            <a:off x="5508104" y="5157192"/>
            <a:ext cx="288032" cy="288032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58"/>
          <p:cNvSpPr txBox="1">
            <a:spLocks noChangeArrowheads="1"/>
          </p:cNvSpPr>
          <p:nvPr/>
        </p:nvSpPr>
        <p:spPr bwMode="auto">
          <a:xfrm>
            <a:off x="539552" y="548680"/>
            <a:ext cx="40809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자원관리 전략</a:t>
            </a:r>
            <a:r>
              <a:rPr lang="ko-KR" altLang="ko-KR" sz="4000" b="1" dirty="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endParaRPr lang="en-US" altLang="ko-KR" sz="4000" b="1" dirty="0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aphicFrame>
        <p:nvGraphicFramePr>
          <p:cNvPr id="100439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73168"/>
              </p:ext>
            </p:extLst>
          </p:nvPr>
        </p:nvGraphicFramePr>
        <p:xfrm>
          <a:off x="795377" y="1593000"/>
          <a:ext cx="7960500" cy="4007251"/>
        </p:xfrm>
        <a:graphic>
          <a:graphicData uri="http://schemas.openxmlformats.org/drawingml/2006/table">
            <a:tbl>
              <a:tblPr/>
              <a:tblGrid>
                <a:gridCol w="255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영역</a:t>
                      </a:r>
                    </a:p>
                  </a:txBody>
                  <a:tcPr marL="127559" marR="127559" marT="66331" marB="66331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전략</a:t>
                      </a:r>
                    </a:p>
                  </a:txBody>
                  <a:tcPr marL="127559" marR="127559" marT="66331" marB="66331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기대효과</a:t>
                      </a:r>
                    </a:p>
                  </a:txBody>
                  <a:tcPr marL="127559" marR="127559" marT="66331" marB="66331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자원 접근성 높이기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-68263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중개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 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의뢰</a:t>
                      </a:r>
                    </a:p>
                  </a:txBody>
                  <a:tcPr marL="51024" marR="51024" marT="51024" marB="51024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-68263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공식적 대인서비스 획득</a:t>
                      </a:r>
                    </a:p>
                  </a:txBody>
                  <a:tcPr marL="51024" marR="51024" marT="51024" marB="51024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자원의 </a:t>
                      </a: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반응역량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강화하기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-68263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옹호</a:t>
                      </a:r>
                    </a:p>
                    <a:p>
                      <a:pPr marL="68263" marR="0" lvl="0" indent="-68263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68263" marR="0" lvl="0" indent="-68263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조정</a:t>
                      </a:r>
                    </a:p>
                    <a:p>
                      <a:pPr marL="68263" marR="0" lvl="0" indent="-68263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68263" marR="0" lvl="0" indent="-68263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사회적망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개발과 지원</a:t>
                      </a:r>
                    </a:p>
                  </a:txBody>
                  <a:tcPr marL="51024" marR="51024" marT="51024" marB="51024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-68263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서비스 이용성과 </a:t>
                      </a:r>
                      <a:r>
                        <a:rPr kumimoji="1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접근성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증가</a:t>
                      </a:r>
                    </a:p>
                    <a:p>
                      <a:pPr marL="68263" marR="0" lvl="0" indent="-68263" algn="l" defTabSz="914400" rtl="0" eaLnBrk="0" fontAlgn="base" latinLnBrk="1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68263" marR="0" lvl="0" indent="-68263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서비스제공자들의 팀워크의 보장</a:t>
                      </a:r>
                    </a:p>
                    <a:p>
                      <a:pPr marL="68263" marR="0" lvl="0" indent="-68263" algn="l" defTabSz="914400" rtl="0" eaLnBrk="0" fontAlgn="base" latinLnBrk="1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68263" marR="0" lvl="0" indent="-68263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66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지원의 출처의 증가</a:t>
                      </a:r>
                    </a:p>
                  </a:txBody>
                  <a:tcPr marL="51024" marR="51024" marT="51024" marB="51024" anchor="ctr" horzOverflow="overflow">
                    <a:lnL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49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200" dirty="0"/>
              <a:t>내부운영체계 개발하기</a:t>
            </a:r>
            <a:br>
              <a:rPr lang="en-US" altLang="ko-KR" sz="2200" dirty="0"/>
            </a:br>
            <a:r>
              <a:rPr lang="ko-KR" altLang="en-US" sz="3600" dirty="0" err="1"/>
              <a:t>우리기관의</a:t>
            </a:r>
            <a:r>
              <a:rPr lang="ko-KR" altLang="en-US" sz="3600" dirty="0"/>
              <a:t> </a:t>
            </a:r>
            <a:r>
              <a:rPr lang="ko-KR" altLang="en-US" sz="3600" dirty="0" err="1"/>
              <a:t>반응역량은</a:t>
            </a:r>
            <a:r>
              <a:rPr lang="en-US" altLang="ko-KR" sz="3600" dirty="0"/>
              <a:t>?</a:t>
            </a:r>
            <a:r>
              <a:rPr lang="ko-KR" altLang="en-US" sz="3600" dirty="0"/>
              <a:t> </a:t>
            </a:r>
          </a:p>
        </p:txBody>
      </p:sp>
      <p:sp>
        <p:nvSpPr>
          <p:cNvPr id="583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ko-KR" altLang="en-US" dirty="0"/>
              <a:t>사례관리자</a:t>
            </a:r>
            <a:r>
              <a:rPr lang="en-US" altLang="ko-KR" dirty="0"/>
              <a:t>( </a:t>
            </a:r>
            <a:r>
              <a:rPr lang="ko-KR" altLang="en-US" dirty="0"/>
              <a:t>팀</a:t>
            </a:r>
            <a:r>
              <a:rPr lang="en-US" altLang="ko-KR" dirty="0"/>
              <a:t>) </a:t>
            </a:r>
            <a:r>
              <a:rPr lang="ko-KR" altLang="en-US" dirty="0"/>
              <a:t>배치와 업무배타성확보여부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 err="1"/>
              <a:t>주요대상과</a:t>
            </a:r>
            <a:r>
              <a:rPr lang="ko-KR" altLang="en-US" dirty="0"/>
              <a:t> </a:t>
            </a:r>
            <a:r>
              <a:rPr lang="ko-KR" altLang="en-US" dirty="0" err="1"/>
              <a:t>인테이크</a:t>
            </a:r>
            <a:r>
              <a:rPr lang="ko-KR" altLang="en-US" dirty="0"/>
              <a:t> 방식이 </a:t>
            </a:r>
            <a:r>
              <a:rPr lang="ko-KR" altLang="en-US" dirty="0" err="1"/>
              <a:t>명확한가</a:t>
            </a:r>
            <a:r>
              <a:rPr lang="en-US" altLang="ko-KR" dirty="0"/>
              <a:t>?</a:t>
            </a:r>
          </a:p>
          <a:p>
            <a:pPr>
              <a:buFontTx/>
              <a:buNone/>
            </a:pPr>
            <a:r>
              <a:rPr lang="ko-KR" altLang="en-US" dirty="0"/>
              <a:t>사례관리를 해야하는 이유가 </a:t>
            </a:r>
            <a:r>
              <a:rPr lang="ko-KR" altLang="en-US" dirty="0" err="1"/>
              <a:t>명확한가</a:t>
            </a:r>
            <a:r>
              <a:rPr lang="en-US" altLang="ko-KR" dirty="0"/>
              <a:t>?</a:t>
            </a:r>
          </a:p>
          <a:p>
            <a:pPr>
              <a:buFontTx/>
              <a:buNone/>
            </a:pPr>
            <a:r>
              <a:rPr lang="ko-KR" altLang="en-US" dirty="0" err="1"/>
              <a:t>직원준비도</a:t>
            </a:r>
            <a:r>
              <a:rPr lang="en-US" altLang="ko-KR" dirty="0"/>
              <a:t>( </a:t>
            </a:r>
            <a:r>
              <a:rPr lang="ko-KR" altLang="en-US" dirty="0"/>
              <a:t>전문적 지식과 기술</a:t>
            </a:r>
            <a:r>
              <a:rPr lang="en-US" altLang="ko-KR" dirty="0"/>
              <a:t>, </a:t>
            </a:r>
            <a:r>
              <a:rPr lang="ko-KR" altLang="en-US" dirty="0" err="1"/>
              <a:t>가치합의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</a:p>
          <a:p>
            <a:pPr>
              <a:buFontTx/>
              <a:buNone/>
            </a:pPr>
            <a:r>
              <a:rPr lang="ko-KR" altLang="en-US" dirty="0"/>
              <a:t>기관장 준비도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/>
              <a:t>지역사회준비도</a:t>
            </a:r>
            <a:r>
              <a:rPr lang="en-US" altLang="ko-KR" dirty="0"/>
              <a:t>( </a:t>
            </a:r>
            <a:r>
              <a:rPr lang="ko-KR" altLang="en-US" dirty="0"/>
              <a:t>자원으로서의 준비도</a:t>
            </a:r>
            <a:r>
              <a:rPr lang="en-US" altLang="ko-KR" dirty="0"/>
              <a:t>)</a:t>
            </a:r>
          </a:p>
          <a:p>
            <a:pPr>
              <a:buFontTx/>
              <a:buNone/>
            </a:pPr>
            <a:r>
              <a:rPr lang="ko-KR" altLang="en-US" dirty="0"/>
              <a:t>전제되어야 하는 것은</a:t>
            </a:r>
            <a:r>
              <a:rPr lang="en-US" altLang="ko-KR" dirty="0"/>
              <a:t>?</a:t>
            </a:r>
          </a:p>
          <a:p>
            <a:pPr>
              <a:buFontTx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566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제목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2800" b="1" dirty="0"/>
              <a:t>사례관리를 위한 사례발굴네트워크 개발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70659" name="내용 개체 틀 2"/>
          <p:cNvSpPr>
            <a:spLocks noGrp="1"/>
          </p:cNvSpPr>
          <p:nvPr>
            <p:ph idx="1"/>
          </p:nvPr>
        </p:nvSpPr>
        <p:spPr>
          <a:xfrm>
            <a:off x="539750" y="1052513"/>
            <a:ext cx="8147050" cy="5073650"/>
          </a:xfrm>
        </p:spPr>
        <p:txBody>
          <a:bodyPr/>
          <a:lstStyle/>
          <a:p>
            <a:r>
              <a:rPr lang="en-US" altLang="ko-KR" sz="2000"/>
              <a:t>1. xx</a:t>
            </a:r>
            <a:r>
              <a:rPr lang="ko-KR" altLang="en-US" sz="2000"/>
              <a:t>구의 저소득 한부모 가족 사례관리센터의 사례이다</a:t>
            </a:r>
            <a:r>
              <a:rPr lang="en-US" altLang="ko-KR" sz="2000"/>
              <a:t>. </a:t>
            </a:r>
            <a:r>
              <a:rPr lang="ko-KR" altLang="en-US" sz="2000"/>
              <a:t>사례발굴과 의뢰네트웤 개발 전략을 생각해봅시다</a:t>
            </a:r>
            <a:r>
              <a:rPr lang="en-US" altLang="ko-KR" sz="2000"/>
              <a:t>.</a:t>
            </a:r>
          </a:p>
          <a:p>
            <a:endParaRPr lang="ko-KR" altLang="en-US" sz="2000"/>
          </a:p>
          <a:p>
            <a:r>
              <a:rPr lang="en-US" altLang="ko-KR" sz="2000"/>
              <a:t>xx</a:t>
            </a:r>
            <a:r>
              <a:rPr lang="ko-KR" altLang="en-US" sz="2000"/>
              <a:t>구의 저소득 한부모 가정이 </a:t>
            </a:r>
            <a:r>
              <a:rPr lang="en-US" altLang="ko-KR" sz="2000"/>
              <a:t>1500</a:t>
            </a:r>
            <a:r>
              <a:rPr lang="ko-KR" altLang="en-US" sz="2000"/>
              <a:t>세대로 조사되었다</a:t>
            </a:r>
            <a:r>
              <a:rPr lang="en-US" altLang="ko-KR" sz="2000"/>
              <a:t>. </a:t>
            </a:r>
          </a:p>
          <a:p>
            <a:pPr>
              <a:buFontTx/>
              <a:buNone/>
            </a:pPr>
            <a:r>
              <a:rPr lang="en-US" altLang="ko-KR" sz="2000"/>
              <a:t>    xx</a:t>
            </a:r>
            <a:r>
              <a:rPr lang="ko-KR" altLang="en-US" sz="2000"/>
              <a:t>구 한부모 가족 지원 센터에서 이들 </a:t>
            </a:r>
            <a:r>
              <a:rPr lang="en-US" altLang="ko-KR" sz="2000"/>
              <a:t>1500</a:t>
            </a:r>
            <a:r>
              <a:rPr lang="ko-KR" altLang="en-US" sz="2000"/>
              <a:t>세대의 사례관리를 하고자 한다</a:t>
            </a:r>
            <a:r>
              <a:rPr lang="en-US" altLang="ko-KR" sz="2000"/>
              <a:t>. </a:t>
            </a:r>
            <a:r>
              <a:rPr lang="ko-KR" altLang="en-US" sz="2000"/>
              <a:t>하지만 사례관리를 담당한 직원은 모두 </a:t>
            </a:r>
            <a:r>
              <a:rPr lang="en-US" altLang="ko-KR" sz="2000"/>
              <a:t>3</a:t>
            </a:r>
            <a:r>
              <a:rPr lang="ko-KR" altLang="en-US" sz="2000"/>
              <a:t>명으로 </a:t>
            </a:r>
            <a:r>
              <a:rPr lang="en-US" altLang="ko-KR" sz="2000"/>
              <a:t>1500</a:t>
            </a:r>
            <a:r>
              <a:rPr lang="ko-KR" altLang="en-US" sz="2000"/>
              <a:t>세대의 가정 형편을 알고 적시에 사례관리 서비스를 제공하기에는 한계가 있다</a:t>
            </a:r>
            <a:r>
              <a:rPr lang="en-US" altLang="ko-KR" sz="2000"/>
              <a:t>. </a:t>
            </a:r>
            <a:r>
              <a:rPr lang="ko-KR" altLang="en-US" sz="2000"/>
              <a:t>어떻게 하면 이들 </a:t>
            </a:r>
            <a:r>
              <a:rPr lang="en-US" altLang="ko-KR" sz="2000"/>
              <a:t>1500 </a:t>
            </a:r>
            <a:r>
              <a:rPr lang="ko-KR" altLang="en-US" sz="2000"/>
              <a:t>세대 중 사례관리 대상이 될 만한 가정형편에 처해 있다는 것을 신속하게 알아낼 수 있을까</a:t>
            </a:r>
            <a:r>
              <a:rPr lang="en-US" altLang="ko-KR" sz="2000"/>
              <a:t>? </a:t>
            </a:r>
            <a:r>
              <a:rPr lang="ko-KR" altLang="en-US" sz="2000"/>
              <a:t>또한 지역 내의 한 부모 가정이 사례관리서비스를 알고 쉽게 사례관리센터에 찾아올 수 있을까</a:t>
            </a:r>
            <a:r>
              <a:rPr lang="en-US" altLang="ko-KR" sz="2000"/>
              <a:t>?</a:t>
            </a:r>
          </a:p>
          <a:p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59499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23528" y="3326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목  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7624" y="1844824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>
                <a:latin typeface="+mj-ea"/>
                <a:ea typeface="+mj-ea"/>
              </a:rPr>
              <a:t>자원이란 무엇인가</a:t>
            </a:r>
            <a:r>
              <a:rPr lang="en-US" altLang="ko-KR" b="1" dirty="0">
                <a:latin typeface="+mj-ea"/>
                <a:ea typeface="+mj-ea"/>
              </a:rPr>
              <a:t>?</a:t>
            </a:r>
          </a:p>
          <a:p>
            <a:pPr marL="342900" indent="-342900"/>
            <a:endParaRPr lang="en-US" altLang="ko-KR" sz="1600" b="1" dirty="0">
              <a:latin typeface="+mj-ea"/>
              <a:ea typeface="+mj-ea"/>
            </a:endParaRPr>
          </a:p>
          <a:p>
            <a:pPr marL="342900" indent="-342900"/>
            <a:r>
              <a:rPr lang="en-US" altLang="ko-KR" sz="1600" b="1" dirty="0">
                <a:latin typeface="+mj-ea"/>
                <a:ea typeface="+mj-ea"/>
              </a:rPr>
              <a:t>     </a:t>
            </a: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자원의 개념</a:t>
            </a:r>
            <a:endParaRPr lang="en-US" altLang="ko-KR" sz="1600" dirty="0">
              <a:latin typeface="+mj-ea"/>
              <a:ea typeface="+mj-ea"/>
            </a:endParaRPr>
          </a:p>
          <a:p>
            <a:pPr marL="342900" indent="-342900"/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자원의 범주</a:t>
            </a:r>
            <a:endParaRPr lang="en-US" altLang="ko-KR" sz="1600" dirty="0">
              <a:latin typeface="+mj-ea"/>
              <a:ea typeface="+mj-ea"/>
            </a:endParaRPr>
          </a:p>
          <a:p>
            <a:pPr marL="342900" indent="-342900"/>
            <a:endParaRPr lang="en-US" altLang="ko-KR" b="1" dirty="0">
              <a:latin typeface="+mj-ea"/>
              <a:ea typeface="+mj-ea"/>
            </a:endParaRPr>
          </a:p>
          <a:p>
            <a:pPr marL="342900" indent="-342900"/>
            <a:r>
              <a:rPr lang="en-US" altLang="ko-KR" b="1" dirty="0">
                <a:latin typeface="+mj-ea"/>
                <a:ea typeface="+mj-ea"/>
              </a:rPr>
              <a:t>2. </a:t>
            </a:r>
            <a:r>
              <a:rPr lang="ko-KR" altLang="en-US" b="1" dirty="0">
                <a:latin typeface="+mj-ea"/>
                <a:ea typeface="+mj-ea"/>
              </a:rPr>
              <a:t>자원 사정 이란</a:t>
            </a:r>
            <a:r>
              <a:rPr lang="en-US" altLang="ko-KR" b="1" dirty="0">
                <a:latin typeface="+mj-ea"/>
                <a:ea typeface="+mj-ea"/>
              </a:rPr>
              <a:t>?</a:t>
            </a:r>
          </a:p>
          <a:p>
            <a:pPr marL="342900" indent="-342900"/>
            <a:endParaRPr lang="en-US" altLang="ko-KR" b="1" dirty="0">
              <a:latin typeface="+mj-ea"/>
              <a:ea typeface="+mj-ea"/>
            </a:endParaRPr>
          </a:p>
          <a:p>
            <a:pPr marL="342900" indent="-342900"/>
            <a:r>
              <a:rPr lang="en-US" altLang="ko-KR" sz="1600" b="1" dirty="0">
                <a:latin typeface="+mj-ea"/>
                <a:ea typeface="+mj-ea"/>
              </a:rPr>
              <a:t>     </a:t>
            </a: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자원사정방법</a:t>
            </a:r>
            <a:endParaRPr lang="en-US" altLang="ko-KR" sz="1600" dirty="0">
              <a:latin typeface="+mj-ea"/>
              <a:ea typeface="+mj-ea"/>
            </a:endParaRPr>
          </a:p>
          <a:p>
            <a:pPr marL="342900" indent="-342900"/>
            <a:r>
              <a:rPr lang="en-US" altLang="ko-KR" sz="1600" dirty="0">
                <a:latin typeface="+mj-ea"/>
                <a:ea typeface="+mj-ea"/>
              </a:rPr>
              <a:t>     2)  </a:t>
            </a:r>
            <a:r>
              <a:rPr lang="ko-KR" altLang="en-US" sz="1600" dirty="0" err="1">
                <a:latin typeface="+mj-ea"/>
                <a:ea typeface="+mj-ea"/>
              </a:rPr>
              <a:t>자원사정에</a:t>
            </a:r>
            <a:r>
              <a:rPr lang="ko-KR" altLang="en-US" sz="1600" dirty="0">
                <a:latin typeface="+mj-ea"/>
                <a:ea typeface="+mj-ea"/>
              </a:rPr>
              <a:t> 따른 대안을 마련하기</a:t>
            </a:r>
            <a:endParaRPr lang="en-US" altLang="ko-KR" sz="1600" dirty="0">
              <a:latin typeface="+mj-ea"/>
              <a:ea typeface="+mj-ea"/>
            </a:endParaRPr>
          </a:p>
          <a:p>
            <a:pPr marL="342900" indent="-342900"/>
            <a:endParaRPr lang="en-US" altLang="ko-KR" sz="1600" dirty="0">
              <a:latin typeface="+mj-ea"/>
              <a:ea typeface="+mj-ea"/>
            </a:endParaRPr>
          </a:p>
          <a:p>
            <a:pPr marL="342900" indent="-342900"/>
            <a:r>
              <a:rPr lang="en-US" altLang="ko-KR" b="1" dirty="0">
                <a:latin typeface="+mj-ea"/>
                <a:ea typeface="+mj-ea"/>
              </a:rPr>
              <a:t>3. </a:t>
            </a:r>
            <a:r>
              <a:rPr lang="ko-KR" altLang="en-US" b="1" dirty="0">
                <a:latin typeface="+mj-ea"/>
                <a:ea typeface="+mj-ea"/>
              </a:rPr>
              <a:t>자원개발과 관리 방법</a:t>
            </a:r>
            <a:endParaRPr lang="en-US" altLang="ko-KR" b="1" dirty="0">
              <a:latin typeface="+mj-ea"/>
              <a:ea typeface="+mj-ea"/>
            </a:endParaRPr>
          </a:p>
          <a:p>
            <a:pPr marL="342900" indent="-342900"/>
            <a:r>
              <a:rPr lang="en-US" altLang="ko-KR" sz="1600" b="1" dirty="0">
                <a:latin typeface="+mj-ea"/>
                <a:ea typeface="+mj-ea"/>
              </a:rPr>
              <a:t>     </a:t>
            </a: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자원의 접근성 높이기</a:t>
            </a:r>
            <a:endParaRPr lang="en-US" altLang="ko-KR" sz="1600" dirty="0">
              <a:latin typeface="+mj-ea"/>
              <a:ea typeface="+mj-ea"/>
            </a:endParaRPr>
          </a:p>
          <a:p>
            <a:pPr marL="342900" indent="-342900"/>
            <a:r>
              <a:rPr lang="en-US" altLang="ko-KR" sz="1600" dirty="0">
                <a:latin typeface="+mj-ea"/>
                <a:ea typeface="+mj-ea"/>
              </a:rPr>
              <a:t>     2) </a:t>
            </a:r>
            <a:r>
              <a:rPr lang="ko-KR" altLang="en-US" sz="1600" dirty="0">
                <a:latin typeface="+mj-ea"/>
                <a:ea typeface="+mj-ea"/>
              </a:rPr>
              <a:t>자원의 </a:t>
            </a:r>
            <a:r>
              <a:rPr lang="ko-KR" altLang="en-US" sz="1600" dirty="0" err="1">
                <a:latin typeface="+mj-ea"/>
                <a:ea typeface="+mj-ea"/>
              </a:rPr>
              <a:t>반응역량</a:t>
            </a:r>
            <a:r>
              <a:rPr lang="ko-KR" altLang="en-US" sz="1600" dirty="0">
                <a:latin typeface="+mj-ea"/>
                <a:ea typeface="+mj-ea"/>
              </a:rPr>
              <a:t> 높이기</a:t>
            </a:r>
            <a:endParaRPr lang="en-US" altLang="ko-KR" sz="1600" dirty="0">
              <a:latin typeface="+mj-ea"/>
              <a:ea typeface="+mj-ea"/>
            </a:endParaRPr>
          </a:p>
          <a:p>
            <a:pPr marL="342900" indent="-342900"/>
            <a:r>
              <a:rPr lang="en-US" altLang="ko-KR" sz="1600" dirty="0">
                <a:latin typeface="+mj-ea"/>
                <a:ea typeface="+mj-ea"/>
              </a:rPr>
              <a:t>     </a:t>
            </a:r>
            <a:endParaRPr lang="ko-KR" altLang="en-US" sz="16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850106"/>
          </a:xfrm>
        </p:spPr>
        <p:txBody>
          <a:bodyPr>
            <a:normAutofit fontScale="90000"/>
          </a:bodyPr>
          <a:lstStyle/>
          <a:p>
            <a:r>
              <a:rPr lang="ko-KR" altLang="en-US" sz="2200" dirty="0"/>
              <a:t>외부운영체계 개발하기</a:t>
            </a:r>
            <a:br>
              <a:rPr lang="en-US" altLang="ko-KR" sz="2200" dirty="0"/>
            </a:br>
            <a:r>
              <a:rPr lang="ko-KR" altLang="en-US" sz="3600" dirty="0" err="1"/>
              <a:t>자원망의</a:t>
            </a:r>
            <a:r>
              <a:rPr lang="ko-KR" altLang="en-US" sz="3600" dirty="0"/>
              <a:t> </a:t>
            </a:r>
            <a:r>
              <a:rPr lang="ko-KR" altLang="en-US" sz="3600" dirty="0" err="1"/>
              <a:t>반응역량은</a:t>
            </a:r>
            <a:r>
              <a:rPr lang="en-US" altLang="ko-KR" sz="3600" dirty="0"/>
              <a:t>?</a:t>
            </a:r>
            <a:r>
              <a:rPr lang="ko-KR" altLang="en-US" sz="3600" dirty="0"/>
              <a:t> </a:t>
            </a:r>
          </a:p>
        </p:txBody>
      </p:sp>
      <p:sp>
        <p:nvSpPr>
          <p:cNvPr id="59395" name="내용 개체 틀 2"/>
          <p:cNvSpPr>
            <a:spLocks noGrp="1"/>
          </p:cNvSpPr>
          <p:nvPr>
            <p:ph idx="1"/>
          </p:nvPr>
        </p:nvSpPr>
        <p:spPr>
          <a:xfrm>
            <a:off x="457199" y="1484783"/>
            <a:ext cx="8220075" cy="430959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ko-KR" altLang="en-US" dirty="0" err="1"/>
              <a:t>협약서에</a:t>
            </a:r>
            <a:r>
              <a:rPr lang="ko-KR" altLang="en-US" dirty="0"/>
              <a:t> 명시된 명확한 역할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/>
              <a:t>함께할 의사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/>
              <a:t>반응할 전문성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/>
              <a:t>사업계획포함여부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/>
              <a:t>조정과 점검에 대한 </a:t>
            </a:r>
            <a:r>
              <a:rPr lang="ko-KR" altLang="en-US" dirty="0" err="1"/>
              <a:t>협조정도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 err="1"/>
              <a:t>직원준비도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/>
              <a:t>기관장 준비도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/>
              <a:t>우리가 의뢰한 역할에 대한 즉각적 </a:t>
            </a:r>
            <a:r>
              <a:rPr lang="ko-KR" altLang="en-US" dirty="0" err="1"/>
              <a:t>수행정도</a:t>
            </a:r>
            <a:endParaRPr lang="en-US" altLang="ko-KR" dirty="0"/>
          </a:p>
          <a:p>
            <a:pPr>
              <a:buFontTx/>
              <a:buNone/>
            </a:pPr>
            <a:r>
              <a:rPr lang="ko-KR" altLang="en-US" dirty="0"/>
              <a:t>전제되어야 하는 것은</a:t>
            </a:r>
            <a:r>
              <a:rPr lang="en-US" altLang="ko-KR" dirty="0"/>
              <a:t>?</a:t>
            </a:r>
          </a:p>
          <a:p>
            <a:pPr>
              <a:buFontTx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074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ko-KR" altLang="en-US" dirty="0"/>
              <a:t>비공식자원의 개발</a:t>
            </a:r>
            <a:endParaRPr lang="en-US" altLang="ko-KR" dirty="0"/>
          </a:p>
          <a:p>
            <a:pPr marL="514350" indent="-514350">
              <a:buFontTx/>
              <a:buAutoNum type="arabicPeriod"/>
              <a:defRPr/>
            </a:pPr>
            <a:endParaRPr lang="en-US" altLang="ko-KR" dirty="0"/>
          </a:p>
          <a:p>
            <a:pPr marL="514350" indent="-514350">
              <a:buFontTx/>
              <a:buNone/>
              <a:defRPr/>
            </a:pPr>
            <a:r>
              <a:rPr lang="en-US" altLang="ko-KR" dirty="0"/>
              <a:t>   </a:t>
            </a:r>
            <a:r>
              <a:rPr lang="ko-KR" altLang="en-US" dirty="0"/>
              <a:t>실습</a:t>
            </a:r>
            <a:r>
              <a:rPr lang="en-US" altLang="ko-KR" dirty="0"/>
              <a:t>)</a:t>
            </a:r>
          </a:p>
          <a:p>
            <a:pPr marL="514350" indent="-514350">
              <a:buFontTx/>
              <a:buNone/>
              <a:defRPr/>
            </a:pPr>
            <a:r>
              <a:rPr lang="en-US" altLang="ko-KR" dirty="0"/>
              <a:t>   </a:t>
            </a:r>
            <a:r>
              <a:rPr lang="ko-KR" altLang="en-US" dirty="0"/>
              <a:t>당신의 살아오면서 창의적 방법으로 문제를 해결했던 경험을 발표해 보고 그렇게 할 수 있었던 이유를 말해 보시오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5916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자원개발전략</a:t>
            </a:r>
          </a:p>
        </p:txBody>
      </p:sp>
      <p:sp>
        <p:nvSpPr>
          <p:cNvPr id="82947" name="내용 개체 틀 2"/>
          <p:cNvSpPr>
            <a:spLocks noGrp="1"/>
          </p:cNvSpPr>
          <p:nvPr>
            <p:ph idx="1"/>
          </p:nvPr>
        </p:nvSpPr>
        <p:spPr>
          <a:xfrm>
            <a:off x="428625" y="1214438"/>
            <a:ext cx="8258175" cy="4911725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/>
              <a:t>여러분이 개발한 자원을 떠올리세요</a:t>
            </a:r>
            <a:r>
              <a:rPr lang="en-US" altLang="ko-KR"/>
              <a:t>.</a:t>
            </a:r>
          </a:p>
          <a:p>
            <a:r>
              <a:rPr lang="ko-KR" altLang="en-US"/>
              <a:t>어떻게 그 자원을 알게 되었습니까</a:t>
            </a:r>
            <a:r>
              <a:rPr lang="en-US" altLang="ko-KR"/>
              <a:t>?</a:t>
            </a:r>
          </a:p>
          <a:p>
            <a:pPr>
              <a:buFontTx/>
              <a:buNone/>
            </a:pPr>
            <a:r>
              <a:rPr lang="en-US" altLang="ko-KR"/>
              <a:t>   </a:t>
            </a:r>
            <a:r>
              <a:rPr lang="ko-KR" altLang="en-US"/>
              <a:t>포스트 잇에  한가지씩 기록하세요</a:t>
            </a:r>
            <a:r>
              <a:rPr lang="en-US" altLang="ko-KR"/>
              <a:t>.</a:t>
            </a:r>
          </a:p>
          <a:p>
            <a:pPr>
              <a:buFontTx/>
              <a:buNone/>
            </a:pPr>
            <a:r>
              <a:rPr lang="en-US" altLang="ko-KR"/>
              <a:t> </a:t>
            </a:r>
            <a:r>
              <a:rPr lang="ko-KR" altLang="en-US"/>
              <a:t>집단에서 자원개발 전략을 토론하여 발표하세요</a:t>
            </a:r>
            <a:r>
              <a:rPr lang="en-US" altLang="ko-KR"/>
              <a:t>. ( </a:t>
            </a:r>
            <a:r>
              <a:rPr lang="ko-KR" altLang="en-US"/>
              <a:t>예</a:t>
            </a:r>
            <a:r>
              <a:rPr lang="en-US" altLang="ko-KR"/>
              <a:t>: </a:t>
            </a:r>
            <a:r>
              <a:rPr lang="ko-KR" altLang="en-US"/>
              <a:t>자원전략 베스트 텐</a:t>
            </a:r>
            <a:r>
              <a:rPr lang="en-US" altLang="ko-KR"/>
              <a:t>)</a:t>
            </a:r>
          </a:p>
          <a:p>
            <a:pPr>
              <a:buFontTx/>
              <a:buNone/>
            </a:pPr>
            <a:r>
              <a:rPr lang="en-US" altLang="ko-KR"/>
              <a:t>   - </a:t>
            </a:r>
            <a:r>
              <a:rPr lang="ko-KR" altLang="en-US"/>
              <a:t>가장 많이 활용한 방식은</a:t>
            </a:r>
            <a:r>
              <a:rPr lang="en-US" altLang="ko-KR"/>
              <a:t>?</a:t>
            </a:r>
          </a:p>
          <a:p>
            <a:pPr>
              <a:buFontTx/>
              <a:buNone/>
            </a:pPr>
            <a:r>
              <a:rPr lang="en-US" altLang="ko-KR"/>
              <a:t>   -  </a:t>
            </a:r>
            <a:r>
              <a:rPr lang="ko-KR" altLang="en-US"/>
              <a:t>가장 기발한 방식이 있다면</a:t>
            </a:r>
            <a:r>
              <a:rPr lang="en-US" altLang="ko-KR"/>
              <a:t>?</a:t>
            </a:r>
          </a:p>
          <a:p>
            <a:pPr>
              <a:buFontTx/>
              <a:buNone/>
            </a:pPr>
            <a:r>
              <a:rPr lang="en-US" altLang="ko-KR"/>
              <a:t>   - </a:t>
            </a:r>
            <a:r>
              <a:rPr lang="ko-KR" altLang="en-US"/>
              <a:t>공식자원개발전략은</a:t>
            </a:r>
            <a:r>
              <a:rPr lang="en-US" altLang="ko-KR"/>
              <a:t>?</a:t>
            </a:r>
          </a:p>
          <a:p>
            <a:pPr>
              <a:buFontTx/>
              <a:buNone/>
            </a:pPr>
            <a:r>
              <a:rPr lang="en-US" altLang="ko-KR"/>
              <a:t>   - </a:t>
            </a:r>
            <a:r>
              <a:rPr lang="ko-KR" altLang="en-US"/>
              <a:t>비공식자원 개발 전략은</a:t>
            </a:r>
            <a:r>
              <a:rPr lang="en-US" altLang="ko-KR"/>
              <a:t>?</a:t>
            </a:r>
          </a:p>
          <a:p>
            <a:pPr>
              <a:buFontTx/>
              <a:buNone/>
            </a:pPr>
            <a:r>
              <a:rPr lang="en-US" altLang="ko-KR"/>
              <a:t>   ….</a:t>
            </a:r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47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/>
              <a:t>.</a:t>
            </a:r>
            <a:endParaRPr lang="ko-KR" altLang="en-US" sz="2400"/>
          </a:p>
        </p:txBody>
      </p:sp>
      <p:sp>
        <p:nvSpPr>
          <p:cNvPr id="83971" name="내용 개체 틀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endParaRPr lang="ko-KR" altLang="en-US"/>
          </a:p>
          <a:p>
            <a:pPr>
              <a:buFontTx/>
              <a:buNone/>
            </a:pPr>
            <a:r>
              <a:rPr lang="en-US" altLang="ko-KR"/>
              <a:t>2. </a:t>
            </a:r>
            <a:r>
              <a:rPr lang="ko-KR" altLang="en-US"/>
              <a:t>비공식 자원 개발을 위한 창의적 발상법</a:t>
            </a:r>
            <a:endParaRPr lang="en-US" altLang="ko-KR"/>
          </a:p>
          <a:p>
            <a:pPr>
              <a:buFontTx/>
              <a:buNone/>
            </a:pPr>
            <a:endParaRPr lang="en-US" altLang="ko-KR"/>
          </a:p>
          <a:p>
            <a:pPr>
              <a:buFontTx/>
              <a:buNone/>
            </a:pPr>
            <a:endParaRPr lang="en-US" altLang="ko-KR"/>
          </a:p>
          <a:p>
            <a:pPr>
              <a:buFontTx/>
              <a:buNone/>
            </a:pPr>
            <a:r>
              <a:rPr lang="en-US" altLang="ko-KR"/>
              <a:t>   </a:t>
            </a:r>
            <a:r>
              <a:rPr lang="ko-KR" altLang="en-US"/>
              <a:t>실습</a:t>
            </a:r>
            <a:r>
              <a:rPr lang="en-US" altLang="ko-KR"/>
              <a:t>)</a:t>
            </a:r>
            <a:r>
              <a:rPr lang="ko-KR" altLang="en-US"/>
              <a:t>당신의 창의적 발상을 활용하여 </a:t>
            </a:r>
            <a:br>
              <a:rPr lang="en-US" altLang="ko-KR"/>
            </a:br>
            <a:r>
              <a:rPr lang="ko-KR" altLang="en-US"/>
              <a:t>다음 사례에 대한 비공식 자원 망을 개발하시오</a:t>
            </a:r>
            <a:r>
              <a:rPr lang="en-US" altLang="ko-KR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87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/>
              <a:t>.</a:t>
            </a:r>
            <a:endParaRPr lang="ko-KR" altLang="en-US" sz="2400"/>
          </a:p>
        </p:txBody>
      </p:sp>
      <p:sp>
        <p:nvSpPr>
          <p:cNvPr id="84995" name="내용 개체 틀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endParaRPr lang="ko-KR" altLang="en-US"/>
          </a:p>
          <a:p>
            <a:pPr>
              <a:buFontTx/>
              <a:buNone/>
            </a:pPr>
            <a:r>
              <a:rPr lang="ko-KR" altLang="en-US"/>
              <a:t>사례</a:t>
            </a:r>
            <a:r>
              <a:rPr lang="en-US" altLang="ko-KR"/>
              <a:t>1.</a:t>
            </a:r>
          </a:p>
          <a:p>
            <a:pPr>
              <a:buFontTx/>
              <a:buNone/>
            </a:pPr>
            <a:r>
              <a:rPr lang="en-US" altLang="ko-KR"/>
              <a:t> </a:t>
            </a:r>
            <a:r>
              <a:rPr lang="ko-KR" altLang="en-US"/>
              <a:t>우울증을 앓고 있는 영순씨 에게 정서적 지지를 위한 비공식 자원망을 만 들어 주려고 한다</a:t>
            </a:r>
            <a:r>
              <a:rPr lang="en-US" altLang="ko-KR"/>
              <a:t>. 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472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/>
              <a:t>.</a:t>
            </a:r>
            <a:endParaRPr lang="ko-KR" altLang="en-US" sz="2400"/>
          </a:p>
        </p:txBody>
      </p:sp>
      <p:sp>
        <p:nvSpPr>
          <p:cNvPr id="86019" name="내용 개체 틀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endParaRPr lang="ko-KR" altLang="en-US"/>
          </a:p>
          <a:p>
            <a:r>
              <a:rPr lang="ko-KR" altLang="en-US"/>
              <a:t>사례</a:t>
            </a:r>
            <a:r>
              <a:rPr lang="en-US" altLang="ko-KR"/>
              <a:t>2.</a:t>
            </a:r>
          </a:p>
          <a:p>
            <a:pPr>
              <a:buFontTx/>
              <a:buNone/>
            </a:pPr>
            <a:r>
              <a:rPr lang="en-US" altLang="ko-KR"/>
              <a:t>  </a:t>
            </a:r>
            <a:r>
              <a:rPr lang="ko-KR" altLang="en-US"/>
              <a:t>매일 영구 임대 단지의 정자에 모여 술 마시기와 싸움으로 소일하는 문제 음주자 들을 위해 술을 줄일 수 있도록 하는 방법과 그에 도움을 줄 비공식 자원망은 누구일까</a:t>
            </a:r>
            <a:r>
              <a:rPr lang="en-US" altLang="ko-KR"/>
              <a:t>?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044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8704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ko-KR" altLang="en-US"/>
              <a:t>  사례</a:t>
            </a:r>
            <a:r>
              <a:rPr lang="en-US" altLang="ko-KR"/>
              <a:t>3. </a:t>
            </a:r>
          </a:p>
          <a:p>
            <a:pPr>
              <a:buFontTx/>
              <a:buNone/>
            </a:pPr>
            <a:r>
              <a:rPr lang="en-US" altLang="ko-KR"/>
              <a:t>  </a:t>
            </a:r>
            <a:r>
              <a:rPr lang="ko-KR" altLang="en-US"/>
              <a:t>이혼 후 외부와의 접촉을 원치 않는 아빠와 아빠의 이른 출근 이후 등교 시 간을 못 마추어 학교에 매일 지각과 결석을 하는 딸의 문제를 해결하기 위한 비공식은 무엇이고 자원개발 방법은 무엇일까</a:t>
            </a:r>
            <a:r>
              <a:rPr lang="en-US" altLang="ko-KR"/>
              <a:t>?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70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880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사례</a:t>
            </a:r>
            <a:r>
              <a:rPr lang="en-US" altLang="ko-KR"/>
              <a:t>4.</a:t>
            </a:r>
          </a:p>
          <a:p>
            <a:pPr>
              <a:buFontTx/>
              <a:buNone/>
            </a:pPr>
            <a:r>
              <a:rPr lang="en-US" altLang="ko-KR"/>
              <a:t>  </a:t>
            </a:r>
            <a:r>
              <a:rPr lang="ko-KR" altLang="en-US"/>
              <a:t>비공식 자원이 필요한 사례를 제시하고 조원들의 도움을 받아 해결방안을 </a:t>
            </a:r>
          </a:p>
          <a:p>
            <a:pPr>
              <a:buFontTx/>
              <a:buNone/>
            </a:pPr>
            <a:r>
              <a:rPr lang="ko-KR" altLang="en-US"/>
              <a:t>   제시해 보십시오</a:t>
            </a:r>
            <a:r>
              <a:rPr lang="en-US" altLang="ko-KR"/>
              <a:t>.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26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8806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사례</a:t>
            </a:r>
            <a:r>
              <a:rPr lang="en-US" altLang="ko-KR"/>
              <a:t>4.</a:t>
            </a:r>
          </a:p>
          <a:p>
            <a:pPr>
              <a:buFontTx/>
              <a:buNone/>
            </a:pPr>
            <a:r>
              <a:rPr lang="en-US" altLang="ko-KR"/>
              <a:t>  </a:t>
            </a:r>
            <a:r>
              <a:rPr lang="ko-KR" altLang="en-US"/>
              <a:t>비공식 자원이 필요한 사례를 제시하고 조원들의 도움을 받아 해결방안을 </a:t>
            </a:r>
          </a:p>
          <a:p>
            <a:pPr>
              <a:buFontTx/>
              <a:buNone/>
            </a:pPr>
            <a:r>
              <a:rPr lang="ko-KR" altLang="en-US"/>
              <a:t>   제시해 보십시오</a:t>
            </a:r>
            <a:r>
              <a:rPr lang="en-US" altLang="ko-KR"/>
              <a:t>.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8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/>
              <a:t>.</a:t>
            </a:r>
            <a:endParaRPr lang="ko-KR" altLang="en-US" sz="2400"/>
          </a:p>
        </p:txBody>
      </p:sp>
      <p:sp>
        <p:nvSpPr>
          <p:cNvPr id="89091" name="내용 개체 틀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endParaRPr lang="ko-KR" altLang="en-US"/>
          </a:p>
          <a:p>
            <a:pPr>
              <a:buFontTx/>
              <a:buNone/>
            </a:pPr>
            <a:r>
              <a:rPr lang="en-US" altLang="ko-KR"/>
              <a:t>3.</a:t>
            </a:r>
            <a:r>
              <a:rPr lang="ko-KR" altLang="en-US"/>
              <a:t>자조집단 개발과 지원지침</a:t>
            </a:r>
            <a:endParaRPr lang="en-US" altLang="ko-KR"/>
          </a:p>
          <a:p>
            <a:pPr>
              <a:buFontTx/>
              <a:buNone/>
            </a:pPr>
            <a:endParaRPr lang="en-US" altLang="ko-KR"/>
          </a:p>
          <a:p>
            <a:pPr>
              <a:buFontTx/>
              <a:buNone/>
            </a:pPr>
            <a:endParaRPr lang="en-US" altLang="ko-KR"/>
          </a:p>
          <a:p>
            <a:pPr>
              <a:buFontTx/>
              <a:buNone/>
            </a:pPr>
            <a:r>
              <a:rPr lang="en-US" altLang="ko-KR"/>
              <a:t>   </a:t>
            </a:r>
            <a:r>
              <a:rPr lang="ko-KR" altLang="en-US"/>
              <a:t>실습</a:t>
            </a:r>
            <a:r>
              <a:rPr lang="en-US" altLang="ko-KR"/>
              <a:t>) </a:t>
            </a:r>
            <a:r>
              <a:rPr lang="ko-KR" altLang="en-US"/>
              <a:t>자조집단 조직의 경험 나누기</a:t>
            </a:r>
          </a:p>
        </p:txBody>
      </p:sp>
      <p:pic>
        <p:nvPicPr>
          <p:cNvPr id="8909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292475"/>
            <a:ext cx="30734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4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1. </a:t>
            </a:r>
            <a:r>
              <a:rPr lang="ko-KR" altLang="en-US" sz="3600" b="1" dirty="0">
                <a:solidFill>
                  <a:schemeClr val="bg1"/>
                </a:solidFill>
              </a:rPr>
              <a:t>자원이란 무엇인가</a:t>
            </a:r>
            <a:r>
              <a:rPr lang="en-US" altLang="ko-KR" sz="3600" b="1" dirty="0">
                <a:solidFill>
                  <a:schemeClr val="bg1"/>
                </a:solidFill>
              </a:rPr>
              <a:t>?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292" y="164479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dirty="0">
                <a:solidFill>
                  <a:srgbClr val="377089"/>
                </a:solidFill>
              </a:rPr>
              <a:t> </a:t>
            </a:r>
            <a:r>
              <a:rPr lang="ko-KR" altLang="en-US" b="1" dirty="0">
                <a:solidFill>
                  <a:srgbClr val="377089"/>
                </a:solidFill>
              </a:rPr>
              <a:t>강의의 주안점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03362" y="2511946"/>
            <a:ext cx="8280920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700" dirty="0">
                <a:solidFill>
                  <a:schemeClr val="tx1"/>
                </a:solidFill>
              </a:rPr>
              <a:t>① 자원의 개념을 물질적 차원에서 비물질적 차원까지 포함하여 확대하도록 돕는다</a:t>
            </a:r>
            <a:r>
              <a:rPr lang="en-US" altLang="ko-KR" sz="17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</a:rPr>
              <a:t>② </a:t>
            </a:r>
            <a:r>
              <a:rPr lang="ko-KR" altLang="en-US" sz="1700" dirty="0">
                <a:solidFill>
                  <a:schemeClr val="tx1"/>
                </a:solidFill>
              </a:rPr>
              <a:t>자원의 범주를 다양하게 이해하여 자원사정에 활용 할 수 있게 돕는다</a:t>
            </a:r>
            <a:r>
              <a:rPr lang="en-US" altLang="ko-KR" sz="17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</a:rPr>
              <a:t>③ </a:t>
            </a:r>
            <a:r>
              <a:rPr lang="ko-KR" altLang="en-US" sz="1700" dirty="0">
                <a:solidFill>
                  <a:schemeClr val="tx1"/>
                </a:solidFill>
              </a:rPr>
              <a:t>문제해결 방법에 대한 창의성과 유연성을 높이도록 돕는다</a:t>
            </a:r>
            <a:r>
              <a:rPr lang="en-US" altLang="ko-KR" sz="17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sym typeface="Wingdings"/>
              </a:rPr>
              <a:t>④ </a:t>
            </a:r>
            <a:r>
              <a:rPr lang="ko-KR" altLang="en-US" sz="1700" dirty="0">
                <a:solidFill>
                  <a:schemeClr val="tx1"/>
                </a:solidFill>
                <a:sym typeface="Wingdings"/>
              </a:rPr>
              <a:t>클라이언트의 욕구 해결능력에 대한 긍정적인 기대를 하도록 돕는다</a:t>
            </a:r>
            <a:r>
              <a:rPr lang="en-US" altLang="ko-KR" sz="1700" dirty="0">
                <a:solidFill>
                  <a:schemeClr val="tx1"/>
                </a:solidFill>
                <a:sym typeface="Wingdings"/>
              </a:rPr>
              <a:t>.</a:t>
            </a:r>
            <a:endParaRPr lang="ko-KR" altLang="en-US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실습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자원개발을 위한 우리들의 다짐을</a:t>
            </a:r>
            <a:endParaRPr lang="en-US" altLang="ko-KR" dirty="0"/>
          </a:p>
          <a:p>
            <a:pPr marL="0" indent="0">
              <a:buFontTx/>
              <a:buNone/>
              <a:defRPr/>
            </a:pPr>
            <a:r>
              <a:rPr lang="en-US" altLang="ko-KR" dirty="0"/>
              <a:t>   </a:t>
            </a:r>
            <a:r>
              <a:rPr lang="ko-KR" altLang="en-US" dirty="0"/>
              <a:t>만들어 봅시다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  <a:defRPr/>
            </a:pPr>
            <a:endParaRPr lang="en-US" altLang="ko-KR" dirty="0"/>
          </a:p>
          <a:p>
            <a:pPr marL="0" indent="0">
              <a:buFontTx/>
              <a:buNone/>
              <a:defRPr/>
            </a:pPr>
            <a:r>
              <a:rPr lang="en-US" altLang="ko-KR" dirty="0"/>
              <a:t>&gt; </a:t>
            </a:r>
            <a:r>
              <a:rPr lang="ko-KR" altLang="en-US" dirty="0"/>
              <a:t>자원개발자에게 필요한 것은 무엇일까요</a:t>
            </a:r>
            <a:r>
              <a:rPr lang="en-US" altLang="ko-K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457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31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4. </a:t>
            </a:r>
            <a:r>
              <a:rPr lang="ko-KR" altLang="en-US" sz="3600" b="1" dirty="0" err="1">
                <a:solidFill>
                  <a:schemeClr val="bg1"/>
                </a:solidFill>
              </a:rPr>
              <a:t>공식자원</a:t>
            </a:r>
            <a:r>
              <a:rPr lang="ko-KR" altLang="en-US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</a:rPr>
              <a:t>네트웤</a:t>
            </a:r>
            <a:r>
              <a:rPr lang="ko-KR" altLang="en-US" sz="3600" b="1" dirty="0">
                <a:solidFill>
                  <a:schemeClr val="bg1"/>
                </a:solidFill>
              </a:rPr>
              <a:t> 개발하기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58019" y="2075706"/>
            <a:ext cx="8227962" cy="352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</a:rPr>
              <a:t>① 공식자원개발을 위한 개발자 역할은 기존의 개별적 서비스 주체들이 </a:t>
            </a:r>
            <a:r>
              <a:rPr lang="ko-KR" altLang="en-US" sz="1500" dirty="0" err="1">
                <a:solidFill>
                  <a:schemeClr val="tx1"/>
                </a:solidFill>
              </a:rPr>
              <a:t>자원망으로</a:t>
            </a:r>
            <a:r>
              <a:rPr lang="ko-KR" altLang="en-US" sz="1500" dirty="0">
                <a:solidFill>
                  <a:schemeClr val="tx1"/>
                </a:solidFill>
              </a:rPr>
              <a:t> </a:t>
            </a:r>
            <a:endParaRPr lang="en-US" altLang="ko-KR" sz="15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   </a:t>
            </a:r>
            <a:r>
              <a:rPr lang="ko-KR" altLang="en-US" sz="1500" dirty="0">
                <a:solidFill>
                  <a:schemeClr val="tx1"/>
                </a:solidFill>
              </a:rPr>
              <a:t> 반응할 수 있도록 반응역량을 강화 하는 것이다</a:t>
            </a:r>
            <a:r>
              <a:rPr lang="en-US" altLang="ko-KR" sz="15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② </a:t>
            </a:r>
            <a:r>
              <a:rPr lang="ko-KR" altLang="en-US" sz="1500" dirty="0">
                <a:solidFill>
                  <a:schemeClr val="tx1"/>
                </a:solidFill>
              </a:rPr>
              <a:t>내부 운영체계</a:t>
            </a:r>
            <a:r>
              <a:rPr lang="en-US" altLang="ko-KR" sz="1500" dirty="0">
                <a:solidFill>
                  <a:schemeClr val="tx1"/>
                </a:solidFill>
              </a:rPr>
              <a:t>(</a:t>
            </a:r>
            <a:r>
              <a:rPr lang="ko-KR" altLang="en-US" sz="1500" dirty="0">
                <a:solidFill>
                  <a:schemeClr val="tx1"/>
                </a:solidFill>
              </a:rPr>
              <a:t>공공의 사례관리시스템</a:t>
            </a:r>
            <a:r>
              <a:rPr lang="en-US" altLang="ko-KR" sz="1500" dirty="0">
                <a:solidFill>
                  <a:schemeClr val="tx1"/>
                </a:solidFill>
              </a:rPr>
              <a:t>)</a:t>
            </a:r>
            <a:r>
              <a:rPr lang="ko-KR" altLang="en-US" sz="1500" dirty="0">
                <a:solidFill>
                  <a:schemeClr val="tx1"/>
                </a:solidFill>
              </a:rPr>
              <a:t>의 자원 반응역량을 개발하기 위한 전략을 이해한다</a:t>
            </a:r>
            <a:r>
              <a:rPr lang="en-US" altLang="ko-KR" sz="15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</a:rPr>
              <a:t>③ </a:t>
            </a:r>
            <a:r>
              <a:rPr lang="ko-KR" altLang="en-US" sz="1500" dirty="0" err="1">
                <a:solidFill>
                  <a:schemeClr val="tx1"/>
                </a:solidFill>
              </a:rPr>
              <a:t>외부자원망</a:t>
            </a:r>
            <a:r>
              <a:rPr lang="en-US" altLang="ko-KR" sz="1500" dirty="0">
                <a:solidFill>
                  <a:schemeClr val="tx1"/>
                </a:solidFill>
              </a:rPr>
              <a:t>( </a:t>
            </a:r>
            <a:r>
              <a:rPr lang="ko-KR" altLang="en-US" sz="1500" dirty="0">
                <a:solidFill>
                  <a:schemeClr val="tx1"/>
                </a:solidFill>
              </a:rPr>
              <a:t>민간 </a:t>
            </a:r>
            <a:r>
              <a:rPr lang="ko-KR" altLang="en-US" sz="1500" dirty="0" err="1">
                <a:solidFill>
                  <a:schemeClr val="tx1"/>
                </a:solidFill>
              </a:rPr>
              <a:t>자원망</a:t>
            </a:r>
            <a:r>
              <a:rPr lang="en-US" altLang="ko-KR" sz="1500" dirty="0">
                <a:solidFill>
                  <a:schemeClr val="tx1"/>
                </a:solidFill>
              </a:rPr>
              <a:t>)</a:t>
            </a:r>
            <a:r>
              <a:rPr lang="ko-KR" altLang="en-US" sz="1500" dirty="0">
                <a:solidFill>
                  <a:schemeClr val="tx1"/>
                </a:solidFill>
              </a:rPr>
              <a:t>의 유형과 기능을 이해한다</a:t>
            </a:r>
            <a:r>
              <a:rPr lang="en-US" altLang="ko-KR" sz="15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/>
                </a:solidFill>
              </a:rPr>
              <a:t>    특히 사례발굴 </a:t>
            </a:r>
            <a:r>
              <a:rPr lang="ko-KR" altLang="en-US" sz="1500" dirty="0" err="1">
                <a:solidFill>
                  <a:schemeClr val="tx1"/>
                </a:solidFill>
              </a:rPr>
              <a:t>네트웍의</a:t>
            </a:r>
            <a:r>
              <a:rPr lang="ko-KR" altLang="en-US" sz="1500" dirty="0">
                <a:solidFill>
                  <a:schemeClr val="tx1"/>
                </a:solidFill>
              </a:rPr>
              <a:t> 중요성을 강조한다</a:t>
            </a:r>
            <a:r>
              <a:rPr lang="en-US" altLang="ko-KR" sz="15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  <a:sym typeface="Wingdings"/>
              </a:rPr>
              <a:t>④ </a:t>
            </a:r>
            <a:r>
              <a:rPr lang="ko-KR" altLang="en-US" sz="1500" dirty="0">
                <a:solidFill>
                  <a:schemeClr val="tx1"/>
                </a:solidFill>
                <a:sym typeface="Wingdings"/>
              </a:rPr>
              <a:t>외부 </a:t>
            </a:r>
            <a:r>
              <a:rPr lang="ko-KR" altLang="en-US" sz="1500" dirty="0" err="1">
                <a:solidFill>
                  <a:schemeClr val="tx1"/>
                </a:solidFill>
                <a:sym typeface="Wingdings"/>
              </a:rPr>
              <a:t>자원망</a:t>
            </a:r>
            <a:r>
              <a:rPr lang="ko-KR" altLang="en-US" sz="1500" dirty="0">
                <a:solidFill>
                  <a:schemeClr val="tx1"/>
                </a:solidFill>
                <a:sym typeface="Wingdings"/>
              </a:rPr>
              <a:t> 구축 전략과 성공원칙을 이해 한다</a:t>
            </a:r>
            <a:r>
              <a:rPr lang="en-US" altLang="ko-KR" sz="1500" dirty="0">
                <a:solidFill>
                  <a:schemeClr val="tx1"/>
                </a:solidFill>
                <a:sym typeface="Wingding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  <a:sym typeface="Wingdings"/>
              </a:rPr>
              <a:t>⑤ </a:t>
            </a:r>
            <a:r>
              <a:rPr lang="ko-KR" altLang="en-US" sz="1500" dirty="0">
                <a:solidFill>
                  <a:schemeClr val="tx1"/>
                </a:solidFill>
                <a:sym typeface="Wingdings"/>
              </a:rPr>
              <a:t>자원간의 조정 전략 중 민간자원의 입장을 이해하고 대응 방안을 모색해 본다</a:t>
            </a:r>
            <a:r>
              <a:rPr lang="en-US" altLang="ko-KR" sz="1500" dirty="0">
                <a:solidFill>
                  <a:schemeClr val="tx1"/>
                </a:solidFill>
                <a:sym typeface="Wingdings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500" dirty="0">
                <a:solidFill>
                  <a:schemeClr val="tx1"/>
                </a:solidFill>
                <a:sym typeface="Wingdings"/>
              </a:rPr>
              <a:t>⑥ </a:t>
            </a:r>
            <a:r>
              <a:rPr lang="ko-KR" altLang="en-US" sz="1500" dirty="0">
                <a:solidFill>
                  <a:schemeClr val="tx1"/>
                </a:solidFill>
                <a:sym typeface="Wingdings"/>
              </a:rPr>
              <a:t>자원간의 조정 전략 중 사례관리 거점기관간의 조정 도한 자원개발자의 역할로 인식한다</a:t>
            </a:r>
            <a:r>
              <a:rPr lang="en-US" altLang="ko-KR" sz="1500" dirty="0">
                <a:solidFill>
                  <a:schemeClr val="tx1"/>
                </a:solidFill>
                <a:sym typeface="Wingding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677" y="15186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dirty="0">
                <a:solidFill>
                  <a:srgbClr val="377089"/>
                </a:solidFill>
              </a:rPr>
              <a:t> </a:t>
            </a:r>
            <a:r>
              <a:rPr lang="ko-KR" altLang="en-US" b="1" dirty="0">
                <a:solidFill>
                  <a:srgbClr val="377089"/>
                </a:solidFill>
              </a:rPr>
              <a:t>강의의 주안점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32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공식자원개발과 관리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331640" y="2348880"/>
            <a:ext cx="6715794" cy="30963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기관장</a:t>
            </a: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부서장의 </a:t>
            </a:r>
            <a:r>
              <a:rPr lang="ko-KR" altLang="en-US" sz="1400" dirty="0" err="1">
                <a:solidFill>
                  <a:schemeClr val="tx1"/>
                </a:solidFill>
                <a:sym typeface="Wingdings"/>
              </a:rPr>
              <a:t>의직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 확보하기</a:t>
            </a:r>
            <a:endParaRPr lang="en-US" altLang="ko-KR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 -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우리조직의 운영 모델 만들기</a:t>
            </a:r>
            <a:endParaRPr lang="en-US" altLang="ko-KR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sym typeface="Wingdings"/>
              </a:rPr>
              <a:t>전직원의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 이해 만들기</a:t>
            </a:r>
            <a:endParaRPr lang="en-US" altLang="ko-KR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  </a:t>
            </a: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그간의 사업성과 인정하기  </a:t>
            </a:r>
            <a:endParaRPr lang="en-US" altLang="ko-KR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  -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이해를 공유하기</a:t>
            </a:r>
            <a:endParaRPr lang="en-US" altLang="ko-KR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  -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필요성 설득하기</a:t>
            </a:r>
            <a:endParaRPr lang="en-US" altLang="ko-KR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명확한 엄한 규명과 업무 </a:t>
            </a:r>
            <a:r>
              <a:rPr lang="ko-KR" altLang="en-US" sz="1400" dirty="0" err="1">
                <a:solidFill>
                  <a:schemeClr val="tx1"/>
                </a:solidFill>
                <a:sym typeface="Wingdings"/>
              </a:rPr>
              <a:t>배치성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 확보하기</a:t>
            </a:r>
            <a:endParaRPr lang="en-US" altLang="ko-KR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  </a:t>
            </a: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구체적 </a:t>
            </a:r>
            <a:r>
              <a:rPr lang="ko-KR" altLang="en-US" sz="1400" dirty="0" err="1">
                <a:solidFill>
                  <a:schemeClr val="tx1"/>
                </a:solidFill>
                <a:sym typeface="Wingdings"/>
              </a:rPr>
              <a:t>메뉴얼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 만들기</a:t>
            </a:r>
            <a:endParaRPr lang="en-US" altLang="ko-KR" sz="1400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  </a:t>
            </a: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의사소통체계 만들기 </a:t>
            </a: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sym typeface="Wingdings"/>
              </a:rPr>
              <a:t>협의구조 조직과 운영</a:t>
            </a:r>
            <a:r>
              <a:rPr lang="en-US" altLang="ko-KR" sz="1400" dirty="0">
                <a:solidFill>
                  <a:schemeClr val="tx1"/>
                </a:solidFill>
                <a:sym typeface="Wingdings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810" y="11967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b="1" dirty="0">
                <a:solidFill>
                  <a:srgbClr val="377089"/>
                </a:solidFill>
              </a:rPr>
              <a:t>자원개발자의 역할</a:t>
            </a:r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ko-KR" b="1" dirty="0">
                <a:solidFill>
                  <a:srgbClr val="377089"/>
                </a:solidFill>
              </a:rPr>
              <a:t> </a:t>
            </a:r>
            <a:r>
              <a:rPr lang="ko-KR" altLang="en-US" b="1" dirty="0">
                <a:solidFill>
                  <a:srgbClr val="377089"/>
                </a:solidFill>
              </a:rPr>
              <a:t>내부운영체계 안정화 하기 </a:t>
            </a:r>
            <a:r>
              <a:rPr lang="en-US" altLang="ko-KR" b="1" dirty="0">
                <a:solidFill>
                  <a:srgbClr val="377089"/>
                </a:solidFill>
              </a:rPr>
              <a:t>+ (</a:t>
            </a:r>
            <a:r>
              <a:rPr lang="ko-KR" altLang="en-US" b="1" dirty="0" err="1">
                <a:solidFill>
                  <a:srgbClr val="377089"/>
                </a:solidFill>
              </a:rPr>
              <a:t>우리동</a:t>
            </a:r>
            <a:r>
              <a:rPr lang="en-US" altLang="ko-KR" b="1" dirty="0">
                <a:solidFill>
                  <a:srgbClr val="377089"/>
                </a:solidFill>
              </a:rPr>
              <a:t>/</a:t>
            </a:r>
            <a:r>
              <a:rPr lang="ko-KR" altLang="en-US" b="1" dirty="0">
                <a:solidFill>
                  <a:srgbClr val="377089"/>
                </a:solidFill>
              </a:rPr>
              <a:t>우리구청</a:t>
            </a:r>
            <a:r>
              <a:rPr lang="en-US" altLang="ko-KR" b="1" dirty="0">
                <a:solidFill>
                  <a:srgbClr val="377089"/>
                </a:solidFill>
              </a:rPr>
              <a:t>)</a:t>
            </a:r>
            <a:r>
              <a:rPr lang="ko-KR" altLang="en-US" b="1" dirty="0">
                <a:solidFill>
                  <a:srgbClr val="377089"/>
                </a:solidFill>
              </a:rPr>
              <a:t>의 반응역량 개발하기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33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공식자원개발과 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41277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b="1" dirty="0">
                <a:solidFill>
                  <a:srgbClr val="377089"/>
                </a:solidFill>
              </a:rPr>
              <a:t>② 타 부서와의 협의 구조 조직과 운영</a:t>
            </a:r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r>
              <a:rPr lang="ko-KR" altLang="ko-KR" b="1" dirty="0">
                <a:solidFill>
                  <a:srgbClr val="377089"/>
                </a:solidFill>
              </a:rPr>
              <a:t>③</a:t>
            </a:r>
            <a:r>
              <a:rPr lang="en-US" altLang="ko-KR" b="1" dirty="0">
                <a:solidFill>
                  <a:srgbClr val="377089"/>
                </a:solidFill>
              </a:rPr>
              <a:t> </a:t>
            </a:r>
            <a:r>
              <a:rPr lang="ko-KR" altLang="en-US" b="1" dirty="0">
                <a:solidFill>
                  <a:srgbClr val="377089"/>
                </a:solidFill>
              </a:rPr>
              <a:t>지역사회 비공식 자원 뱅크 운영</a:t>
            </a:r>
            <a:endParaRPr lang="en-US" altLang="ko-KR" b="1" dirty="0">
              <a:solidFill>
                <a:srgbClr val="377089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75656" y="2420888"/>
            <a:ext cx="7200800" cy="3888432"/>
          </a:xfrm>
          <a:prstGeom prst="rect">
            <a:avLst/>
          </a:prstGeom>
          <a:ln w="9525">
            <a:solidFill>
              <a:srgbClr val="4F9DB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835696" y="2708920"/>
            <a:ext cx="1584176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조사단계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835696" y="3789040"/>
            <a:ext cx="1584176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계획단계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835696" y="4653136"/>
            <a:ext cx="1584176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개발단계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835696" y="5373216"/>
            <a:ext cx="1584176" cy="3600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분배단계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263691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 err="1">
                <a:solidFill>
                  <a:schemeClr val="tx2"/>
                </a:solidFill>
              </a:rPr>
              <a:t>지역사회내에서</a:t>
            </a:r>
            <a:r>
              <a:rPr lang="ko-KR" altLang="en-US" sz="1400" dirty="0">
                <a:solidFill>
                  <a:schemeClr val="tx2"/>
                </a:solidFill>
              </a:rPr>
              <a:t> 활용되고 있는 자원들을 조사한다</a:t>
            </a:r>
            <a:r>
              <a:rPr lang="en-US" altLang="ko-KR" sz="1400" dirty="0">
                <a:solidFill>
                  <a:schemeClr val="tx2"/>
                </a:solidFill>
              </a:rPr>
              <a:t>.</a:t>
            </a:r>
          </a:p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 err="1">
                <a:solidFill>
                  <a:schemeClr val="tx2"/>
                </a:solidFill>
              </a:rPr>
              <a:t>지역주</a:t>
            </a:r>
            <a:r>
              <a:rPr lang="ko-KR" altLang="en-US" sz="1400" dirty="0">
                <a:solidFill>
                  <a:schemeClr val="tx2"/>
                </a:solidFill>
              </a:rPr>
              <a:t> 만의 복지 욕구에 대응할 자원 목록을 만든다</a:t>
            </a:r>
            <a:r>
              <a:rPr lang="en-US" altLang="ko-KR" sz="1400" dirty="0">
                <a:solidFill>
                  <a:schemeClr val="tx2"/>
                </a:solidFill>
              </a:rPr>
              <a:t>.</a:t>
            </a:r>
          </a:p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>
                <a:solidFill>
                  <a:schemeClr val="tx2"/>
                </a:solidFill>
              </a:rPr>
              <a:t>사례관리자 또는 복지서비스 제공자 경험에 근거한</a:t>
            </a:r>
            <a:endParaRPr lang="en-US" altLang="ko-KR" sz="1400" dirty="0">
              <a:solidFill>
                <a:schemeClr val="tx2"/>
              </a:solidFill>
            </a:endParaRPr>
          </a:p>
          <a:p>
            <a:r>
              <a:rPr lang="ko-KR" altLang="en-US" sz="1400" dirty="0">
                <a:solidFill>
                  <a:schemeClr val="tx2"/>
                </a:solidFill>
              </a:rPr>
              <a:t> 자원수요조사를 실시한다</a:t>
            </a:r>
            <a:r>
              <a:rPr lang="en-US" altLang="ko-KR" sz="1400" dirty="0">
                <a:solidFill>
                  <a:schemeClr val="tx2"/>
                </a:solidFill>
              </a:rPr>
              <a:t>.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3645024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>
                <a:solidFill>
                  <a:schemeClr val="tx2"/>
                </a:solidFill>
              </a:rPr>
              <a:t>자원동원 방법모색</a:t>
            </a:r>
            <a:endParaRPr lang="en-US" altLang="ko-KR" sz="1400" dirty="0">
              <a:solidFill>
                <a:schemeClr val="tx2"/>
              </a:solidFill>
            </a:endParaRPr>
          </a:p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>
                <a:solidFill>
                  <a:schemeClr val="tx2"/>
                </a:solidFill>
              </a:rPr>
              <a:t>의견수렴</a:t>
            </a:r>
            <a:endParaRPr lang="en-US" altLang="ko-KR" sz="1400" dirty="0">
              <a:solidFill>
                <a:schemeClr val="tx2"/>
              </a:solidFill>
            </a:endParaRPr>
          </a:p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>
                <a:solidFill>
                  <a:schemeClr val="tx2"/>
                </a:solidFill>
              </a:rPr>
              <a:t>대안확정</a:t>
            </a:r>
            <a:endParaRPr lang="en-US" altLang="ko-KR" sz="1400" dirty="0">
              <a:solidFill>
                <a:schemeClr val="tx2"/>
              </a:solidFill>
            </a:endParaRPr>
          </a:p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>
                <a:solidFill>
                  <a:schemeClr val="tx2"/>
                </a:solidFill>
              </a:rPr>
              <a:t>세부계획 수립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9912" y="465313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>
                <a:solidFill>
                  <a:schemeClr val="tx2"/>
                </a:solidFill>
              </a:rPr>
              <a:t>계획에 따른 개발을 진행하고 자원역량 형성을 지원한다</a:t>
            </a:r>
            <a:r>
              <a:rPr lang="en-US" altLang="ko-KR" sz="1400" dirty="0">
                <a:solidFill>
                  <a:schemeClr val="tx2"/>
                </a:solidFill>
              </a:rPr>
              <a:t>.</a:t>
            </a:r>
          </a:p>
          <a:p>
            <a:endParaRPr lang="en-US" altLang="ko-KR" sz="1400" dirty="0">
              <a:solidFill>
                <a:schemeClr val="tx2"/>
              </a:solidFill>
            </a:endParaRPr>
          </a:p>
          <a:p>
            <a:endParaRPr lang="en-US" altLang="ko-KR" sz="1400" dirty="0">
              <a:solidFill>
                <a:schemeClr val="tx2"/>
              </a:solidFill>
            </a:endParaRPr>
          </a:p>
          <a:p>
            <a:r>
              <a:rPr lang="en-US" altLang="ko-KR" sz="1400" dirty="0">
                <a:solidFill>
                  <a:schemeClr val="tx2"/>
                </a:solidFill>
              </a:rPr>
              <a:t>-</a:t>
            </a:r>
            <a:r>
              <a:rPr lang="ko-KR" altLang="en-US" sz="1400" dirty="0">
                <a:solidFill>
                  <a:schemeClr val="tx2"/>
                </a:solidFill>
              </a:rPr>
              <a:t>자원 연계가 필요한 곳에 적절한 연계를 실시한다</a:t>
            </a:r>
            <a:r>
              <a:rPr lang="en-US" altLang="ko-KR" sz="14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34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공식자원개발과 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41277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2) </a:t>
            </a:r>
            <a:r>
              <a:rPr lang="ko-KR" altLang="en-US" b="1" dirty="0">
                <a:solidFill>
                  <a:srgbClr val="377089"/>
                </a:solidFill>
              </a:rPr>
              <a:t>외부 </a:t>
            </a:r>
            <a:r>
              <a:rPr lang="ko-KR" altLang="en-US" b="1" dirty="0" err="1">
                <a:solidFill>
                  <a:srgbClr val="377089"/>
                </a:solidFill>
              </a:rPr>
              <a:t>자원망</a:t>
            </a:r>
            <a:r>
              <a:rPr lang="ko-KR" altLang="en-US" b="1" dirty="0">
                <a:solidFill>
                  <a:srgbClr val="377089"/>
                </a:solidFill>
              </a:rPr>
              <a:t> 개발</a:t>
            </a:r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     (1) </a:t>
            </a:r>
            <a:r>
              <a:rPr lang="ko-KR" altLang="en-US" b="1" dirty="0" err="1">
                <a:solidFill>
                  <a:srgbClr val="377089"/>
                </a:solidFill>
              </a:rPr>
              <a:t>외부자원망</a:t>
            </a:r>
            <a:r>
              <a:rPr lang="ko-KR" altLang="en-US" b="1" dirty="0">
                <a:solidFill>
                  <a:srgbClr val="377089"/>
                </a:solidFill>
              </a:rPr>
              <a:t> 역할과 종류</a:t>
            </a:r>
            <a:endParaRPr lang="en-US" altLang="ko-KR" b="1" dirty="0">
              <a:solidFill>
                <a:srgbClr val="377089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35696" y="2636912"/>
            <a:ext cx="266429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사례별 </a:t>
            </a:r>
            <a:r>
              <a:rPr lang="ko-KR" altLang="en-US" b="1" dirty="0" err="1"/>
              <a:t>과의뢰</a:t>
            </a:r>
            <a:endParaRPr lang="ko-KR" altLang="en-US" b="1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763688" y="3717032"/>
            <a:ext cx="525658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잠재적 사례관리 대상에 대해 </a:t>
            </a:r>
            <a:r>
              <a:rPr lang="ko-KR" altLang="en-US" b="1" dirty="0" err="1"/>
              <a:t>비공식지원망</a:t>
            </a:r>
            <a:endParaRPr lang="ko-KR" altLang="en-US" b="1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763688" y="4797152"/>
            <a:ext cx="295232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공식자원제공자</a:t>
            </a:r>
          </a:p>
        </p:txBody>
      </p:sp>
      <p:sp>
        <p:nvSpPr>
          <p:cNvPr id="24" name="뺄셈 기호 23"/>
          <p:cNvSpPr/>
          <p:nvPr/>
        </p:nvSpPr>
        <p:spPr>
          <a:xfrm>
            <a:off x="1125141" y="2780928"/>
            <a:ext cx="504056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뺄셈 기호 24"/>
          <p:cNvSpPr/>
          <p:nvPr/>
        </p:nvSpPr>
        <p:spPr>
          <a:xfrm>
            <a:off x="1125141" y="4005064"/>
            <a:ext cx="504056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뺄셈 기호 25"/>
          <p:cNvSpPr/>
          <p:nvPr/>
        </p:nvSpPr>
        <p:spPr>
          <a:xfrm>
            <a:off x="1125141" y="5085184"/>
            <a:ext cx="504056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순서도: 처리 26"/>
          <p:cNvSpPr/>
          <p:nvPr/>
        </p:nvSpPr>
        <p:spPr>
          <a:xfrm>
            <a:off x="1187624" y="2852936"/>
            <a:ext cx="45719" cy="23042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공식자원개발과 관리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1800" y="2780928"/>
            <a:ext cx="2317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1600" dirty="0"/>
              <a:t> </a:t>
            </a:r>
            <a:r>
              <a:rPr lang="ko-KR" altLang="en-US" sz="1600" b="1" dirty="0"/>
              <a:t>사례관리센터</a:t>
            </a:r>
          </a:p>
        </p:txBody>
      </p:sp>
      <p:sp>
        <p:nvSpPr>
          <p:cNvPr id="20" name="순서도: 처리 19"/>
          <p:cNvSpPr/>
          <p:nvPr/>
        </p:nvSpPr>
        <p:spPr>
          <a:xfrm>
            <a:off x="2843808" y="3645024"/>
            <a:ext cx="836820" cy="50405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사례</a:t>
            </a:r>
            <a:endParaRPr lang="en-US" altLang="ko-KR" sz="1600" b="1" dirty="0"/>
          </a:p>
          <a:p>
            <a:pPr algn="ctr"/>
            <a:r>
              <a:rPr lang="ko-KR" altLang="en-US" sz="1600" b="1" dirty="0" err="1"/>
              <a:t>관리팀</a:t>
            </a:r>
            <a:endParaRPr lang="ko-KR" altLang="en-US" sz="1600" b="1" dirty="0"/>
          </a:p>
        </p:txBody>
      </p:sp>
      <p:sp>
        <p:nvSpPr>
          <p:cNvPr id="21" name="순서도: 처리 20"/>
          <p:cNvSpPr/>
          <p:nvPr/>
        </p:nvSpPr>
        <p:spPr>
          <a:xfrm>
            <a:off x="4139952" y="3645024"/>
            <a:ext cx="836820" cy="50405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자원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개발팀</a:t>
            </a:r>
            <a:endParaRPr lang="en-US" altLang="ko-KR" sz="1600" b="1" dirty="0"/>
          </a:p>
        </p:txBody>
      </p:sp>
      <p:sp>
        <p:nvSpPr>
          <p:cNvPr id="28" name="순서도: 처리 27"/>
          <p:cNvSpPr/>
          <p:nvPr/>
        </p:nvSpPr>
        <p:spPr>
          <a:xfrm>
            <a:off x="5292080" y="3645024"/>
            <a:ext cx="1223045" cy="50405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/>
              <a:t>프로그램팀</a:t>
            </a:r>
            <a:endParaRPr lang="ko-KR" altLang="en-US" sz="1600" b="1" dirty="0"/>
          </a:p>
        </p:txBody>
      </p:sp>
      <p:sp>
        <p:nvSpPr>
          <p:cNvPr id="29" name="뺄셈 기호 28"/>
          <p:cNvSpPr/>
          <p:nvPr/>
        </p:nvSpPr>
        <p:spPr>
          <a:xfrm>
            <a:off x="2915816" y="3140968"/>
            <a:ext cx="315416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2555776" y="2780928"/>
            <a:ext cx="4248472" cy="1512168"/>
          </a:xfrm>
          <a:prstGeom prst="roundRect">
            <a:avLst/>
          </a:prstGeom>
          <a:noFill/>
          <a:ln>
            <a:solidFill>
              <a:srgbClr val="4F9D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3" name="뺄셈 기호 32"/>
          <p:cNvSpPr/>
          <p:nvPr/>
        </p:nvSpPr>
        <p:spPr>
          <a:xfrm flipH="1">
            <a:off x="3328813" y="2588146"/>
            <a:ext cx="45719" cy="15215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뺄셈 기호 33"/>
          <p:cNvSpPr/>
          <p:nvPr/>
        </p:nvSpPr>
        <p:spPr>
          <a:xfrm>
            <a:off x="4494278" y="2608337"/>
            <a:ext cx="45719" cy="15215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뺄셈 기호 34"/>
          <p:cNvSpPr/>
          <p:nvPr/>
        </p:nvSpPr>
        <p:spPr>
          <a:xfrm flipH="1">
            <a:off x="5615926" y="2584146"/>
            <a:ext cx="45719" cy="15215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타원 38"/>
          <p:cNvSpPr/>
          <p:nvPr/>
        </p:nvSpPr>
        <p:spPr>
          <a:xfrm>
            <a:off x="3059832" y="1268760"/>
            <a:ext cx="3024336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사례발굴 </a:t>
            </a:r>
            <a:r>
              <a:rPr lang="ko-KR" altLang="en-US" dirty="0" err="1"/>
              <a:t>네트웍</a:t>
            </a:r>
            <a:endParaRPr lang="ko-KR" altLang="en-US" dirty="0"/>
          </a:p>
        </p:txBody>
      </p:sp>
      <p:sp>
        <p:nvSpPr>
          <p:cNvPr id="40" name="타원 39"/>
          <p:cNvSpPr/>
          <p:nvPr/>
        </p:nvSpPr>
        <p:spPr>
          <a:xfrm>
            <a:off x="3059832" y="5445224"/>
            <a:ext cx="3024336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공식자원 </a:t>
            </a:r>
            <a:r>
              <a:rPr lang="ko-KR" altLang="en-US" dirty="0" err="1"/>
              <a:t>네트웍</a:t>
            </a:r>
            <a:endParaRPr lang="ko-KR" altLang="en-US" dirty="0"/>
          </a:p>
        </p:txBody>
      </p:sp>
      <p:sp>
        <p:nvSpPr>
          <p:cNvPr id="41" name="타원 40"/>
          <p:cNvSpPr/>
          <p:nvPr/>
        </p:nvSpPr>
        <p:spPr>
          <a:xfrm>
            <a:off x="251520" y="2852936"/>
            <a:ext cx="14401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비공식자원</a:t>
            </a:r>
            <a:endParaRPr lang="en-US" altLang="ko-KR" dirty="0"/>
          </a:p>
          <a:p>
            <a:pPr algn="ctr"/>
            <a:r>
              <a:rPr lang="ko-KR" altLang="en-US" dirty="0" err="1"/>
              <a:t>네트웍</a:t>
            </a:r>
            <a:endParaRPr lang="ko-KR" altLang="en-US" dirty="0"/>
          </a:p>
        </p:txBody>
      </p:sp>
      <p:sp>
        <p:nvSpPr>
          <p:cNvPr id="42" name="타원 41"/>
          <p:cNvSpPr/>
          <p:nvPr/>
        </p:nvSpPr>
        <p:spPr>
          <a:xfrm>
            <a:off x="7380312" y="2852936"/>
            <a:ext cx="14401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전문가</a:t>
            </a:r>
            <a:endParaRPr lang="en-US" altLang="ko-KR" dirty="0"/>
          </a:p>
          <a:p>
            <a:pPr algn="ctr"/>
            <a:r>
              <a:rPr lang="ko-KR" altLang="en-US" dirty="0" err="1"/>
              <a:t>네트웍</a:t>
            </a:r>
            <a:endParaRPr lang="en-US" altLang="ko-KR" dirty="0"/>
          </a:p>
        </p:txBody>
      </p:sp>
      <p:sp>
        <p:nvSpPr>
          <p:cNvPr id="44" name="뺄셈 기호 43"/>
          <p:cNvSpPr/>
          <p:nvPr/>
        </p:nvSpPr>
        <p:spPr>
          <a:xfrm>
            <a:off x="1547664" y="3356992"/>
            <a:ext cx="1152128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뺄셈 기호 44"/>
          <p:cNvSpPr/>
          <p:nvPr/>
        </p:nvSpPr>
        <p:spPr>
          <a:xfrm>
            <a:off x="6732240" y="3429000"/>
            <a:ext cx="720080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뺄셈 기호 47"/>
          <p:cNvSpPr/>
          <p:nvPr/>
        </p:nvSpPr>
        <p:spPr>
          <a:xfrm>
            <a:off x="4499992" y="908720"/>
            <a:ext cx="72008" cy="29523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뺄셈 기호 48"/>
          <p:cNvSpPr/>
          <p:nvPr/>
        </p:nvSpPr>
        <p:spPr>
          <a:xfrm>
            <a:off x="4499992" y="2780928"/>
            <a:ext cx="72008" cy="40770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36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공식자원개발과 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148478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(2) </a:t>
            </a:r>
            <a:r>
              <a:rPr lang="ko-KR" altLang="en-US" b="1" dirty="0">
                <a:solidFill>
                  <a:srgbClr val="377089"/>
                </a:solidFill>
              </a:rPr>
              <a:t>외부체계 개발 방식</a:t>
            </a:r>
            <a:endParaRPr lang="en-US" altLang="ko-KR" b="1" dirty="0">
              <a:solidFill>
                <a:srgbClr val="377089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763688" y="2420888"/>
            <a:ext cx="2664296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사례 중심 </a:t>
            </a:r>
            <a:r>
              <a:rPr lang="ko-KR" altLang="en-US" b="1" dirty="0" err="1"/>
              <a:t>네트웍</a:t>
            </a:r>
            <a:endParaRPr lang="ko-KR" altLang="en-US" b="1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763688" y="3645024"/>
            <a:ext cx="273630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쌍방향 </a:t>
            </a:r>
            <a:r>
              <a:rPr lang="ko-KR" altLang="en-US" b="1" dirty="0" err="1"/>
              <a:t>네트웍</a:t>
            </a:r>
            <a:endParaRPr lang="ko-KR" altLang="en-US" b="1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763688" y="4797152"/>
            <a:ext cx="273630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클라이언트 </a:t>
            </a:r>
            <a:r>
              <a:rPr lang="ko-KR" altLang="en-US" b="1" dirty="0" err="1"/>
              <a:t>네트웍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25649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640" y="37170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1640" y="494116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③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37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공식자원개발과 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148478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(3)</a:t>
            </a:r>
            <a:r>
              <a:rPr lang="ko-KR" altLang="en-US" b="1" dirty="0">
                <a:solidFill>
                  <a:srgbClr val="377089"/>
                </a:solidFill>
              </a:rPr>
              <a:t> </a:t>
            </a:r>
            <a:r>
              <a:rPr lang="ko-KR" altLang="en-US" b="1" dirty="0" err="1">
                <a:solidFill>
                  <a:srgbClr val="377089"/>
                </a:solidFill>
              </a:rPr>
              <a:t>네트웤</a:t>
            </a:r>
            <a:r>
              <a:rPr lang="ko-KR" altLang="en-US" b="1" dirty="0">
                <a:solidFill>
                  <a:srgbClr val="377089"/>
                </a:solidFill>
              </a:rPr>
              <a:t> 성공 원칙</a:t>
            </a:r>
            <a:endParaRPr lang="en-US" altLang="ko-KR" b="1" dirty="0">
              <a:solidFill>
                <a:srgbClr val="377089"/>
              </a:solidFill>
            </a:endParaRPr>
          </a:p>
        </p:txBody>
      </p:sp>
      <p:graphicFrame>
        <p:nvGraphicFramePr>
          <p:cNvPr id="34" name="다이어그램 33"/>
          <p:cNvGraphicFramePr/>
          <p:nvPr/>
        </p:nvGraphicFramePr>
        <p:xfrm>
          <a:off x="1115616" y="1412776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38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공식자원개발과 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817" y="148478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3) </a:t>
            </a:r>
            <a:r>
              <a:rPr lang="ko-KR" altLang="en-US" b="1" dirty="0">
                <a:solidFill>
                  <a:srgbClr val="377089"/>
                </a:solidFill>
              </a:rPr>
              <a:t>자원간의 상호조정 전략</a:t>
            </a:r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    (1) </a:t>
            </a:r>
            <a:r>
              <a:rPr lang="ko-KR" altLang="en-US" b="1" dirty="0">
                <a:solidFill>
                  <a:srgbClr val="377089"/>
                </a:solidFill>
              </a:rPr>
              <a:t>민간자원 이해와 대응 전략</a:t>
            </a:r>
            <a:endParaRPr lang="en-US" altLang="ko-KR" b="1" dirty="0">
              <a:solidFill>
                <a:srgbClr val="377089"/>
              </a:solidFill>
            </a:endParaRPr>
          </a:p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     </a:t>
            </a:r>
          </a:p>
          <a:p>
            <a:pPr marL="342900" indent="-342900"/>
            <a:r>
              <a:rPr lang="en-US" altLang="ko-KR" b="1" dirty="0">
                <a:solidFill>
                  <a:srgbClr val="377089"/>
                </a:solidFill>
              </a:rPr>
              <a:t>  ■ </a:t>
            </a:r>
            <a:r>
              <a:rPr lang="ko-KR" altLang="en-US" b="1" dirty="0">
                <a:solidFill>
                  <a:srgbClr val="377089"/>
                </a:solidFill>
              </a:rPr>
              <a:t>민간자원은</a:t>
            </a:r>
            <a:r>
              <a:rPr lang="en-US" altLang="ko-KR" b="1" dirty="0">
                <a:solidFill>
                  <a:srgbClr val="377089"/>
                </a:solidFill>
              </a:rPr>
              <a:t>?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763688" y="3140968"/>
            <a:ext cx="6048672" cy="23762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 </a:t>
            </a:r>
            <a:r>
              <a:rPr lang="ko-KR" altLang="en-US" dirty="0" err="1">
                <a:solidFill>
                  <a:schemeClr val="tx1"/>
                </a:solidFill>
                <a:sym typeface="Wingdings"/>
              </a:rPr>
              <a:t>자원쏠림에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 대한 박탈감과 두려움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일방적 명령이나 지시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,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감시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,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감독 부담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협력 결과에 대한 정보공유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잦은 인사이동으로 인한 적응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39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260648"/>
            <a:ext cx="774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대응 방안은</a:t>
            </a:r>
            <a:r>
              <a:rPr lang="en-US" altLang="ko-KR" sz="3600" b="1" dirty="0">
                <a:solidFill>
                  <a:schemeClr val="bg1"/>
                </a:solidFill>
              </a:rPr>
              <a:t>?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75656" y="1700808"/>
            <a:ext cx="6552728" cy="33843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지역 동동 자원으로의 활용방법마련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민간기관 실무자와의 개인접촉과 마케팅 절차의 공식화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조직화와 구조화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sym typeface="Wingdings"/>
              </a:rPr>
              <a:t>  </a:t>
            </a:r>
            <a:r>
              <a:rPr lang="en-US" altLang="ko-KR" dirty="0">
                <a:solidFill>
                  <a:schemeClr val="tx1"/>
                </a:solidFill>
                <a:sym typeface="Wingdings"/>
              </a:rPr>
              <a:t>-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전산과 책임 명시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명확한 업무인수 인계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자원활용 결과의 공유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sym typeface="Wingdings"/>
              </a:rPr>
              <a:t> </a:t>
            </a:r>
            <a:r>
              <a:rPr lang="ko-KR" altLang="en-US" dirty="0">
                <a:solidFill>
                  <a:schemeClr val="tx1"/>
                </a:solidFill>
                <a:sym typeface="Wingdings"/>
              </a:rPr>
              <a:t>전문성을 인정하고 협력</a:t>
            </a:r>
            <a:endParaRPr lang="en-US" altLang="ko-KR" dirty="0">
              <a:solidFill>
                <a:schemeClr val="tx1"/>
              </a:solidFill>
              <a:sym typeface="Wingdings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dirty="0">
              <a:solidFill>
                <a:schemeClr val="tx1"/>
              </a:solidFill>
              <a:sym typeface="Wingding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자원이란</a:t>
            </a:r>
            <a:r>
              <a:rPr lang="en-US" altLang="ko-KR"/>
              <a:t>?</a:t>
            </a:r>
            <a:endParaRPr lang="ko-KR" altLang="en-US"/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자원이란 무엇일까요</a:t>
            </a:r>
            <a:r>
              <a:rPr lang="en-US" altLang="ko-KR"/>
              <a:t>?</a:t>
            </a:r>
          </a:p>
          <a:p>
            <a:r>
              <a:rPr lang="ko-KR" altLang="en-US"/>
              <a:t>집단원들끼리 토론을 거쳐 자원의 정의를 만들어 봅시다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637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d16_패브릭_표지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2564904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감사합니다</a:t>
            </a:r>
            <a:r>
              <a:rPr lang="ko-KR" altLang="en-US" sz="66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ko-K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^^</a:t>
            </a:r>
            <a:endParaRPr lang="ko-KR" altLang="en-US" sz="6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자원목록표만들기</a:t>
            </a: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지금까지 자신이 개발하였던 자원을 생각하여 </a:t>
            </a:r>
            <a:r>
              <a:rPr lang="ko-KR" altLang="en-US" dirty="0" err="1"/>
              <a:t>포스트잇에</a:t>
            </a:r>
            <a:r>
              <a:rPr lang="ko-KR" altLang="en-US" dirty="0"/>
              <a:t> 써 주세요</a:t>
            </a:r>
            <a:r>
              <a:rPr lang="en-US" altLang="ko-KR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altLang="ko-KR" dirty="0"/>
              <a:t>     ~~ </a:t>
            </a:r>
            <a:r>
              <a:rPr lang="ko-KR" altLang="en-US" dirty="0" err="1"/>
              <a:t>할때</a:t>
            </a:r>
            <a:r>
              <a:rPr lang="ko-KR" altLang="en-US" dirty="0"/>
              <a:t> </a:t>
            </a:r>
            <a:r>
              <a:rPr lang="en-US" altLang="ko-KR" dirty="0"/>
              <a:t>~~ </a:t>
            </a:r>
            <a:r>
              <a:rPr lang="ko-KR" altLang="en-US" dirty="0" err="1"/>
              <a:t>하는자원</a:t>
            </a:r>
            <a:r>
              <a:rPr lang="en-US" altLang="ko-KR" dirty="0"/>
              <a:t> ( 10</a:t>
            </a:r>
            <a:r>
              <a:rPr lang="ko-KR" altLang="en-US" dirty="0"/>
              <a:t>개 이상</a:t>
            </a:r>
            <a:r>
              <a:rPr lang="en-US" altLang="ko-KR" dirty="0"/>
              <a:t>)</a:t>
            </a:r>
          </a:p>
          <a:p>
            <a:pPr>
              <a:defRPr/>
            </a:pPr>
            <a:r>
              <a:rPr lang="ko-KR" altLang="en-US" dirty="0" err="1"/>
              <a:t>집단원들끼리</a:t>
            </a:r>
            <a:r>
              <a:rPr lang="ko-KR" altLang="en-US" dirty="0"/>
              <a:t> 의논하여 비슷한 속성끼리 분류하여 보세요</a:t>
            </a:r>
            <a:r>
              <a:rPr lang="en-US" altLang="ko-KR" dirty="0"/>
              <a:t>.</a:t>
            </a:r>
          </a:p>
          <a:p>
            <a:pPr>
              <a:defRPr/>
            </a:pPr>
            <a:r>
              <a:rPr lang="ko-KR" altLang="en-US" dirty="0"/>
              <a:t>토론이 마무리 되면 자신의 팀의 자원 </a:t>
            </a:r>
            <a:r>
              <a:rPr lang="ko-KR" altLang="en-US" dirty="0" err="1"/>
              <a:t>목록표를</a:t>
            </a:r>
            <a:r>
              <a:rPr lang="ko-KR" altLang="en-US" dirty="0"/>
              <a:t> 완성하세요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97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자원목록표 평가해보기</a:t>
            </a:r>
          </a:p>
        </p:txBody>
      </p:sp>
      <p:sp>
        <p:nvSpPr>
          <p:cNvPr id="1843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어떤 기준으로 구분하였나요</a:t>
            </a:r>
            <a:r>
              <a:rPr lang="en-US" altLang="ko-KR"/>
              <a:t>?</a:t>
            </a:r>
          </a:p>
          <a:p>
            <a:r>
              <a:rPr lang="ko-KR" altLang="en-US"/>
              <a:t>자신의 자원목록표를 평가해 봅시다</a:t>
            </a:r>
            <a:r>
              <a:rPr lang="en-US" altLang="ko-KR"/>
              <a:t>.</a:t>
            </a:r>
          </a:p>
          <a:p>
            <a:r>
              <a:rPr lang="en-US" altLang="ko-KR"/>
              <a:t>- </a:t>
            </a:r>
            <a:r>
              <a:rPr lang="ko-KR" altLang="en-US"/>
              <a:t>강점</a:t>
            </a:r>
            <a:r>
              <a:rPr lang="en-US" altLang="ko-KR"/>
              <a:t>/ </a:t>
            </a:r>
            <a:r>
              <a:rPr lang="ko-KR" altLang="en-US"/>
              <a:t>보완이 필요한점은 무엇입니까</a:t>
            </a:r>
            <a:r>
              <a:rPr lang="en-US" altLang="ko-KR"/>
              <a:t>?</a:t>
            </a:r>
            <a:endParaRPr lang="ko-KR" altLang="en-US"/>
          </a:p>
          <a:p>
            <a:r>
              <a:rPr lang="ko-KR" altLang="en-US"/>
              <a:t>부족한자원은 무엇입니까</a:t>
            </a:r>
            <a:r>
              <a:rPr lang="en-US" altLang="ko-KR"/>
              <a:t>?</a:t>
            </a:r>
          </a:p>
          <a:p>
            <a:r>
              <a:rPr lang="ko-KR" altLang="en-US"/>
              <a:t>더 보완되어야 할 자원은 무엇입니까</a:t>
            </a:r>
            <a:r>
              <a:rPr lang="en-US" altLang="ko-KR"/>
              <a:t>?</a:t>
            </a:r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49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1. </a:t>
            </a:r>
            <a:r>
              <a:rPr lang="ko-KR" altLang="en-US" sz="3600" b="1" dirty="0">
                <a:solidFill>
                  <a:schemeClr val="bg1"/>
                </a:solidFill>
              </a:rPr>
              <a:t>자원이란 무엇인가</a:t>
            </a:r>
            <a:r>
              <a:rPr lang="en-US" altLang="ko-KR" sz="3600" b="1" dirty="0">
                <a:solidFill>
                  <a:schemeClr val="bg1"/>
                </a:solidFill>
              </a:rPr>
              <a:t>?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6063" y="2502421"/>
            <a:ext cx="5544616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ym typeface="Wingdings"/>
              </a:rPr>
              <a:t>대상자의 </a:t>
            </a:r>
            <a:r>
              <a:rPr lang="ko-KR" altLang="en-US" sz="2000" b="1" dirty="0">
                <a:solidFill>
                  <a:srgbClr val="FF0000"/>
                </a:solidFill>
                <a:sym typeface="Wingdings"/>
              </a:rPr>
              <a:t>욕구</a:t>
            </a:r>
            <a:r>
              <a:rPr lang="ko-KR" altLang="en-US" sz="2000" b="1" dirty="0">
                <a:sym typeface="Wingdings"/>
              </a:rPr>
              <a:t>를 해결 하기 위한 모든 수단</a:t>
            </a:r>
            <a:r>
              <a:rPr lang="en-US" altLang="ko-KR" sz="2000" b="1" dirty="0">
                <a:sym typeface="Wingdings"/>
              </a:rPr>
              <a:t>!!</a:t>
            </a:r>
            <a:endParaRPr lang="ko-KR" altLang="en-US" sz="2000" b="1" dirty="0"/>
          </a:p>
        </p:txBody>
      </p:sp>
      <p:sp>
        <p:nvSpPr>
          <p:cNvPr id="8" name="타원 7"/>
          <p:cNvSpPr/>
          <p:nvPr/>
        </p:nvSpPr>
        <p:spPr>
          <a:xfrm>
            <a:off x="1786930" y="3846190"/>
            <a:ext cx="2169382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보호 요인</a:t>
            </a:r>
          </a:p>
        </p:txBody>
      </p:sp>
      <p:sp>
        <p:nvSpPr>
          <p:cNvPr id="9" name="덧셈 기호 8"/>
          <p:cNvSpPr/>
          <p:nvPr/>
        </p:nvSpPr>
        <p:spPr>
          <a:xfrm>
            <a:off x="4307210" y="4134222"/>
            <a:ext cx="361564" cy="360040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906515" y="3846190"/>
            <a:ext cx="2386321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예방 요인</a:t>
            </a:r>
          </a:p>
        </p:txBody>
      </p:sp>
      <p:sp>
        <p:nvSpPr>
          <p:cNvPr id="21" name="타원 20"/>
          <p:cNvSpPr/>
          <p:nvPr/>
        </p:nvSpPr>
        <p:spPr>
          <a:xfrm>
            <a:off x="1714921" y="4926310"/>
            <a:ext cx="2241695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물질적 자원</a:t>
            </a:r>
          </a:p>
        </p:txBody>
      </p:sp>
      <p:sp>
        <p:nvSpPr>
          <p:cNvPr id="22" name="덧셈 기호 21"/>
          <p:cNvSpPr/>
          <p:nvPr/>
        </p:nvSpPr>
        <p:spPr>
          <a:xfrm>
            <a:off x="4307210" y="5214342"/>
            <a:ext cx="361564" cy="360040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925566" y="4926310"/>
            <a:ext cx="2386930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비물질적 자원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292" y="158764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377089"/>
                </a:solidFill>
              </a:rPr>
              <a:t>(1) </a:t>
            </a:r>
            <a:r>
              <a:rPr lang="ko-KR" altLang="en-US" b="1" dirty="0">
                <a:solidFill>
                  <a:srgbClr val="377089"/>
                </a:solidFill>
              </a:rPr>
              <a:t>자원의 개념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8864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(2) </a:t>
            </a:r>
            <a:r>
              <a:rPr lang="ko-KR" altLang="en-US" sz="2000" b="1" dirty="0">
                <a:solidFill>
                  <a:schemeClr val="bg1"/>
                </a:solidFill>
              </a:rPr>
              <a:t>자원의 범주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19675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■ </a:t>
            </a:r>
            <a:r>
              <a:rPr lang="en-US" altLang="ko-KR" dirty="0"/>
              <a:t>Ballew &amp; Mink  </a:t>
            </a:r>
            <a:r>
              <a:rPr lang="en-US" altLang="ko-KR" b="1" dirty="0">
                <a:solidFill>
                  <a:srgbClr val="377089"/>
                </a:solidFill>
              </a:rPr>
              <a:t>&lt;</a:t>
            </a:r>
            <a:r>
              <a:rPr lang="ko-KR" altLang="en-US" b="1" dirty="0">
                <a:solidFill>
                  <a:srgbClr val="377089"/>
                </a:solidFill>
              </a:rPr>
              <a:t>소재에 따른 구분</a:t>
            </a:r>
            <a:r>
              <a:rPr lang="en-US" altLang="ko-KR" b="1" dirty="0">
                <a:solidFill>
                  <a:srgbClr val="377089"/>
                </a:solidFill>
              </a:rPr>
              <a:t>&gt; </a:t>
            </a:r>
            <a:endParaRPr lang="ko-KR" altLang="en-US" b="1" dirty="0">
              <a:solidFill>
                <a:srgbClr val="37708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386104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■ </a:t>
            </a:r>
            <a:r>
              <a:rPr lang="en-US" altLang="ko-KR" dirty="0" err="1"/>
              <a:t>Magwire</a:t>
            </a:r>
            <a:r>
              <a:rPr lang="en-US" altLang="ko-KR" dirty="0"/>
              <a:t>       </a:t>
            </a:r>
            <a:r>
              <a:rPr lang="en-US" altLang="ko-KR" b="1" dirty="0">
                <a:solidFill>
                  <a:srgbClr val="377089"/>
                </a:solidFill>
              </a:rPr>
              <a:t>&lt;</a:t>
            </a:r>
            <a:r>
              <a:rPr lang="ko-KR" altLang="en-US" b="1" dirty="0">
                <a:solidFill>
                  <a:srgbClr val="377089"/>
                </a:solidFill>
              </a:rPr>
              <a:t>지지체계</a:t>
            </a:r>
            <a:r>
              <a:rPr lang="en-US" altLang="ko-KR" b="1" dirty="0">
                <a:solidFill>
                  <a:srgbClr val="377089"/>
                </a:solidFill>
              </a:rPr>
              <a:t> </a:t>
            </a:r>
            <a:r>
              <a:rPr lang="ko-KR" altLang="en-US" b="1" dirty="0">
                <a:solidFill>
                  <a:srgbClr val="377089"/>
                </a:solidFill>
              </a:rPr>
              <a:t>유형</a:t>
            </a:r>
            <a:r>
              <a:rPr lang="en-US" altLang="ko-KR" b="1" dirty="0">
                <a:solidFill>
                  <a:srgbClr val="377089"/>
                </a:solidFill>
              </a:rPr>
              <a:t>&gt;</a:t>
            </a: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475656" y="1700808"/>
          <a:ext cx="5688630" cy="18722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94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96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내적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외적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115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개인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가족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공식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비공식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12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공공</a:t>
                      </a:r>
                      <a:endParaRPr lang="en-US" altLang="ko-KR" dirty="0"/>
                    </a:p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민간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사적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자연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1475656" y="4365104"/>
          <a:ext cx="5688632" cy="1584176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53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98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/>
                        <a:t>사회적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0" dirty="0"/>
                        <a:t>진실한 관심을 가진 전문가</a:t>
                      </a:r>
                      <a:endParaRPr lang="en-US" altLang="ko-KR" sz="1600" b="0" dirty="0"/>
                    </a:p>
                    <a:p>
                      <a:pPr latinLnBrk="1"/>
                      <a:r>
                        <a:rPr lang="ko-KR" altLang="en-US" sz="1600" b="0" dirty="0"/>
                        <a:t>비공식적 지지체계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0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정보적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구체적 정보</a:t>
                      </a:r>
                      <a:r>
                        <a:rPr lang="ko-KR" altLang="en-US" sz="1600" baseline="0" dirty="0"/>
                        <a:t> 제공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98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물리적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생존의 욕구충족을 위한 자원</a:t>
                      </a:r>
                      <a:endParaRPr lang="en-US" altLang="ko-KR" sz="1600" dirty="0"/>
                    </a:p>
                    <a:p>
                      <a:pPr latinLnBrk="1"/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주거</a:t>
                      </a:r>
                      <a:r>
                        <a:rPr lang="en-US" altLang="ko-KR" sz="1600" dirty="0"/>
                        <a:t>,</a:t>
                      </a:r>
                      <a:r>
                        <a:rPr lang="ko-KR" altLang="en-US" sz="1600" dirty="0"/>
                        <a:t>음식</a:t>
                      </a:r>
                      <a:r>
                        <a:rPr lang="en-US" altLang="ko-KR" sz="1600" dirty="0"/>
                        <a:t>,</a:t>
                      </a:r>
                      <a:r>
                        <a:rPr lang="ko-KR" altLang="en-US" sz="1600" dirty="0"/>
                        <a:t>세탁</a:t>
                      </a:r>
                      <a:r>
                        <a:rPr lang="en-US" altLang="ko-KR" sz="1600" dirty="0"/>
                        <a:t>,</a:t>
                      </a:r>
                      <a:r>
                        <a:rPr lang="ko-KR" altLang="en-US" sz="1600" dirty="0"/>
                        <a:t>경제자원</a:t>
                      </a:r>
                      <a:r>
                        <a:rPr lang="en-US" altLang="ko-KR" sz="1600" dirty="0"/>
                        <a:t>,</a:t>
                      </a:r>
                      <a:r>
                        <a:rPr lang="ko-KR" altLang="en-US" sz="1600" dirty="0"/>
                        <a:t>고용기회 등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9756" y="0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D87073-B536-4BD0-AC8A-C4DE864BF7CE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r>
              <a:rPr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/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8864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>
                <a:solidFill>
                  <a:schemeClr val="bg1"/>
                </a:solidFill>
              </a:rPr>
              <a:t>자원목록표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56869"/>
              </p:ext>
            </p:extLst>
          </p:nvPr>
        </p:nvGraphicFramePr>
        <p:xfrm>
          <a:off x="251520" y="1002401"/>
          <a:ext cx="8424935" cy="55482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96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648">
                  <a:extLst>
                    <a:ext uri="{9D8B030D-6E8A-4147-A177-3AD203B41FA5}">
                      <a16:colId xmlns:a16="http://schemas.microsoft.com/office/drawing/2014/main" val="1838770177"/>
                    </a:ext>
                  </a:extLst>
                </a:gridCol>
                <a:gridCol w="83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490">
                  <a:extLst>
                    <a:ext uri="{9D8B030D-6E8A-4147-A177-3AD203B41FA5}">
                      <a16:colId xmlns:a16="http://schemas.microsoft.com/office/drawing/2014/main" val="3107469465"/>
                    </a:ext>
                  </a:extLst>
                </a:gridCol>
                <a:gridCol w="1169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908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내적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외적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71">
                <a:tc rowSpan="2" grid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>
                          <a:latin typeface="휴먼모음T" pitchFamily="18" charset="-127"/>
                          <a:ea typeface="휴먼모음T" pitchFamily="18" charset="-127"/>
                        </a:rPr>
                        <a:t>욕구영역</a:t>
                      </a:r>
                      <a:endParaRPr lang="en-US" altLang="ko-KR" dirty="0"/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개인</a:t>
                      </a:r>
                      <a:endParaRPr lang="en-US" altLang="ko-KR" dirty="0"/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가족</a:t>
                      </a: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공식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비공식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1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공공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민간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개인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집단</a:t>
                      </a:r>
                      <a:r>
                        <a:rPr lang="en-US" altLang="ko-KR" dirty="0">
                          <a:latin typeface="휴먼모음T" pitchFamily="18" charset="-127"/>
                          <a:ea typeface="휴먼모음T" pitchFamily="18" charset="-127"/>
                        </a:rPr>
                        <a:t>, </a:t>
                      </a:r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조직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017130"/>
                  </a:ext>
                </a:extLst>
              </a:tr>
              <a:tr h="276498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err="1">
                          <a:latin typeface="휴먼모음T" pitchFamily="18" charset="-127"/>
                          <a:ea typeface="휴먼모음T" pitchFamily="18" charset="-127"/>
                        </a:rPr>
                        <a:t>주거안전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정서적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0051"/>
                  </a:ext>
                </a:extLst>
              </a:tr>
              <a:tr h="2764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정보적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6670"/>
                  </a:ext>
                </a:extLst>
              </a:tr>
              <a:tr h="2764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도구적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32166"/>
                  </a:ext>
                </a:extLst>
              </a:tr>
              <a:tr h="12463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일상생활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정서적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309352"/>
                  </a:ext>
                </a:extLst>
              </a:tr>
              <a:tr h="2411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정보적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38419"/>
                  </a:ext>
                </a:extLst>
              </a:tr>
              <a:tr h="124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도구적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65725"/>
                  </a:ext>
                </a:extLst>
              </a:tr>
              <a:tr h="18072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휴먼모음T" pitchFamily="18" charset="-127"/>
                          <a:ea typeface="휴먼모음T" pitchFamily="18" charset="-127"/>
                        </a:rPr>
                        <a:t>기초경제</a:t>
                      </a:r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정서적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17223"/>
                  </a:ext>
                </a:extLst>
              </a:tr>
              <a:tr h="1850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정보적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617344"/>
                  </a:ext>
                </a:extLst>
              </a:tr>
              <a:tr h="180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도구적 자원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739"/>
                  </a:ext>
                </a:extLst>
              </a:tr>
              <a:tr h="411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건강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66140"/>
                  </a:ext>
                </a:extLst>
              </a:tr>
              <a:tr h="3596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정신건강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22371"/>
                  </a:ext>
                </a:extLst>
              </a:tr>
              <a:tr h="373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휴먼모음T" pitchFamily="18" charset="-127"/>
                          <a:ea typeface="휴먼모음T" pitchFamily="18" charset="-127"/>
                        </a:rPr>
                        <a:t>가족관계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47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1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1616</Words>
  <Application>Microsoft Office PowerPoint</Application>
  <PresentationFormat>화면 슬라이드 쇼(4:3)</PresentationFormat>
  <Paragraphs>438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8" baseType="lpstr">
      <vt:lpstr>나눔고딕</vt:lpstr>
      <vt:lpstr>맑은 고딕</vt:lpstr>
      <vt:lpstr>휴먼모음T</vt:lpstr>
      <vt:lpstr>Arial</vt:lpstr>
      <vt:lpstr>돋움</vt:lpstr>
      <vt:lpstr>휴먼둥근헤드라인</vt:lpstr>
      <vt:lpstr>Wingdings</vt:lpstr>
      <vt:lpstr>Office 테마</vt:lpstr>
      <vt:lpstr>PowerPoint 프레젠테이션</vt:lpstr>
      <vt:lpstr>PowerPoint 프레젠테이션</vt:lpstr>
      <vt:lpstr>PowerPoint 프레젠테이션</vt:lpstr>
      <vt:lpstr>자원이란?</vt:lpstr>
      <vt:lpstr>자원목록표만들기</vt:lpstr>
      <vt:lpstr>자원목록표 평가해보기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사례적용</vt:lpstr>
      <vt:lpstr>PowerPoint 프레젠테이션</vt:lpstr>
      <vt:lpstr>PowerPoint 프레젠테이션</vt:lpstr>
      <vt:lpstr>PowerPoint 프레젠테이션</vt:lpstr>
      <vt:lpstr>PowerPoint 프레젠테이션</vt:lpstr>
      <vt:lpstr>내부운영체계 개발하기 우리기관의 반응역량은? </vt:lpstr>
      <vt:lpstr>사례관리를 위한 사례발굴네트워크 개발 </vt:lpstr>
      <vt:lpstr>외부운영체계 개발하기 자원망의 반응역량은? </vt:lpstr>
      <vt:lpstr>.</vt:lpstr>
      <vt:lpstr>자원개발전략</vt:lpstr>
      <vt:lpstr>.</vt:lpstr>
      <vt:lpstr>.</vt:lpstr>
      <vt:lpstr>.</vt:lpstr>
      <vt:lpstr>.</vt:lpstr>
      <vt:lpstr>.</vt:lpstr>
      <vt:lpstr>.</vt:lpstr>
      <vt:lpstr>.</vt:lpstr>
      <vt:lpstr>실습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Windows User</cp:lastModifiedBy>
  <cp:revision>51</cp:revision>
  <dcterms:created xsi:type="dcterms:W3CDTF">2011-08-25T02:21:48Z</dcterms:created>
  <dcterms:modified xsi:type="dcterms:W3CDTF">2019-02-18T23:42:41Z</dcterms:modified>
</cp:coreProperties>
</file>