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78" r:id="rId7"/>
    <p:sldId id="279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80" r:id="rId16"/>
    <p:sldId id="275" r:id="rId17"/>
    <p:sldId id="281" r:id="rId18"/>
    <p:sldId id="282" r:id="rId19"/>
    <p:sldId id="277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3399FF"/>
    <a:srgbClr val="66CCFF"/>
    <a:srgbClr val="66FFCC"/>
    <a:srgbClr val="00FFCC"/>
    <a:srgbClr val="FFCC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59" autoAdjust="0"/>
  </p:normalViewPr>
  <p:slideViewPr>
    <p:cSldViewPr>
      <p:cViewPr>
        <p:scale>
          <a:sx n="69" d="100"/>
          <a:sy n="69" d="100"/>
        </p:scale>
        <p:origin x="-1168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back_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465888"/>
          </a:xfrm>
          <a:prstGeom prst="rect">
            <a:avLst/>
          </a:prstGeom>
          <a:noFill/>
        </p:spPr>
      </p:pic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4070350" y="6626225"/>
            <a:ext cx="10064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800" b="1">
                <a:latin typeface="Verdana" pitchFamily="34" charset="0"/>
              </a:rPr>
              <a:t>Social Welfare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4213" y="2420938"/>
            <a:ext cx="7772400" cy="863600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ko-KR" altLang="en-US" b="1" dirty="0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사례관리 사업평가 및 </a:t>
            </a:r>
            <a:r>
              <a:rPr lang="en-US" altLang="ko-KR" b="1" dirty="0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/>
            </a:r>
            <a:br>
              <a:rPr lang="en-US" altLang="ko-KR" b="1" dirty="0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</a:br>
            <a:r>
              <a:rPr lang="ko-KR" altLang="en-US" b="1" dirty="0" smtClean="0">
                <a:solidFill>
                  <a:srgbClr val="0000FF"/>
                </a:solidFill>
                <a:latin typeface="돋움" pitchFamily="50" charset="-127"/>
                <a:ea typeface="돋움" pitchFamily="50" charset="-127"/>
              </a:rPr>
              <a:t>성과관리 역량강화</a:t>
            </a:r>
            <a:endParaRPr lang="ko-KR" altLang="en-US" b="1" dirty="0">
              <a:solidFill>
                <a:srgbClr val="0000FF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31913" y="5948363"/>
            <a:ext cx="6400800" cy="576262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ko-KR" altLang="en-US" sz="2000">
                <a:latin typeface="돋움" pitchFamily="50" charset="-127"/>
                <a:ea typeface="돋움" pitchFamily="50" charset="-127"/>
              </a:rPr>
              <a:t>민     소     영</a:t>
            </a:r>
          </a:p>
          <a:p>
            <a:pPr>
              <a:lnSpc>
                <a:spcPct val="90000"/>
              </a:lnSpc>
            </a:pPr>
            <a:r>
              <a:rPr lang="en-US" altLang="ko-KR" sz="1000">
                <a:latin typeface="돋움" pitchFamily="50" charset="-127"/>
                <a:ea typeface="돋움" pitchFamily="50" charset="-127"/>
              </a:rPr>
              <a:t>2008. 12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563938" y="5229225"/>
          <a:ext cx="20574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Image" r:id="rId3" imgW="4800000" imgH="1447619" progId="Photoshop.Image.9">
                  <p:embed/>
                </p:oleObj>
              </mc:Choice>
              <mc:Fallback>
                <p:oleObj name="Image" r:id="rId3" imgW="4800000" imgH="1447619" progId="Photoshop.Image.9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5229225"/>
                        <a:ext cx="2057400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6" name="AutoShape 24"/>
          <p:cNvSpPr>
            <a:spLocks noChangeArrowheads="1"/>
          </p:cNvSpPr>
          <p:nvPr/>
        </p:nvSpPr>
        <p:spPr bwMode="auto">
          <a:xfrm>
            <a:off x="1811338" y="4710113"/>
            <a:ext cx="792162" cy="517525"/>
          </a:xfrm>
          <a:prstGeom prst="downArrow">
            <a:avLst>
              <a:gd name="adj1" fmla="val 65130"/>
              <a:gd name="adj2" fmla="val 3006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1811338" y="3644900"/>
            <a:ext cx="792162" cy="517525"/>
          </a:xfrm>
          <a:prstGeom prst="downArrow">
            <a:avLst>
              <a:gd name="adj1" fmla="val 65130"/>
              <a:gd name="adj2" fmla="val 3006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403350" y="2455863"/>
            <a:ext cx="4679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ko-KR" altLang="en-US" sz="2000"/>
              <a:t>표적집단이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989263" y="2952750"/>
            <a:ext cx="43910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altLang="ko-KR" sz="2000"/>
              <a:t> </a:t>
            </a:r>
            <a:r>
              <a:rPr lang="ko-KR" altLang="en-US" sz="2000"/>
              <a:t>무엇을 알게 되고</a:t>
            </a:r>
            <a:r>
              <a:rPr lang="en-US" altLang="ko-KR" sz="2000"/>
              <a:t>(</a:t>
            </a:r>
            <a:r>
              <a:rPr lang="ko-KR" altLang="en-US" sz="2000"/>
              <a:t>지식</a:t>
            </a:r>
            <a:r>
              <a:rPr lang="en-US" altLang="ko-KR" sz="2000"/>
              <a:t>) </a:t>
            </a:r>
          </a:p>
          <a:p>
            <a:pPr>
              <a:buFontTx/>
              <a:buChar char="•"/>
            </a:pPr>
            <a:r>
              <a:rPr lang="en-US" altLang="ko-KR" sz="2000"/>
              <a:t> </a:t>
            </a:r>
            <a:r>
              <a:rPr lang="ko-KR" altLang="en-US" sz="2000"/>
              <a:t>무엇을 생각하게 되고</a:t>
            </a:r>
            <a:r>
              <a:rPr lang="en-US" altLang="ko-KR" sz="2000"/>
              <a:t>(</a:t>
            </a:r>
            <a:r>
              <a:rPr lang="ko-KR" altLang="en-US" sz="2000"/>
              <a:t>태도</a:t>
            </a:r>
            <a:r>
              <a:rPr lang="en-US" altLang="ko-KR" sz="2000"/>
              <a:t>) </a:t>
            </a:r>
          </a:p>
          <a:p>
            <a:pPr>
              <a:buFontTx/>
              <a:buChar char="•"/>
            </a:pPr>
            <a:r>
              <a:rPr lang="en-US" altLang="ko-KR" sz="2000"/>
              <a:t> </a:t>
            </a:r>
            <a:r>
              <a:rPr lang="ko-KR" altLang="en-US" sz="2000"/>
              <a:t>무엇을 할 수 있게 되는지</a:t>
            </a:r>
            <a:r>
              <a:rPr lang="en-US" altLang="ko-KR" sz="2000"/>
              <a:t>(</a:t>
            </a:r>
            <a:r>
              <a:rPr lang="ko-KR" altLang="en-US" sz="2000"/>
              <a:t>기술</a:t>
            </a:r>
            <a:r>
              <a:rPr lang="en-US" altLang="ko-KR" sz="2000"/>
              <a:t>)</a:t>
            </a:r>
            <a:r>
              <a:rPr lang="en-US" altLang="ko-KR"/>
              <a:t> 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2989263" y="4351338"/>
            <a:ext cx="4319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altLang="ko-KR" sz="2000"/>
              <a:t> </a:t>
            </a:r>
            <a:r>
              <a:rPr lang="ko-KR" altLang="en-US" sz="2000"/>
              <a:t>어떻게 행동하게 되는지</a:t>
            </a:r>
            <a:r>
              <a:rPr lang="en-US" altLang="ko-KR" sz="2000"/>
              <a:t>(</a:t>
            </a:r>
            <a:r>
              <a:rPr lang="ko-KR" altLang="en-US" sz="2000"/>
              <a:t>행동</a:t>
            </a:r>
            <a:r>
              <a:rPr lang="en-US" altLang="ko-KR" sz="2000"/>
              <a:t>)</a:t>
            </a:r>
            <a:r>
              <a:rPr lang="en-US" altLang="ko-KR"/>
              <a:t> 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2989263" y="5402263"/>
            <a:ext cx="5110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n-US" altLang="ko-KR" sz="2000"/>
              <a:t> </a:t>
            </a:r>
            <a:r>
              <a:rPr lang="ko-KR" altLang="en-US" sz="2000"/>
              <a:t>상황이나 조건이 어떻게 변화되었는지</a:t>
            </a: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1692275" y="3141663"/>
            <a:ext cx="1150938" cy="647700"/>
          </a:xfrm>
          <a:prstGeom prst="homePlate">
            <a:avLst>
              <a:gd name="adj" fmla="val 28185"/>
            </a:avLst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1303338" y="3221038"/>
            <a:ext cx="382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/>
              <a:t>IF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303338" y="4576763"/>
            <a:ext cx="382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/>
              <a:t>IF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900113" y="4149725"/>
            <a:ext cx="78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/>
              <a:t>THEN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900113" y="5373688"/>
            <a:ext cx="78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/>
              <a:t>THEN</a:t>
            </a:r>
          </a:p>
        </p:txBody>
      </p:sp>
      <p:sp>
        <p:nvSpPr>
          <p:cNvPr id="18447" name="AutoShape 15"/>
          <p:cNvSpPr>
            <a:spLocks noChangeArrowheads="1"/>
          </p:cNvSpPr>
          <p:nvPr/>
        </p:nvSpPr>
        <p:spPr bwMode="auto">
          <a:xfrm>
            <a:off x="1692275" y="5294313"/>
            <a:ext cx="1150938" cy="647700"/>
          </a:xfrm>
          <a:prstGeom prst="homePlate">
            <a:avLst>
              <a:gd name="adj" fmla="val 28185"/>
            </a:avLst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46275"/>
                  <a:invGamma/>
                </a:srgbClr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449" name="AutoShape 17"/>
          <p:cNvSpPr>
            <a:spLocks noChangeArrowheads="1"/>
          </p:cNvSpPr>
          <p:nvPr/>
        </p:nvSpPr>
        <p:spPr bwMode="auto">
          <a:xfrm>
            <a:off x="1692275" y="4227513"/>
            <a:ext cx="1150938" cy="647700"/>
          </a:xfrm>
          <a:prstGeom prst="homePlate">
            <a:avLst>
              <a:gd name="adj" fmla="val 28185"/>
            </a:avLst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1835150" y="3284538"/>
            <a:ext cx="706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b="1"/>
              <a:t>단 기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1835150" y="4360863"/>
            <a:ext cx="706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b="1"/>
              <a:t>중 기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1835150" y="5414963"/>
            <a:ext cx="706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b="1"/>
              <a:t>장 기</a:t>
            </a:r>
          </a:p>
        </p:txBody>
      </p:sp>
      <p:pic>
        <p:nvPicPr>
          <p:cNvPr id="18453" name="Picture 21" descr="보건복지부_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4425" y="1557338"/>
            <a:ext cx="5905500" cy="685800"/>
          </a:xfrm>
          <a:prstGeom prst="rect">
            <a:avLst/>
          </a:prstGeom>
          <a:noFill/>
        </p:spPr>
      </p:pic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1438275" y="1706563"/>
            <a:ext cx="34940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성과의 단계</a:t>
            </a:r>
            <a:endParaRPr lang="ko-KR" altLang="en-US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6877050" y="260350"/>
            <a:ext cx="1954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1"/>
              <a:t> </a:t>
            </a:r>
            <a:r>
              <a:rPr lang="en-US" altLang="ko-KR" b="1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ko-KR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단계</a:t>
            </a:r>
            <a:r>
              <a:rPr lang="en-US" altLang="ko-KR" b="1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ko-KR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성과 정의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755650" y="1751013"/>
            <a:ext cx="7848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altLang="ko-KR" b="1"/>
              <a:t>√ </a:t>
            </a:r>
            <a:r>
              <a:rPr lang="ko-KR" altLang="en-US" b="1"/>
              <a:t>프로그램의 여러 측면을 고려하였는가</a:t>
            </a:r>
            <a:r>
              <a:rPr lang="en-US" altLang="ko-KR" b="1"/>
              <a:t>?</a:t>
            </a:r>
          </a:p>
          <a:p>
            <a:endParaRPr lang="en-US" altLang="ko-KR" b="1"/>
          </a:p>
          <a:p>
            <a:r>
              <a:rPr lang="en-US" altLang="ko-KR" b="1"/>
              <a:t>√  </a:t>
            </a:r>
            <a:r>
              <a:rPr lang="ko-KR" altLang="en-US" b="1"/>
              <a:t>가장 장기적인 것까지 정의하였는가</a:t>
            </a:r>
            <a:r>
              <a:rPr lang="en-US" altLang="ko-KR" b="1"/>
              <a:t>?</a:t>
            </a:r>
          </a:p>
          <a:p>
            <a:endParaRPr lang="en-US" altLang="ko-KR" b="1"/>
          </a:p>
          <a:p>
            <a:r>
              <a:rPr lang="en-US" altLang="ko-KR" b="1"/>
              <a:t>√  </a:t>
            </a:r>
            <a:r>
              <a:rPr lang="ko-KR" altLang="en-US" b="1"/>
              <a:t>프로그램의 산출을 통한 성과의 그 이상을 넘어갔는가</a:t>
            </a:r>
            <a:r>
              <a:rPr lang="en-US" altLang="ko-KR" b="1"/>
              <a:t>?</a:t>
            </a:r>
          </a:p>
          <a:p>
            <a:endParaRPr lang="en-US" altLang="ko-KR" b="1"/>
          </a:p>
          <a:p>
            <a:r>
              <a:rPr lang="en-US" altLang="ko-KR" b="1"/>
              <a:t>√ </a:t>
            </a:r>
            <a:r>
              <a:rPr lang="ko-KR" altLang="en-US" b="1"/>
              <a:t>프로그램의 표적 집단의 범위를 넘어선 것인가</a:t>
            </a:r>
            <a:r>
              <a:rPr lang="en-US" altLang="ko-KR" b="1"/>
              <a:t>?</a:t>
            </a:r>
          </a:p>
          <a:p>
            <a:endParaRPr lang="en-US" altLang="ko-KR" b="1"/>
          </a:p>
          <a:p>
            <a:r>
              <a:rPr lang="en-US" altLang="ko-KR" b="1"/>
              <a:t>√ </a:t>
            </a:r>
            <a:r>
              <a:rPr lang="ko-KR" altLang="en-US" b="1"/>
              <a:t>여러 외부적 요인에도 불구하고</a:t>
            </a:r>
            <a:r>
              <a:rPr lang="en-US" altLang="ko-KR" b="1"/>
              <a:t>, </a:t>
            </a:r>
            <a:r>
              <a:rPr lang="ko-KR" altLang="en-US" b="1"/>
              <a:t>성과라고 볼 수 있는가</a:t>
            </a:r>
            <a:r>
              <a:rPr lang="en-US" altLang="ko-KR" b="1"/>
              <a:t>?</a:t>
            </a:r>
          </a:p>
          <a:p>
            <a:endParaRPr lang="en-US" altLang="ko-KR" b="1"/>
          </a:p>
          <a:p>
            <a:r>
              <a:rPr lang="en-US" altLang="ko-KR" b="1"/>
              <a:t>√ </a:t>
            </a:r>
            <a:r>
              <a:rPr lang="ko-KR" altLang="en-US" b="1"/>
              <a:t>문제 상황의 해결에 성공하였다는 것을 보여준 결과라고 할 수 있는가</a:t>
            </a:r>
            <a:r>
              <a:rPr lang="en-US" altLang="ko-KR" b="1"/>
              <a:t>?</a:t>
            </a:r>
          </a:p>
          <a:p>
            <a:endParaRPr lang="en-US" altLang="ko-KR" b="1"/>
          </a:p>
          <a:p>
            <a:r>
              <a:rPr lang="en-US" altLang="ko-KR" b="1"/>
              <a:t>√ </a:t>
            </a:r>
            <a:r>
              <a:rPr lang="ko-KR" altLang="en-US" b="1"/>
              <a:t>프로그램의 여러 주체들이 성과로써 타당하다고 생각하겠는가</a:t>
            </a:r>
            <a:r>
              <a:rPr lang="en-US" altLang="ko-KR" b="1"/>
              <a:t>?</a:t>
            </a:r>
          </a:p>
          <a:p>
            <a:endParaRPr lang="en-US" altLang="ko-KR" b="1"/>
          </a:p>
          <a:p>
            <a:r>
              <a:rPr lang="en-US" altLang="ko-KR" b="1"/>
              <a:t>√ </a:t>
            </a:r>
            <a:r>
              <a:rPr lang="ko-KR" altLang="en-US" b="1"/>
              <a:t>산출중심의 성과에 그치는가</a:t>
            </a:r>
            <a:r>
              <a:rPr lang="en-US" altLang="ko-KR" b="1"/>
              <a:t>?</a:t>
            </a:r>
          </a:p>
          <a:p>
            <a:endParaRPr lang="en-US" altLang="ko-KR" b="1"/>
          </a:p>
        </p:txBody>
      </p:sp>
      <p:pic>
        <p:nvPicPr>
          <p:cNvPr id="19461" name="Picture 5" descr="보건복지부_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5905500" cy="685800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006475" y="693738"/>
            <a:ext cx="68786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성과 결정 시 체크리스트</a:t>
            </a:r>
            <a:endParaRPr lang="ko-KR" altLang="en-US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6877050" y="260350"/>
            <a:ext cx="1954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1"/>
              <a:t> </a:t>
            </a:r>
            <a:r>
              <a:rPr lang="en-US" altLang="ko-KR" b="1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ko-KR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단계</a:t>
            </a:r>
            <a:r>
              <a:rPr lang="en-US" altLang="ko-KR" b="1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ko-KR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성과 정의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84213" y="1974850"/>
            <a:ext cx="8351837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arenBoth"/>
            </a:pPr>
            <a:r>
              <a:rPr lang="en-US" altLang="ko-KR" sz="2400" b="1"/>
              <a:t> </a:t>
            </a:r>
            <a:r>
              <a:rPr lang="ko-KR" altLang="en-US" sz="2400" b="1"/>
              <a:t>성과 지표란</a:t>
            </a:r>
            <a:r>
              <a:rPr lang="en-US" altLang="ko-KR" sz="2400" b="1"/>
              <a:t>?</a:t>
            </a:r>
          </a:p>
          <a:p>
            <a:pPr marL="800100" lvl="1" indent="-342900">
              <a:buFontTx/>
              <a:buAutoNum type="arabicParenBoth"/>
            </a:pPr>
            <a:endParaRPr lang="en-US" altLang="ko-KR" sz="2400" b="1"/>
          </a:p>
          <a:p>
            <a:pPr marL="800100" lvl="1" indent="-342900">
              <a:lnSpc>
                <a:spcPct val="115000"/>
              </a:lnSpc>
              <a:buFontTx/>
              <a:buChar char="-"/>
            </a:pPr>
            <a:r>
              <a:rPr lang="ko-KR" altLang="en-US" sz="2000"/>
              <a:t>성과를 </a:t>
            </a:r>
            <a:r>
              <a:rPr lang="ko-KR" altLang="en-US" sz="2000" u="sng">
                <a:latin typeface="Arial"/>
              </a:rPr>
              <a:t>“</a:t>
            </a:r>
            <a:r>
              <a:rPr lang="ko-KR" altLang="en-US" sz="2000" u="sng"/>
              <a:t>어떻게</a:t>
            </a:r>
            <a:r>
              <a:rPr lang="ko-KR" altLang="en-US" sz="2000" u="sng">
                <a:latin typeface="Arial"/>
              </a:rPr>
              <a:t>”</a:t>
            </a:r>
            <a:r>
              <a:rPr lang="ko-KR" altLang="en-US" sz="2000"/>
              <a:t> 알 것인가</a:t>
            </a:r>
            <a:r>
              <a:rPr lang="en-US" altLang="ko-KR" sz="2000"/>
              <a:t>?</a:t>
            </a:r>
          </a:p>
          <a:p>
            <a:pPr marL="800100" lvl="1" indent="-342900">
              <a:buFontTx/>
              <a:buChar char="-"/>
            </a:pPr>
            <a:endParaRPr lang="en-US" altLang="ko-KR" sz="2000"/>
          </a:p>
          <a:p>
            <a:pPr marL="800100" lvl="1" indent="-342900">
              <a:lnSpc>
                <a:spcPct val="115000"/>
              </a:lnSpc>
            </a:pPr>
            <a:r>
              <a:rPr lang="en-US" altLang="ko-KR" sz="2000"/>
              <a:t>ⓛ </a:t>
            </a:r>
            <a:r>
              <a:rPr lang="ko-KR" altLang="en-US" sz="2000"/>
              <a:t>성과가 달성되었는지를 관찰가능하고 측정 가능하도록 해주는 </a:t>
            </a:r>
          </a:p>
          <a:p>
            <a:pPr marL="800100" lvl="1" indent="-342900">
              <a:lnSpc>
                <a:spcPct val="115000"/>
              </a:lnSpc>
            </a:pPr>
            <a:r>
              <a:rPr lang="ko-KR" altLang="en-US" sz="2000"/>
              <a:t>     증거 혹은 측정도구</a:t>
            </a:r>
            <a:r>
              <a:rPr lang="en-US" altLang="ko-KR" sz="2000"/>
              <a:t>.</a:t>
            </a:r>
          </a:p>
          <a:p>
            <a:pPr marL="800100" lvl="1" indent="-342900"/>
            <a:r>
              <a:rPr lang="en-US" altLang="ko-KR" sz="2000"/>
              <a:t> </a:t>
            </a:r>
          </a:p>
          <a:p>
            <a:pPr marL="800100" lvl="1" indent="-342900"/>
            <a:r>
              <a:rPr lang="en-US" altLang="ko-KR" sz="2000"/>
              <a:t>② </a:t>
            </a:r>
            <a:r>
              <a:rPr lang="ko-KR" altLang="en-US" sz="2000"/>
              <a:t>성과 수준을 요약할 수 있는 특정 수치</a:t>
            </a:r>
            <a:r>
              <a:rPr lang="en-US" altLang="ko-KR" sz="2000"/>
              <a:t>(</a:t>
            </a:r>
            <a:r>
              <a:rPr lang="ko-KR" altLang="en-US" sz="2000"/>
              <a:t>변화량</a:t>
            </a:r>
            <a:r>
              <a:rPr lang="en-US" altLang="ko-KR" sz="2000"/>
              <a:t>, </a:t>
            </a:r>
            <a:r>
              <a:rPr lang="ko-KR" altLang="en-US" sz="2000"/>
              <a:t>빈도</a:t>
            </a:r>
            <a:r>
              <a:rPr lang="en-US" altLang="ko-KR" sz="2000"/>
              <a:t>, </a:t>
            </a:r>
            <a:r>
              <a:rPr lang="ko-KR" altLang="en-US" sz="2000"/>
              <a:t>수</a:t>
            </a:r>
            <a:r>
              <a:rPr lang="en-US" altLang="ko-KR" sz="2000"/>
              <a:t>, % </a:t>
            </a:r>
            <a:r>
              <a:rPr lang="ko-KR" altLang="en-US" sz="2000"/>
              <a:t>등</a:t>
            </a:r>
            <a:r>
              <a:rPr lang="en-US" altLang="ko-KR" sz="2000"/>
              <a:t>)</a:t>
            </a:r>
          </a:p>
          <a:p>
            <a:pPr marL="800100" lvl="1" indent="-342900"/>
            <a:endParaRPr lang="en-US" altLang="ko-KR" sz="2000"/>
          </a:p>
          <a:p>
            <a:pPr marL="800100" lvl="1" indent="-342900"/>
            <a:endParaRPr lang="en-US" altLang="ko-KR" sz="2000"/>
          </a:p>
          <a:p>
            <a:pPr marL="800100" lvl="1" indent="-342900"/>
            <a:r>
              <a:rPr lang="en-US" altLang="ko-KR" sz="2000"/>
              <a:t>③ </a:t>
            </a:r>
            <a:r>
              <a:rPr lang="ko-KR" altLang="en-US" sz="2000"/>
              <a:t>성과에 하나 이상의 복수 지표들이 가능</a:t>
            </a:r>
            <a:r>
              <a:rPr lang="en-US" altLang="ko-KR" sz="2000"/>
              <a:t>.</a:t>
            </a:r>
          </a:p>
          <a:p>
            <a:pPr marL="800100" lvl="1" indent="-342900"/>
            <a:r>
              <a:rPr lang="en-US" altLang="ko-KR"/>
              <a:t> 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755650" y="473075"/>
            <a:ext cx="6732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2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단계 </a:t>
            </a: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사례관리 성과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지표 결정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보건복지부_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5905500" cy="685800"/>
          </a:xfrm>
          <a:prstGeom prst="rect">
            <a:avLst/>
          </a:prstGeom>
          <a:noFill/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006475" y="693738"/>
            <a:ext cx="68786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성과 지표 결정 시 체크리스트</a:t>
            </a:r>
            <a:endParaRPr lang="ko-KR" altLang="en-US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755650" y="1787525"/>
            <a:ext cx="74168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altLang="ko-KR" b="1" dirty="0"/>
              <a:t>√ </a:t>
            </a:r>
            <a:r>
              <a:rPr lang="ko-KR" altLang="en-US" sz="2000" b="1" dirty="0"/>
              <a:t>측정하고자 하는 성과를 정의하고 있는가</a:t>
            </a:r>
            <a:r>
              <a:rPr lang="en-US" altLang="ko-KR" sz="2000" b="1" dirty="0"/>
              <a:t>?</a:t>
            </a:r>
          </a:p>
          <a:p>
            <a:r>
              <a:rPr lang="en-US" altLang="ko-KR" sz="2000" b="1" dirty="0"/>
              <a:t> </a:t>
            </a:r>
          </a:p>
          <a:p>
            <a:endParaRPr lang="en-US" altLang="ko-KR" sz="1200" b="1" dirty="0"/>
          </a:p>
          <a:p>
            <a:r>
              <a:rPr lang="en-US" altLang="ko-KR" b="1" dirty="0"/>
              <a:t>√ </a:t>
            </a:r>
            <a:r>
              <a:rPr lang="ko-KR" altLang="en-US" sz="2000" b="1" dirty="0"/>
              <a:t>각각의 성과를 위해 적어도 한 개 이상의 지표가 있는가</a:t>
            </a:r>
            <a:r>
              <a:rPr lang="en-US" altLang="ko-KR" sz="2000" b="1" dirty="0"/>
              <a:t>?</a:t>
            </a:r>
          </a:p>
          <a:p>
            <a:endParaRPr lang="en-US" altLang="ko-KR" sz="2000" b="1" dirty="0"/>
          </a:p>
          <a:p>
            <a:endParaRPr lang="en-US" altLang="ko-KR" sz="1200" b="1" dirty="0"/>
          </a:p>
          <a:p>
            <a:pPr>
              <a:lnSpc>
                <a:spcPct val="115000"/>
              </a:lnSpc>
            </a:pPr>
            <a:r>
              <a:rPr lang="en-US" altLang="ko-KR" b="1" dirty="0"/>
              <a:t>√ </a:t>
            </a:r>
            <a:r>
              <a:rPr lang="ko-KR" altLang="en-US" sz="2000" b="1" dirty="0"/>
              <a:t>복수의 지표들일 때 각 지표는 성과의 가장 중요한 측면을 </a:t>
            </a:r>
          </a:p>
          <a:p>
            <a:pPr>
              <a:lnSpc>
                <a:spcPct val="115000"/>
              </a:lnSpc>
            </a:pPr>
            <a:r>
              <a:rPr lang="ko-KR" altLang="en-US" sz="2000" b="1" dirty="0"/>
              <a:t>        중복하지 않으면서도 포괄적으로 측정해 주는가</a:t>
            </a:r>
            <a:r>
              <a:rPr lang="en-US" altLang="ko-KR" sz="2000" b="1" dirty="0"/>
              <a:t>? </a:t>
            </a:r>
          </a:p>
          <a:p>
            <a:endParaRPr lang="en-US" altLang="ko-KR" sz="1200" b="1" dirty="0"/>
          </a:p>
          <a:p>
            <a:r>
              <a:rPr lang="en-US" altLang="ko-KR" b="1" dirty="0"/>
              <a:t>√ </a:t>
            </a:r>
            <a:r>
              <a:rPr lang="ko-KR" altLang="en-US" sz="2000" b="1" dirty="0"/>
              <a:t>각 지표들이 구체적으로 기술되었는가</a:t>
            </a:r>
            <a:r>
              <a:rPr lang="en-US" altLang="ko-KR" sz="2000" b="1" dirty="0"/>
              <a:t>?</a:t>
            </a:r>
          </a:p>
          <a:p>
            <a:endParaRPr lang="en-US" altLang="ko-KR" sz="2000" b="1" dirty="0"/>
          </a:p>
          <a:p>
            <a:endParaRPr lang="en-US" altLang="ko-KR" sz="1200" b="1" dirty="0"/>
          </a:p>
          <a:p>
            <a:r>
              <a:rPr lang="en-US" altLang="ko-KR" b="1" dirty="0"/>
              <a:t>√ </a:t>
            </a:r>
            <a:r>
              <a:rPr lang="ko-KR" altLang="en-US" sz="2000" b="1" dirty="0"/>
              <a:t>측정 가능한가</a:t>
            </a:r>
            <a:r>
              <a:rPr lang="en-US" altLang="ko-KR" sz="2000" b="1" dirty="0"/>
              <a:t>?</a:t>
            </a:r>
          </a:p>
          <a:p>
            <a:endParaRPr lang="en-US" altLang="ko-KR" sz="2000" b="1" dirty="0"/>
          </a:p>
          <a:p>
            <a:endParaRPr lang="en-US" altLang="ko-KR" sz="1200" b="1" dirty="0"/>
          </a:p>
          <a:p>
            <a:r>
              <a:rPr lang="en-US" altLang="ko-KR" b="1" dirty="0"/>
              <a:t>√ </a:t>
            </a:r>
            <a:r>
              <a:rPr lang="ko-KR" altLang="en-US" sz="2000" b="1" dirty="0"/>
              <a:t>관찰 가능한가</a:t>
            </a:r>
            <a:r>
              <a:rPr lang="en-US" altLang="ko-KR" sz="2000" b="1" dirty="0"/>
              <a:t>? </a:t>
            </a:r>
            <a:r>
              <a:rPr lang="en-US" altLang="ko-KR" sz="2000" b="1" dirty="0" smtClean="0"/>
              <a:t> </a:t>
            </a:r>
            <a:r>
              <a:rPr lang="ko-KR" altLang="en-US" sz="2000" b="1" dirty="0" smtClean="0"/>
              <a:t>또는 자료수집이 </a:t>
            </a:r>
            <a:r>
              <a:rPr lang="ko-KR" altLang="en-US" sz="2000" b="1" dirty="0"/>
              <a:t>가능한가</a:t>
            </a:r>
            <a:r>
              <a:rPr lang="en-US" altLang="ko-KR" sz="2000" b="1" dirty="0" smtClean="0"/>
              <a:t>?</a:t>
            </a:r>
            <a:endParaRPr lang="en-US" altLang="ko-KR" sz="2000" b="1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877050" y="260350"/>
            <a:ext cx="1954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1"/>
              <a:t>2</a:t>
            </a:r>
            <a:r>
              <a:rPr lang="ko-KR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단계 </a:t>
            </a:r>
            <a:r>
              <a:rPr lang="en-US" altLang="ko-KR" b="1"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ko-KR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성과 정의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55650" y="1811338"/>
            <a:ext cx="72009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en-US" altLang="ko-KR" sz="2400" b="1" dirty="0">
                <a:latin typeface="Arial"/>
              </a:rPr>
              <a:t>“</a:t>
            </a:r>
            <a:r>
              <a:rPr lang="ko-KR" altLang="en-US" sz="2400" b="1" u="sng" dirty="0"/>
              <a:t>누가</a:t>
            </a:r>
            <a:r>
              <a:rPr lang="ko-KR" altLang="en-US" sz="2400" b="1" u="sng" dirty="0">
                <a:latin typeface="Arial"/>
              </a:rPr>
              <a:t>”</a:t>
            </a:r>
            <a:r>
              <a:rPr lang="ko-KR" altLang="en-US" sz="2400" b="1" dirty="0"/>
              <a:t> 성과 지표의 정보를 가지고 있는가</a:t>
            </a:r>
            <a:r>
              <a:rPr lang="en-US" altLang="ko-KR" sz="2400" b="1" dirty="0"/>
              <a:t>?</a:t>
            </a:r>
          </a:p>
          <a:p>
            <a:pPr marL="342900" indent="-342900">
              <a:buFontTx/>
              <a:buChar char="-"/>
            </a:pPr>
            <a:endParaRPr lang="en-US" altLang="ko-KR" sz="2400" b="1" dirty="0"/>
          </a:p>
          <a:p>
            <a:pPr marL="800100" lvl="1" indent="-342900"/>
            <a:r>
              <a:rPr lang="en-US" altLang="ko-KR" sz="2000" dirty="0"/>
              <a:t>☐ </a:t>
            </a:r>
            <a:r>
              <a:rPr lang="ko-KR" altLang="en-US" sz="2000" dirty="0"/>
              <a:t>기   록 </a:t>
            </a:r>
          </a:p>
          <a:p>
            <a:pPr marL="800100" lvl="1" indent="-342900"/>
            <a:r>
              <a:rPr lang="ko-KR" altLang="en-US" sz="2000" dirty="0"/>
              <a:t>  ① </a:t>
            </a:r>
            <a:r>
              <a:rPr lang="ko-KR" altLang="en-US" sz="2000" dirty="0" smtClean="0"/>
              <a:t>사례관리 수행 일지와 클라이언트 로그</a:t>
            </a:r>
            <a:endParaRPr lang="en-US" altLang="ko-KR" sz="2000" dirty="0" smtClean="0"/>
          </a:p>
          <a:p>
            <a:pPr marL="800100" lvl="1" indent="-342900"/>
            <a:r>
              <a:rPr lang="ko-KR" altLang="en-US" sz="2000" dirty="0" smtClean="0"/>
              <a:t>  </a:t>
            </a:r>
            <a:r>
              <a:rPr lang="ko-KR" altLang="en-US" sz="2000" dirty="0"/>
              <a:t>② 타 기관의 기록</a:t>
            </a:r>
          </a:p>
          <a:p>
            <a:pPr marL="800100" lvl="1" indent="-342900"/>
            <a:r>
              <a:rPr lang="ko-KR" altLang="en-US" sz="2000" dirty="0"/>
              <a:t>  ③ 시각적 기록 </a:t>
            </a:r>
            <a:r>
              <a:rPr lang="en-US" altLang="ko-KR" sz="2000" dirty="0"/>
              <a:t>- </a:t>
            </a:r>
            <a:r>
              <a:rPr lang="ko-KR" altLang="en-US" sz="2000" dirty="0"/>
              <a:t>사진</a:t>
            </a:r>
            <a:r>
              <a:rPr lang="en-US" altLang="ko-KR" sz="2000" dirty="0"/>
              <a:t>, </a:t>
            </a:r>
            <a:r>
              <a:rPr lang="ko-KR" altLang="en-US" sz="2000" dirty="0" err="1"/>
              <a:t>챠트</a:t>
            </a:r>
            <a:r>
              <a:rPr lang="en-US" altLang="ko-KR" sz="2000" dirty="0"/>
              <a:t>, </a:t>
            </a:r>
            <a:r>
              <a:rPr lang="ko-KR" altLang="en-US" sz="2000" dirty="0"/>
              <a:t>비디오테이프 </a:t>
            </a:r>
          </a:p>
          <a:p>
            <a:pPr marL="800100" lvl="1" indent="-342900"/>
            <a:endParaRPr lang="ko-KR" altLang="en-US" sz="2000" dirty="0"/>
          </a:p>
          <a:p>
            <a:pPr marL="800100" lvl="1" indent="-342900"/>
            <a:r>
              <a:rPr lang="ko-KR" altLang="en-US" sz="2000" dirty="0"/>
              <a:t>☐ 사   </a:t>
            </a:r>
            <a:r>
              <a:rPr lang="ko-KR" altLang="en-US" sz="2000" dirty="0" err="1"/>
              <a:t>람</a:t>
            </a:r>
            <a:endParaRPr lang="ko-KR" altLang="en-US" sz="2000" dirty="0"/>
          </a:p>
          <a:p>
            <a:pPr marL="800100" lvl="1" indent="-342900"/>
            <a:r>
              <a:rPr lang="ko-KR" altLang="en-US" sz="2000" dirty="0"/>
              <a:t>  ① </a:t>
            </a:r>
            <a:r>
              <a:rPr lang="ko-KR" altLang="en-US" sz="2000" dirty="0" smtClean="0"/>
              <a:t>사례관리 대상 클라이언트</a:t>
            </a:r>
            <a:endParaRPr lang="en-US" altLang="ko-KR" sz="2000" dirty="0" smtClean="0"/>
          </a:p>
          <a:p>
            <a:pPr marL="800100" lvl="1" indent="-342900"/>
            <a:r>
              <a:rPr lang="ko-KR" altLang="en-US" sz="2000" dirty="0" smtClean="0"/>
              <a:t>  ② 사례관리자</a:t>
            </a:r>
            <a:endParaRPr lang="en-US" altLang="ko-KR" sz="2000" dirty="0" smtClean="0"/>
          </a:p>
          <a:p>
            <a:pPr marL="800100" lvl="1" indent="-342900"/>
            <a:r>
              <a:rPr lang="en-US" altLang="ko-KR" sz="2000" dirty="0"/>
              <a:t> </a:t>
            </a:r>
            <a:r>
              <a:rPr lang="en-US" altLang="ko-KR" sz="2000" dirty="0" smtClean="0"/>
              <a:t> ③ </a:t>
            </a:r>
            <a:r>
              <a:rPr lang="ko-KR" altLang="en-US" sz="2000" dirty="0" smtClean="0"/>
              <a:t>주요정보제공자</a:t>
            </a:r>
          </a:p>
          <a:p>
            <a:pPr marL="800100" lvl="1" indent="-342900"/>
            <a:r>
              <a:rPr lang="ko-KR" altLang="en-US" sz="2000" dirty="0" smtClean="0"/>
              <a:t>   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부모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가족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이웃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의뢰 제공기관 직원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자원봉사자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외부전문가 등</a:t>
            </a:r>
            <a:r>
              <a:rPr lang="en-US" altLang="ko-KR" sz="1600" dirty="0" smtClean="0"/>
              <a:t>)</a:t>
            </a:r>
          </a:p>
          <a:p>
            <a:pPr marL="800100" lvl="1" indent="-342900"/>
            <a:endParaRPr lang="en-US" altLang="ko-KR" sz="2000" dirty="0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84213" y="546100"/>
            <a:ext cx="6732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200" b="1">
                <a:latin typeface="HY헤드라인M" pitchFamily="18" charset="-127"/>
                <a:ea typeface="HY헤드라인M" pitchFamily="18" charset="-127"/>
              </a:rPr>
              <a:t>3 </a:t>
            </a:r>
            <a:r>
              <a:rPr lang="ko-KR" altLang="en-US" sz="3200" b="1">
                <a:latin typeface="HY헤드라인M" pitchFamily="18" charset="-127"/>
                <a:ea typeface="HY헤드라인M" pitchFamily="18" charset="-127"/>
              </a:rPr>
              <a:t>단계</a:t>
            </a:r>
            <a:r>
              <a:rPr lang="en-US" altLang="ko-KR" sz="3200" b="1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200" b="1">
                <a:latin typeface="HY헤드라인M" pitchFamily="18" charset="-127"/>
                <a:ea typeface="HY헤드라인M" pitchFamily="18" charset="-127"/>
              </a:rPr>
              <a:t>자료원 확인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116013" y="1703388"/>
            <a:ext cx="7272337" cy="417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ko-KR" altLang="en-US" sz="2000" dirty="0" err="1"/>
              <a:t>자료원들로</a:t>
            </a:r>
            <a:r>
              <a:rPr lang="ko-KR" altLang="en-US" sz="2000" dirty="0"/>
              <a:t> </a:t>
            </a:r>
            <a:r>
              <a:rPr lang="ko-KR" altLang="en-US" sz="2000" dirty="0" err="1"/>
              <a:t>부터</a:t>
            </a:r>
            <a:r>
              <a:rPr lang="ko-KR" altLang="en-US" sz="2000" dirty="0"/>
              <a:t> 필요한 정보를 </a:t>
            </a:r>
            <a:r>
              <a:rPr lang="ko-KR" altLang="en-US" sz="2000" u="sng" dirty="0">
                <a:solidFill>
                  <a:srgbClr val="FF3300"/>
                </a:solidFill>
                <a:latin typeface="Arial"/>
              </a:rPr>
              <a:t>“</a:t>
            </a:r>
            <a:r>
              <a:rPr lang="ko-KR" altLang="en-US" sz="2000" u="sng" dirty="0">
                <a:solidFill>
                  <a:srgbClr val="FF3300"/>
                </a:solidFill>
              </a:rPr>
              <a:t>어떻게</a:t>
            </a:r>
            <a:r>
              <a:rPr lang="ko-KR" altLang="en-US" sz="2000" u="sng" dirty="0">
                <a:solidFill>
                  <a:srgbClr val="FF3300"/>
                </a:solidFill>
                <a:latin typeface="Arial"/>
              </a:rPr>
              <a:t>”</a:t>
            </a:r>
            <a:r>
              <a:rPr lang="ko-KR" altLang="en-US" sz="2000" dirty="0"/>
              <a:t> 얻을 것인가</a:t>
            </a:r>
            <a:r>
              <a:rPr lang="en-US" altLang="ko-KR" sz="2000" dirty="0"/>
              <a:t>?</a:t>
            </a:r>
          </a:p>
          <a:p>
            <a:pPr algn="ctr"/>
            <a:endParaRPr lang="en-US" altLang="ko-KR" sz="2000" dirty="0"/>
          </a:p>
          <a:p>
            <a:pPr algn="ctr"/>
            <a:r>
              <a:rPr lang="en-US" altLang="ko-KR" sz="2400" dirty="0"/>
              <a:t>(1) </a:t>
            </a:r>
            <a:r>
              <a:rPr lang="ko-KR" altLang="en-US" sz="2400" dirty="0"/>
              <a:t>자료수집 방법</a:t>
            </a:r>
          </a:p>
          <a:p>
            <a:endParaRPr lang="ko-KR" altLang="en-US" sz="2400" b="0" dirty="0"/>
          </a:p>
          <a:p>
            <a:pPr lvl="1"/>
            <a:r>
              <a:rPr lang="ko-KR" altLang="en-US" sz="2000" b="0" dirty="0"/>
              <a:t>☐ </a:t>
            </a:r>
            <a:r>
              <a:rPr lang="ko-KR" altLang="en-US" sz="2000" b="0" dirty="0" err="1"/>
              <a:t>서베이</a:t>
            </a:r>
            <a:r>
              <a:rPr lang="ko-KR" altLang="en-US" sz="2000" b="0" dirty="0"/>
              <a:t>              ☐ 면접                ☐ 관찰 </a:t>
            </a:r>
          </a:p>
          <a:p>
            <a:pPr lvl="1"/>
            <a:endParaRPr lang="ko-KR" altLang="en-US" sz="1200" b="0" dirty="0"/>
          </a:p>
          <a:p>
            <a:pPr lvl="1"/>
            <a:r>
              <a:rPr lang="ko-KR" altLang="en-US" sz="2000" b="0" dirty="0"/>
              <a:t>☐ 집단 이용          ☐ 사례 연구         ☐ 시험</a:t>
            </a:r>
          </a:p>
          <a:p>
            <a:pPr lvl="1"/>
            <a:r>
              <a:rPr lang="ko-KR" altLang="en-US" sz="1200" b="0" dirty="0"/>
              <a:t>    </a:t>
            </a:r>
          </a:p>
          <a:p>
            <a:pPr lvl="1"/>
            <a:r>
              <a:rPr lang="ko-KR" altLang="en-US" sz="2000" b="0" dirty="0"/>
              <a:t>☐ 문서 검토          ☐ 증명서             ☐ 일기 혹은 잡지 </a:t>
            </a:r>
          </a:p>
          <a:p>
            <a:pPr lvl="1"/>
            <a:endParaRPr lang="ko-KR" altLang="en-US" sz="1200" b="0" dirty="0"/>
          </a:p>
          <a:p>
            <a:pPr lvl="1"/>
            <a:r>
              <a:rPr lang="ko-KR" altLang="en-US" sz="2000" b="0" dirty="0"/>
              <a:t>☐ 일지                 ☐ 사진</a:t>
            </a:r>
            <a:r>
              <a:rPr lang="en-US" altLang="ko-KR" sz="2000" b="0" dirty="0"/>
              <a:t>, </a:t>
            </a:r>
            <a:r>
              <a:rPr lang="ko-KR" altLang="en-US" sz="2000" b="0" dirty="0"/>
              <a:t>비디오</a:t>
            </a:r>
            <a:r>
              <a:rPr lang="en-US" altLang="ko-KR" sz="2000" b="0" dirty="0"/>
              <a:t>, </a:t>
            </a:r>
            <a:r>
              <a:rPr lang="ko-KR" altLang="en-US" sz="2000" b="0" dirty="0"/>
              <a:t>슬라이드</a:t>
            </a:r>
          </a:p>
          <a:p>
            <a:pPr lvl="1"/>
            <a:endParaRPr lang="ko-KR" altLang="en-US" sz="1200" b="0" dirty="0"/>
          </a:p>
          <a:p>
            <a:pPr lvl="1"/>
            <a:r>
              <a:rPr lang="ko-KR" altLang="en-US" sz="2000" b="0" dirty="0"/>
              <a:t>☐ 전문가 혹은 동료 검토</a:t>
            </a:r>
          </a:p>
          <a:p>
            <a:pPr lvl="1"/>
            <a:endParaRPr lang="ko-KR" altLang="en-US" sz="1200" b="0" dirty="0"/>
          </a:p>
          <a:p>
            <a:pPr lvl="1"/>
            <a:r>
              <a:rPr lang="ko-KR" altLang="en-US" sz="2000" b="0" dirty="0"/>
              <a:t>☐ 상황이나 문제에 대한 시뮬레이션</a:t>
            </a:r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684213" y="473075"/>
            <a:ext cx="6732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4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단계</a:t>
            </a: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자료수집방법 결정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684213" y="2043106"/>
            <a:ext cx="799306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en-US" altLang="ko-KR" sz="2400" dirty="0"/>
              <a:t> </a:t>
            </a:r>
            <a:r>
              <a:rPr lang="en-US" altLang="ko-KR" sz="1600" b="1" dirty="0"/>
              <a:t>√</a:t>
            </a:r>
            <a:r>
              <a:rPr lang="en-US" altLang="ko-KR" sz="1600" dirty="0"/>
              <a:t> </a:t>
            </a:r>
            <a:r>
              <a:rPr lang="ko-KR" altLang="en-US" sz="1600" dirty="0" err="1" smtClean="0"/>
              <a:t>인구대상별로</a:t>
            </a:r>
            <a:r>
              <a:rPr lang="ko-KR" altLang="en-US" sz="1600" dirty="0" smtClean="0"/>
              <a:t> 정신적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심리적 혹은 신체적 기능 척도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일상생활기능척도</a:t>
            </a:r>
            <a:endParaRPr lang="en-US" altLang="ko-KR" sz="1600" dirty="0" smtClean="0"/>
          </a:p>
          <a:p>
            <a:pPr marL="342900" indent="-342900"/>
            <a:r>
              <a:rPr lang="ko-KR" altLang="en-US" sz="1600" b="1" dirty="0" smtClean="0"/>
              <a:t> </a:t>
            </a:r>
            <a:r>
              <a:rPr lang="ko-KR" altLang="en-US" sz="1600" b="1" dirty="0"/>
              <a:t>√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 비공식적 </a:t>
            </a:r>
            <a:r>
              <a:rPr lang="ko-KR" altLang="en-US" sz="1600" dirty="0" err="1" smtClean="0"/>
              <a:t>지지망</a:t>
            </a:r>
            <a:r>
              <a:rPr lang="ko-KR" altLang="en-US" sz="1600" dirty="0" smtClean="0"/>
              <a:t> 척도</a:t>
            </a:r>
            <a:endParaRPr lang="en-US" altLang="ko-KR" sz="1600" dirty="0" smtClean="0"/>
          </a:p>
          <a:p>
            <a:pPr marL="342900" indent="-342900"/>
            <a:r>
              <a:rPr lang="ko-KR" altLang="en-US" sz="1600" dirty="0" smtClean="0"/>
              <a:t> </a:t>
            </a:r>
            <a:r>
              <a:rPr lang="ko-KR" altLang="en-US" sz="1600" b="1" dirty="0"/>
              <a:t>√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 만족도</a:t>
            </a:r>
            <a:endParaRPr lang="en-US" altLang="ko-KR" sz="1600" dirty="0" smtClean="0"/>
          </a:p>
          <a:p>
            <a:pPr marL="342900" indent="-342900"/>
            <a:r>
              <a:rPr lang="en-US" altLang="ko-KR" sz="1600" b="1" dirty="0"/>
              <a:t> </a:t>
            </a:r>
            <a:r>
              <a:rPr lang="ko-KR" altLang="en-US" sz="1600" b="1" dirty="0" smtClean="0"/>
              <a:t>√</a:t>
            </a:r>
            <a:r>
              <a:rPr lang="ko-KR" altLang="en-US" sz="1600" dirty="0" smtClean="0"/>
              <a:t>  지역사회통합 척도</a:t>
            </a:r>
            <a:endParaRPr lang="ko-KR" altLang="en-US" dirty="0"/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684213" y="1682744"/>
            <a:ext cx="4103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b="1" dirty="0"/>
              <a:t>(1) </a:t>
            </a:r>
            <a:r>
              <a:rPr lang="ko-KR" altLang="en-US" b="1" dirty="0" smtClean="0"/>
              <a:t>표준화된 측정 도구</a:t>
            </a:r>
            <a:endParaRPr lang="ko-KR" altLang="en-US" b="1" dirty="0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684213" y="473075"/>
            <a:ext cx="6732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4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단계</a:t>
            </a: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자료수집방법 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결정 </a:t>
            </a:r>
            <a:r>
              <a:rPr lang="en-US" altLang="ko-KR" sz="3200" b="1" dirty="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계속</a:t>
            </a:r>
            <a:endParaRPr lang="ko-KR" altLang="en-US" sz="3200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836613" y="3912406"/>
            <a:ext cx="7993062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en-US" altLang="ko-KR" sz="2400" dirty="0"/>
              <a:t> </a:t>
            </a:r>
            <a:r>
              <a:rPr lang="en-US" altLang="ko-KR" sz="1600" b="1" dirty="0"/>
              <a:t>√</a:t>
            </a:r>
            <a:r>
              <a:rPr lang="en-US" altLang="ko-KR" sz="1600" dirty="0"/>
              <a:t> </a:t>
            </a:r>
            <a:r>
              <a:rPr lang="ko-KR" altLang="en-US" sz="1600" dirty="0" smtClean="0"/>
              <a:t>논문의 참고문헌</a:t>
            </a:r>
            <a:endParaRPr lang="en-US" altLang="ko-KR" sz="1600" dirty="0" smtClean="0"/>
          </a:p>
          <a:p>
            <a:pPr marL="342900" indent="-342900"/>
            <a:r>
              <a:rPr lang="ko-KR" altLang="en-US" sz="1600" b="1" dirty="0" smtClean="0"/>
              <a:t> </a:t>
            </a:r>
            <a:r>
              <a:rPr lang="ko-KR" altLang="en-US" sz="1600" b="1" dirty="0"/>
              <a:t>√</a:t>
            </a:r>
            <a:r>
              <a:rPr lang="ko-KR" altLang="en-US" sz="1600" dirty="0"/>
              <a:t> 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척도집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pPr marL="342900" indent="-342900"/>
            <a:r>
              <a:rPr lang="en-US" altLang="ko-KR" sz="1600" b="1" dirty="0"/>
              <a:t> </a:t>
            </a:r>
            <a:r>
              <a:rPr lang="ko-KR" altLang="en-US" sz="1600" b="1" dirty="0" smtClean="0"/>
              <a:t>√</a:t>
            </a:r>
            <a:r>
              <a:rPr lang="ko-KR" altLang="en-US" sz="1600" dirty="0" smtClean="0"/>
              <a:t>  대학도서관 </a:t>
            </a:r>
            <a:endParaRPr lang="en-US" altLang="ko-KR" sz="1600" dirty="0" smtClean="0"/>
          </a:p>
          <a:p>
            <a:pPr marL="342900" indent="-342900"/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√</a:t>
            </a:r>
            <a:r>
              <a:rPr lang="ko-KR" altLang="en-US" sz="1600" dirty="0" smtClean="0"/>
              <a:t>  인터넷</a:t>
            </a:r>
            <a:endParaRPr lang="en-US" altLang="ko-KR" sz="1600" dirty="0" smtClean="0"/>
          </a:p>
          <a:p>
            <a:pPr marL="342900" indent="-342900"/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√</a:t>
            </a:r>
            <a:r>
              <a:rPr lang="ko-KR" altLang="en-US" sz="1600" dirty="0" smtClean="0"/>
              <a:t>  </a:t>
            </a:r>
            <a:r>
              <a:rPr lang="ko-KR" altLang="en-US" sz="1600" dirty="0" err="1" smtClean="0"/>
              <a:t>공동모금회</a:t>
            </a:r>
            <a:r>
              <a:rPr lang="ko-KR" altLang="en-US" sz="1600" dirty="0" smtClean="0"/>
              <a:t> 등 각종 재단 자료실</a:t>
            </a:r>
            <a:r>
              <a:rPr lang="en-US" altLang="ko-KR" sz="1600" b="1" dirty="0" smtClean="0"/>
              <a:t> </a:t>
            </a:r>
          </a:p>
          <a:p>
            <a:pPr marL="342900" indent="-342900"/>
            <a:r>
              <a:rPr lang="en-US" altLang="ko-KR" sz="1600" b="1" dirty="0"/>
              <a:t> </a:t>
            </a:r>
            <a:r>
              <a:rPr lang="ko-KR" altLang="en-US" sz="1600" b="1" dirty="0" smtClean="0"/>
              <a:t>√</a:t>
            </a:r>
            <a:r>
              <a:rPr lang="ko-KR" altLang="en-US" sz="1600" dirty="0" smtClean="0"/>
              <a:t>  타 기관 등의 자료</a:t>
            </a:r>
            <a:endParaRPr lang="ko-KR" altLang="en-US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836613" y="3552044"/>
            <a:ext cx="4103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b="1" dirty="0" smtClean="0"/>
              <a:t>(2) </a:t>
            </a:r>
            <a:r>
              <a:rPr lang="ko-KR" altLang="en-US" b="1" dirty="0" smtClean="0"/>
              <a:t>표준화된 측정도구를 찾는 방법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4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27088" y="1438275"/>
            <a:ext cx="7993062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en-US" altLang="ko-KR" b="0" dirty="0"/>
              <a:t/>
            </a:r>
            <a:br>
              <a:rPr lang="en-US" altLang="ko-KR" b="0" dirty="0"/>
            </a:br>
            <a:r>
              <a:rPr lang="en-US" altLang="ko-KR" b="0" dirty="0"/>
              <a:t>(</a:t>
            </a:r>
            <a:r>
              <a:rPr lang="en-US" altLang="ko-KR" sz="2000" dirty="0"/>
              <a:t>2) </a:t>
            </a:r>
            <a:r>
              <a:rPr lang="ko-KR" altLang="en-US" sz="2000" dirty="0"/>
              <a:t>자료수집방법 설계 시 고려할 점</a:t>
            </a:r>
          </a:p>
          <a:p>
            <a:pPr marL="342900" indent="-342900">
              <a:buFontTx/>
              <a:buAutoNum type="arabicParenBoth"/>
            </a:pPr>
            <a:endParaRPr lang="ko-KR" altLang="en-US" sz="2000" dirty="0"/>
          </a:p>
          <a:p>
            <a:pPr marL="800100" lvl="1" indent="-342900"/>
            <a:r>
              <a:rPr lang="ko-KR" altLang="en-US" sz="2000" dirty="0" smtClean="0"/>
              <a:t>√</a:t>
            </a:r>
            <a:r>
              <a:rPr lang="ko-KR" altLang="en-US" sz="2000" b="0" dirty="0" smtClean="0"/>
              <a:t> </a:t>
            </a:r>
            <a:r>
              <a:rPr lang="ko-KR" altLang="en-US" sz="2000" dirty="0"/>
              <a:t>실행가능성</a:t>
            </a:r>
          </a:p>
          <a:p>
            <a:pPr marL="800100" lvl="1" indent="-342900"/>
            <a:r>
              <a:rPr lang="ko-KR" altLang="en-US" sz="2000" dirty="0"/>
              <a:t> </a:t>
            </a:r>
          </a:p>
          <a:p>
            <a:pPr marL="800100" lvl="1" indent="-342900"/>
            <a:r>
              <a:rPr lang="ko-KR" altLang="en-US" sz="2000" dirty="0" smtClean="0"/>
              <a:t>√ </a:t>
            </a:r>
            <a:r>
              <a:rPr lang="ko-KR" altLang="en-US" sz="2000" dirty="0"/>
              <a:t>신뢰성</a:t>
            </a:r>
          </a:p>
          <a:p>
            <a:pPr marL="800100" lvl="1" indent="-342900"/>
            <a:endParaRPr lang="ko-KR" altLang="en-US" sz="2000" dirty="0"/>
          </a:p>
          <a:p>
            <a:pPr marL="800100" lvl="1" indent="-342900"/>
            <a:r>
              <a:rPr lang="ko-KR" altLang="en-US" sz="2000" dirty="0" smtClean="0"/>
              <a:t>√ </a:t>
            </a:r>
            <a:r>
              <a:rPr lang="ko-KR" altLang="en-US" sz="2000" dirty="0"/>
              <a:t>유용성</a:t>
            </a:r>
          </a:p>
          <a:p>
            <a:pPr marL="800100" lvl="1" indent="-342900"/>
            <a:endParaRPr lang="ko-KR" altLang="en-US" sz="2000" dirty="0"/>
          </a:p>
          <a:p>
            <a:pPr marL="800100" lvl="1" indent="-342900"/>
            <a:r>
              <a:rPr lang="ko-KR" altLang="en-US" sz="2000" dirty="0" smtClean="0"/>
              <a:t>√ </a:t>
            </a:r>
            <a:r>
              <a:rPr lang="ko-KR" altLang="en-US" sz="2000" dirty="0"/>
              <a:t>모든 가능한 선택 고려 </a:t>
            </a:r>
          </a:p>
          <a:p>
            <a:pPr marL="800100" lvl="1" indent="-342900"/>
            <a:endParaRPr lang="ko-KR" altLang="en-US" sz="2000" dirty="0"/>
          </a:p>
          <a:p>
            <a:pPr marL="800100" lvl="1" indent="-342900"/>
            <a:r>
              <a:rPr lang="ko-KR" altLang="en-US" sz="2000" dirty="0" smtClean="0"/>
              <a:t>√ </a:t>
            </a:r>
            <a:r>
              <a:rPr lang="ko-KR" altLang="en-US" sz="2000" dirty="0"/>
              <a:t>창의성 </a:t>
            </a:r>
          </a:p>
          <a:p>
            <a:pPr marL="800100" lvl="1" indent="-342900"/>
            <a:endParaRPr lang="ko-KR" altLang="en-US" sz="2000" dirty="0"/>
          </a:p>
          <a:p>
            <a:pPr marL="800100" lvl="1" indent="-342900"/>
            <a:r>
              <a:rPr lang="ko-KR" altLang="en-US" sz="2000" dirty="0" smtClean="0"/>
              <a:t>√ </a:t>
            </a:r>
            <a:r>
              <a:rPr lang="ko-KR" altLang="en-US" sz="2000" dirty="0"/>
              <a:t>빨리 포기하지 않았는가</a:t>
            </a:r>
            <a:r>
              <a:rPr lang="en-US" altLang="ko-KR" sz="2000" dirty="0"/>
              <a:t>? </a:t>
            </a:r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684213" y="473075"/>
            <a:ext cx="6732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4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단계</a:t>
            </a: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자료수집방법 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결정 </a:t>
            </a:r>
            <a:r>
              <a:rPr lang="en-US" altLang="ko-KR" sz="3200" b="1" dirty="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계속</a:t>
            </a:r>
            <a:endParaRPr lang="ko-KR" altLang="en-US" sz="3200" b="1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27088" y="1438275"/>
            <a:ext cx="799306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en-US" altLang="ko-KR" b="0" dirty="0"/>
              <a:t/>
            </a:r>
            <a:br>
              <a:rPr lang="en-US" altLang="ko-KR" b="0" dirty="0"/>
            </a:br>
            <a:r>
              <a:rPr lang="en-US" altLang="ko-KR" b="0" dirty="0"/>
              <a:t>(</a:t>
            </a:r>
            <a:r>
              <a:rPr lang="en-US" altLang="ko-KR" sz="2000" dirty="0"/>
              <a:t>2) </a:t>
            </a:r>
            <a:r>
              <a:rPr lang="ko-KR" altLang="en-US" sz="2000" dirty="0" smtClean="0"/>
              <a:t>자료수집시기 결정</a:t>
            </a:r>
            <a:endParaRPr lang="en-US" altLang="ko-KR" sz="2000" dirty="0" smtClean="0"/>
          </a:p>
          <a:p>
            <a:pPr marL="342900" indent="-342900"/>
            <a:endParaRPr lang="ko-KR" altLang="en-US" sz="2000" dirty="0"/>
          </a:p>
          <a:p>
            <a:pPr marL="800100" lvl="1" indent="-342900"/>
            <a:r>
              <a:rPr lang="ko-KR" altLang="en-US" sz="2000" dirty="0" smtClean="0"/>
              <a:t>√ 사례관리 실시 기간 동안 </a:t>
            </a:r>
            <a:endParaRPr lang="en-US" altLang="ko-KR" sz="2000" dirty="0" smtClean="0"/>
          </a:p>
          <a:p>
            <a:pPr marL="800100" lvl="1" indent="-342900"/>
            <a:endParaRPr lang="ko-KR" altLang="en-US" sz="2000" dirty="0"/>
          </a:p>
          <a:p>
            <a:pPr marL="800100" lvl="1" indent="-342900"/>
            <a:r>
              <a:rPr lang="ko-KR" altLang="en-US" sz="2000" dirty="0" smtClean="0"/>
              <a:t>√ 사례관리 종결 이후의 상황 추적</a:t>
            </a:r>
            <a:endParaRPr lang="en-US" altLang="ko-KR" sz="2000" dirty="0" smtClean="0"/>
          </a:p>
          <a:p>
            <a:pPr marL="800100" lvl="1" indent="-342900"/>
            <a:endParaRPr lang="ko-KR" altLang="en-US" sz="2000" dirty="0"/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684213" y="473075"/>
            <a:ext cx="6732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4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단계</a:t>
            </a:r>
            <a:r>
              <a:rPr lang="en-US" altLang="ko-KR" sz="3200" b="1" dirty="0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자료수집방법 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결정 </a:t>
            </a:r>
            <a:r>
              <a:rPr lang="en-US" altLang="ko-KR" sz="3200" b="1" dirty="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계속</a:t>
            </a:r>
            <a:endParaRPr lang="ko-KR" altLang="en-US" sz="3200" b="1" dirty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/>
          <p:cNvSpPr>
            <a:spLocks noChangeArrowheads="1"/>
          </p:cNvSpPr>
          <p:nvPr/>
        </p:nvSpPr>
        <p:spPr bwMode="gray">
          <a:xfrm>
            <a:off x="755650" y="2420938"/>
            <a:ext cx="7391400" cy="2386012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79A4E3">
                  <a:gamma/>
                  <a:tint val="0"/>
                  <a:invGamma/>
                </a:srgbClr>
              </a:gs>
              <a:gs pos="100000">
                <a:srgbClr val="79A4E3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79A4E3"/>
            </a:extrusionClr>
          </a:sp3d>
        </p:spPr>
        <p:txBody>
          <a:bodyPr wrap="none" anchor="ctr">
            <a:flatTx/>
          </a:bodyPr>
          <a:lstStyle/>
          <a:p>
            <a:pPr algn="ctr" eaLnBrk="0" fontAlgn="t" latinLnBrk="0" hangingPunct="0">
              <a:spcBef>
                <a:spcPct val="50000"/>
              </a:spcBef>
            </a:pPr>
            <a:r>
              <a:rPr lang="ko-KR" altLang="en-US" sz="40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헤드라인M" pitchFamily="18" charset="-127"/>
                <a:ea typeface="HY헤드라인M" pitchFamily="18" charset="-127"/>
              </a:rPr>
              <a:t>감 사 합 니 다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0" y="476250"/>
            <a:ext cx="60848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300" b="1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3200" b="1">
                <a:latin typeface="HY헤드라인M" pitchFamily="18" charset="-127"/>
                <a:ea typeface="HY헤드라인M" pitchFamily="18" charset="-127"/>
              </a:rPr>
              <a:t>강 의 개 요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827088" y="1866900"/>
            <a:ext cx="7200900" cy="6477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FFCC">
                  <a:gamma/>
                  <a:shade val="38039"/>
                  <a:invGamma/>
                </a:srgbClr>
              </a:gs>
              <a:gs pos="100000">
                <a:srgbClr val="66FFCC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ko-KR" sz="2000" b="1" dirty="0"/>
              <a:t> </a:t>
            </a:r>
            <a:r>
              <a:rPr lang="en-US" altLang="ko-KR" sz="2000" b="1" dirty="0">
                <a:solidFill>
                  <a:srgbClr val="FFFF00"/>
                </a:solidFill>
              </a:rPr>
              <a:t>1) </a:t>
            </a:r>
            <a:r>
              <a:rPr lang="ko-KR" altLang="en-US" sz="2000" b="1" dirty="0" smtClean="0">
                <a:solidFill>
                  <a:srgbClr val="FFFF00"/>
                </a:solidFill>
              </a:rPr>
              <a:t>사례관리 성과 측정 영역 이해</a:t>
            </a:r>
            <a:endParaRPr lang="ko-KR" altLang="en-US" sz="2000" b="1" dirty="0">
              <a:solidFill>
                <a:srgbClr val="FFFF00"/>
              </a:solidFill>
            </a:endParaRP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827088" y="2997200"/>
            <a:ext cx="7200900" cy="6477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FFCC">
                  <a:gamma/>
                  <a:shade val="38039"/>
                  <a:invGamma/>
                </a:srgbClr>
              </a:gs>
              <a:gs pos="100000">
                <a:srgbClr val="66FFCC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ko-KR" sz="2000" b="1" dirty="0"/>
              <a:t> </a:t>
            </a:r>
            <a:r>
              <a:rPr lang="en-US" altLang="ko-KR" sz="2000" b="1" dirty="0">
                <a:solidFill>
                  <a:srgbClr val="FFFF00"/>
                </a:solidFill>
              </a:rPr>
              <a:t>2) </a:t>
            </a:r>
            <a:r>
              <a:rPr lang="ko-KR" altLang="en-US" sz="2000" b="1" dirty="0" smtClean="0">
                <a:solidFill>
                  <a:srgbClr val="FFFF00"/>
                </a:solidFill>
              </a:rPr>
              <a:t>구체적인 성과 측정 단계 이해 및 적용</a:t>
            </a:r>
            <a:endParaRPr lang="ko-KR" altLang="en-US" sz="2000" b="1" dirty="0">
              <a:solidFill>
                <a:srgbClr val="FFFF00"/>
              </a:solidFill>
            </a:endParaRPr>
          </a:p>
        </p:txBody>
      </p:sp>
      <p:sp>
        <p:nvSpPr>
          <p:cNvPr id="7" name="AutoShape 17"/>
          <p:cNvSpPr>
            <a:spLocks noChangeArrowheads="1"/>
          </p:cNvSpPr>
          <p:nvPr/>
        </p:nvSpPr>
        <p:spPr bwMode="auto">
          <a:xfrm>
            <a:off x="2339975" y="4929198"/>
            <a:ext cx="4248150" cy="280974"/>
          </a:xfrm>
          <a:prstGeom prst="downArrow">
            <a:avLst>
              <a:gd name="adj1" fmla="val 78444"/>
              <a:gd name="adj2" fmla="val 53676"/>
            </a:avLst>
          </a:prstGeom>
          <a:solidFill>
            <a:srgbClr val="DDDDDD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8" name="AutoShape 18"/>
          <p:cNvSpPr>
            <a:spLocks noChangeArrowheads="1"/>
          </p:cNvSpPr>
          <p:nvPr/>
        </p:nvSpPr>
        <p:spPr bwMode="auto">
          <a:xfrm>
            <a:off x="2339975" y="5715016"/>
            <a:ext cx="4248150" cy="290506"/>
          </a:xfrm>
          <a:prstGeom prst="downArrow">
            <a:avLst>
              <a:gd name="adj1" fmla="val 78444"/>
              <a:gd name="adj2" fmla="val 53676"/>
            </a:avLst>
          </a:prstGeom>
          <a:solidFill>
            <a:srgbClr val="C0C0C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9" name="AutoShape 16"/>
          <p:cNvSpPr>
            <a:spLocks noChangeArrowheads="1"/>
          </p:cNvSpPr>
          <p:nvPr/>
        </p:nvSpPr>
        <p:spPr bwMode="auto">
          <a:xfrm>
            <a:off x="2339975" y="4119590"/>
            <a:ext cx="4248150" cy="309542"/>
          </a:xfrm>
          <a:prstGeom prst="downArrow">
            <a:avLst>
              <a:gd name="adj1" fmla="val 78444"/>
              <a:gd name="adj2" fmla="val 53676"/>
            </a:avLst>
          </a:prstGeom>
          <a:solidFill>
            <a:srgbClr val="EAEAEA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ko-KR" altLang="ko-KR"/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1546226" y="3687790"/>
            <a:ext cx="5957904" cy="504825"/>
          </a:xfrm>
          <a:prstGeom prst="roundRect">
            <a:avLst>
              <a:gd name="adj" fmla="val 39310"/>
            </a:avLst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1589115" y="4429132"/>
            <a:ext cx="6029342" cy="504825"/>
          </a:xfrm>
          <a:prstGeom prst="roundRect">
            <a:avLst>
              <a:gd name="adj" fmla="val 39310"/>
            </a:avLst>
          </a:prstGeom>
          <a:solidFill>
            <a:srgbClr val="A0D9E6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1589115" y="5214950"/>
            <a:ext cx="6029342" cy="504825"/>
          </a:xfrm>
          <a:prstGeom prst="roundRect">
            <a:avLst>
              <a:gd name="adj" fmla="val 39310"/>
            </a:avLst>
          </a:prstGeom>
          <a:solidFill>
            <a:srgbClr val="66BAC0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1589115" y="6000768"/>
            <a:ext cx="6029342" cy="504825"/>
          </a:xfrm>
          <a:prstGeom prst="roundRect">
            <a:avLst>
              <a:gd name="adj" fmla="val 39310"/>
            </a:avLst>
          </a:prstGeom>
          <a:solidFill>
            <a:srgbClr val="439AA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805014" y="3760815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/>
              <a:t>1</a:t>
            </a:r>
            <a:r>
              <a:rPr lang="ko-KR" altLang="en-US"/>
              <a:t>단계 </a:t>
            </a:r>
            <a:r>
              <a:rPr lang="en-US" altLang="ko-KR"/>
              <a:t>: </a:t>
            </a:r>
            <a:r>
              <a:rPr lang="ko-KR" altLang="en-US"/>
              <a:t>성과를 정의하기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805014" y="4489457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dirty="0"/>
              <a:t>2</a:t>
            </a:r>
            <a:r>
              <a:rPr lang="ko-KR" altLang="en-US" dirty="0"/>
              <a:t>단계 </a:t>
            </a:r>
            <a:r>
              <a:rPr lang="en-US" altLang="ko-KR" dirty="0"/>
              <a:t>: </a:t>
            </a:r>
            <a:r>
              <a:rPr lang="ko-KR" altLang="en-US" dirty="0" err="1"/>
              <a:t>성과별</a:t>
            </a:r>
            <a:r>
              <a:rPr lang="ko-KR" altLang="en-US" dirty="0"/>
              <a:t> 지표</a:t>
            </a:r>
            <a:r>
              <a:rPr lang="en-US" altLang="ko-KR" dirty="0"/>
              <a:t>(indicator</a:t>
            </a:r>
            <a:r>
              <a:rPr lang="en-US" altLang="ko-KR" dirty="0" smtClean="0"/>
              <a:t>)</a:t>
            </a:r>
            <a:r>
              <a:rPr lang="ko-KR" altLang="en-US" dirty="0" smtClean="0"/>
              <a:t> 결정하기</a:t>
            </a:r>
            <a:endParaRPr lang="ko-KR" altLang="en-US" dirty="0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805014" y="5280038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/>
              <a:t>3</a:t>
            </a:r>
            <a:r>
              <a:rPr lang="ko-KR" altLang="en-US"/>
              <a:t>단계 </a:t>
            </a:r>
            <a:r>
              <a:rPr lang="en-US" altLang="ko-KR"/>
              <a:t>: </a:t>
            </a:r>
            <a:r>
              <a:rPr lang="ko-KR" altLang="en-US"/>
              <a:t>지표의 자료원</a:t>
            </a:r>
            <a:r>
              <a:rPr lang="en-US" altLang="ko-KR"/>
              <a:t>(data sources)</a:t>
            </a:r>
            <a:r>
              <a:rPr lang="ko-KR" altLang="en-US"/>
              <a:t>을 확인하기</a:t>
            </a: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1805014" y="6059506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/>
              <a:t>4</a:t>
            </a:r>
            <a:r>
              <a:rPr lang="ko-KR" altLang="en-US"/>
              <a:t>단계 </a:t>
            </a:r>
            <a:r>
              <a:rPr lang="en-US" altLang="ko-KR"/>
              <a:t>: </a:t>
            </a:r>
            <a:r>
              <a:rPr lang="ko-KR" altLang="en-US"/>
              <a:t>자료수집방법을 설계하기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404813"/>
            <a:ext cx="83883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300" b="1" dirty="0">
                <a:latin typeface="HY헤드라인M" pitchFamily="18" charset="-127"/>
                <a:ea typeface="HY헤드라인M" pitchFamily="18" charset="-127"/>
              </a:rPr>
              <a:t>      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사례관리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분야의 성과 측정 영역</a:t>
            </a: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2590769" y="1482725"/>
            <a:ext cx="1871663" cy="144145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err="1" smtClean="0">
                <a:latin typeface="돋움" pitchFamily="50" charset="-127"/>
                <a:ea typeface="돋움" pitchFamily="50" charset="-127"/>
              </a:rPr>
              <a:t>클라리언트와</a:t>
            </a:r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 </a:t>
            </a:r>
            <a:endParaRPr lang="en-US" altLang="ko-KR" sz="1600" b="1" dirty="0" smtClean="0">
              <a:latin typeface="돋움" pitchFamily="50" charset="-127"/>
              <a:ea typeface="돋움" pitchFamily="50" charset="-127"/>
            </a:endParaRPr>
          </a:p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사례관리자와의 </a:t>
            </a:r>
            <a:endParaRPr lang="en-US" altLang="ko-KR" sz="1600" b="1" dirty="0" smtClean="0">
              <a:latin typeface="돋움" pitchFamily="50" charset="-127"/>
              <a:ea typeface="돋움" pitchFamily="50" charset="-127"/>
            </a:endParaRPr>
          </a:p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관계</a:t>
            </a:r>
            <a:endParaRPr lang="ko-KR" altLang="en-US" sz="1600" b="1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2590769" y="5083175"/>
            <a:ext cx="1871663" cy="144145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서비스의 </a:t>
            </a:r>
            <a:endParaRPr lang="en-US" altLang="ko-KR" sz="1600" b="1" dirty="0" smtClean="0">
              <a:latin typeface="돋움" pitchFamily="50" charset="-127"/>
              <a:ea typeface="돋움" pitchFamily="50" charset="-127"/>
            </a:endParaRPr>
          </a:p>
          <a:p>
            <a:pPr algn="ctr"/>
            <a:r>
              <a:rPr lang="ko-KR" altLang="en-US" sz="1600" b="1" dirty="0" err="1" smtClean="0">
                <a:latin typeface="돋움" pitchFamily="50" charset="-127"/>
                <a:ea typeface="돋움" pitchFamily="50" charset="-127"/>
              </a:rPr>
              <a:t>접근성</a:t>
            </a:r>
            <a:endParaRPr lang="ko-KR" altLang="en-US" sz="1600" b="1" dirty="0">
              <a:latin typeface="돋움" pitchFamily="50" charset="-127"/>
              <a:ea typeface="돋움" pitchFamily="50" charset="-127"/>
            </a:endParaRPr>
          </a:p>
        </p:txBody>
      </p:sp>
      <p:cxnSp>
        <p:nvCxnSpPr>
          <p:cNvPr id="9229" name="AutoShape 13"/>
          <p:cNvCxnSpPr>
            <a:cxnSpLocks noChangeShapeType="1"/>
            <a:stCxn id="9228" idx="5"/>
            <a:endCxn id="9226" idx="1"/>
          </p:cNvCxnSpPr>
          <p:nvPr/>
        </p:nvCxnSpPr>
        <p:spPr bwMode="auto">
          <a:xfrm rot="5400000" flipH="1">
            <a:off x="1985878" y="1017038"/>
            <a:ext cx="3179848" cy="61209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30" name="AutoShape 14"/>
          <p:cNvCxnSpPr>
            <a:cxnSpLocks noChangeShapeType="1"/>
            <a:stCxn id="9224" idx="0"/>
            <a:endCxn id="9223" idx="4"/>
          </p:cNvCxnSpPr>
          <p:nvPr/>
        </p:nvCxnSpPr>
        <p:spPr bwMode="auto">
          <a:xfrm flipV="1">
            <a:off x="3527394" y="2924175"/>
            <a:ext cx="0" cy="2159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31" name="AutoShape 15"/>
          <p:cNvCxnSpPr>
            <a:cxnSpLocks noChangeShapeType="1"/>
            <a:stCxn id="9225" idx="3"/>
            <a:endCxn id="9227" idx="7"/>
          </p:cNvCxnSpPr>
          <p:nvPr/>
        </p:nvCxnSpPr>
        <p:spPr bwMode="auto">
          <a:xfrm flipV="1">
            <a:off x="488919" y="2559050"/>
            <a:ext cx="6148388" cy="3108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2590769" y="3282950"/>
            <a:ext cx="1871663" cy="144145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2000" b="1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성과 영역</a:t>
            </a: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214282" y="4437063"/>
            <a:ext cx="1871662" cy="144145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서비스의 </a:t>
            </a:r>
            <a:endParaRPr lang="en-US" altLang="ko-KR" sz="1600" b="1" dirty="0" smtClean="0">
              <a:latin typeface="돋움" pitchFamily="50" charset="-127"/>
              <a:ea typeface="돋움" pitchFamily="50" charset="-127"/>
            </a:endParaRPr>
          </a:p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책임성</a:t>
            </a:r>
            <a:endParaRPr lang="ko-KR" altLang="en-US" sz="1600" b="1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241246" y="2276475"/>
            <a:ext cx="1871662" cy="144145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서비스의 효율성</a:t>
            </a:r>
            <a:endParaRPr lang="ko-KR" altLang="en-US" sz="1600" b="1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5040282" y="2347913"/>
            <a:ext cx="1871662" cy="144145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지역사회자원 및 </a:t>
            </a:r>
            <a:endParaRPr lang="en-US" altLang="ko-KR" sz="1600" b="1" dirty="0" smtClean="0">
              <a:latin typeface="돋움" pitchFamily="50" charset="-127"/>
              <a:ea typeface="돋움" pitchFamily="50" charset="-127"/>
            </a:endParaRPr>
          </a:p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서비스 네트워크 </a:t>
            </a:r>
            <a:endParaRPr lang="en-US" altLang="ko-KR" sz="1600" b="1" dirty="0" smtClean="0">
              <a:latin typeface="돋움" pitchFamily="50" charset="-127"/>
              <a:ea typeface="돋움" pitchFamily="50" charset="-127"/>
            </a:endParaRPr>
          </a:p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구축</a:t>
            </a:r>
            <a:endParaRPr lang="ko-KR" altLang="en-US" sz="1600" b="1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5038694" y="4437063"/>
            <a:ext cx="1871663" cy="144145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6666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600" b="1" dirty="0" smtClean="0">
                <a:latin typeface="돋움" pitchFamily="50" charset="-127"/>
                <a:ea typeface="돋움" pitchFamily="50" charset="-127"/>
              </a:rPr>
              <a:t>보호의 지속성</a:t>
            </a:r>
            <a:endParaRPr lang="ko-KR" altLang="en-US" sz="1600" b="1" dirty="0"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7572396" y="1571612"/>
            <a:ext cx="1214446" cy="4786346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>
                <a:solidFill>
                  <a:sysClr val="windowText" lastClr="000000"/>
                </a:solidFill>
              </a:rPr>
              <a:t>클</a:t>
            </a:r>
            <a:endParaRPr lang="en-US" altLang="ko-KR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ysClr val="windowText" lastClr="000000"/>
                </a:solidFill>
              </a:rPr>
              <a:t>라</a:t>
            </a:r>
            <a:endParaRPr lang="en-US" altLang="ko-KR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ysClr val="windowText" lastClr="000000"/>
                </a:solidFill>
              </a:rPr>
              <a:t>이</a:t>
            </a:r>
            <a:endParaRPr lang="en-US" altLang="ko-KR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ysClr val="windowText" lastClr="000000"/>
                </a:solidFill>
              </a:rPr>
              <a:t>언</a:t>
            </a:r>
            <a:endParaRPr lang="en-US" altLang="ko-KR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ko-KR" altLang="en-US" sz="2400" dirty="0" err="1" smtClean="0">
                <a:solidFill>
                  <a:sysClr val="windowText" lastClr="000000"/>
                </a:solidFill>
              </a:rPr>
              <a:t>트</a:t>
            </a:r>
            <a:endParaRPr lang="en-US" altLang="ko-KR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ko-KR" altLang="en-US" sz="1000" dirty="0" smtClean="0">
                <a:solidFill>
                  <a:sysClr val="windowText" lastClr="000000"/>
                </a:solidFill>
              </a:rPr>
              <a:t> </a:t>
            </a:r>
            <a:endParaRPr lang="en-US" altLang="ko-KR" sz="10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ysClr val="windowText" lastClr="000000"/>
                </a:solidFill>
              </a:rPr>
              <a:t>삶</a:t>
            </a:r>
            <a:endParaRPr lang="en-US" altLang="ko-KR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ysClr val="windowText" lastClr="000000"/>
                </a:solidFill>
              </a:rPr>
              <a:t>의</a:t>
            </a:r>
            <a:endParaRPr lang="en-US" altLang="ko-KR" sz="2400" dirty="0" smtClean="0">
              <a:solidFill>
                <a:sysClr val="windowText" lastClr="000000"/>
              </a:solidFill>
            </a:endParaRPr>
          </a:p>
          <a:p>
            <a:pPr algn="ctr"/>
            <a:endParaRPr lang="en-US" altLang="ko-KR" sz="10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ysClr val="windowText" lastClr="000000"/>
                </a:solidFill>
              </a:rPr>
              <a:t>변</a:t>
            </a:r>
            <a:endParaRPr lang="en-US" altLang="ko-KR" sz="2400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ko-KR" altLang="en-US" sz="2400" dirty="0" smtClean="0">
                <a:solidFill>
                  <a:sysClr val="windowText" lastClr="000000"/>
                </a:solidFill>
              </a:rPr>
              <a:t>화</a:t>
            </a:r>
            <a:endParaRPr lang="ko-KR" altLang="en-US" sz="2400" dirty="0">
              <a:solidFill>
                <a:sysClr val="windowText" lastClr="000000"/>
              </a:solidFill>
            </a:endParaRPr>
          </a:p>
        </p:txBody>
      </p:sp>
      <p:cxnSp>
        <p:nvCxnSpPr>
          <p:cNvPr id="18" name="직선 연결선 17"/>
          <p:cNvCxnSpPr>
            <a:stCxn id="9222" idx="6"/>
            <a:endCxn id="16" idx="1"/>
          </p:cNvCxnSpPr>
          <p:nvPr/>
        </p:nvCxnSpPr>
        <p:spPr>
          <a:xfrm flipV="1">
            <a:off x="4462432" y="3964785"/>
            <a:ext cx="3109964" cy="388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28596" y="428604"/>
            <a:ext cx="68786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 b="1" dirty="0">
                <a:latin typeface="HY헤드라인M" pitchFamily="18" charset="-127"/>
                <a:ea typeface="HY헤드라인M" pitchFamily="18" charset="-127"/>
              </a:rPr>
              <a:t> 1) </a:t>
            </a:r>
            <a:r>
              <a:rPr lang="ko-KR" altLang="en-US" sz="2200" b="1" dirty="0" smtClean="0">
                <a:latin typeface="HY헤드라인M" pitchFamily="18" charset="-127"/>
                <a:ea typeface="HY헤드라인M" pitchFamily="18" charset="-127"/>
              </a:rPr>
              <a:t>클라이언트의 삶의 변화</a:t>
            </a:r>
            <a:endParaRPr lang="ko-KR" altLang="en-US" b="1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214281" y="1000109"/>
          <a:ext cx="8786875" cy="5561965"/>
        </p:xfrm>
        <a:graphic>
          <a:graphicData uri="http://schemas.openxmlformats.org/drawingml/2006/table">
            <a:tbl>
              <a:tblPr/>
              <a:tblGrid>
                <a:gridCol w="2196719"/>
                <a:gridCol w="6590156"/>
              </a:tblGrid>
              <a:tr h="1339281"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① 건강 및 </a:t>
                      </a:r>
                    </a:p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생활기능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(functioning)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신체적⋅정신적 건강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향상    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심리적⋅인지적 기능 향상</a:t>
                      </a:r>
                    </a:p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일상생활 및 사회생활기능 향상 </a:t>
                      </a:r>
                    </a:p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여가 및 문화생활 기회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향상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이동의 자유로움 및 교통수단 이용 조건 향상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362"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② 경제 상황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소득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향상    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고용 및 취업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362"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③ 주거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주택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확보    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주거 환경 개선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933"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바탕"/>
                        </a:rPr>
                        <a:t>④ 교육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아동 양육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   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진학 기회 증가</a:t>
                      </a:r>
                    </a:p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수학능력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향상    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학교 적응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607"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>
                          <a:solidFill>
                            <a:srgbClr val="000000"/>
                          </a:solidFill>
                          <a:latin typeface="바탕"/>
                        </a:rPr>
                        <a:t>⑤비공식적 지지망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다른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사람과의 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접촉 규모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/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도움이나 </a:t>
                      </a:r>
                      <a:r>
                        <a:rPr lang="ko-KR" altLang="en-US" sz="1600" dirty="0" err="1">
                          <a:solidFill>
                            <a:srgbClr val="000000"/>
                          </a:solidFill>
                          <a:latin typeface="바탕"/>
                        </a:rPr>
                        <a:t>상호호혜성</a:t>
                      </a: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/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긴밀성 증가 </a:t>
                      </a:r>
                    </a:p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접촉 형태의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다양화       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관계에 대한 만족감 증가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1361"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⑥지역사회통합</a:t>
                      </a: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dirty="0">
                          <a:solidFill>
                            <a:srgbClr val="000000"/>
                          </a:solidFill>
                          <a:latin typeface="바탕"/>
                        </a:rPr>
                        <a:t>&lt;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물리적 통합 증가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&gt;    &lt;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사회적 통합 증가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&gt;   &lt;</a:t>
                      </a:r>
                      <a:r>
                        <a:rPr lang="ko-KR" altLang="en-US" sz="1600" dirty="0">
                          <a:solidFill>
                            <a:srgbClr val="000000"/>
                          </a:solidFill>
                          <a:latin typeface="바탕"/>
                        </a:rPr>
                        <a:t>심리적 통합 증가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&gt;</a:t>
                      </a:r>
                      <a:endParaRPr lang="ko-KR" altLang="en-US" sz="16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49804" marR="49804" marT="24902" marB="2490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30213" y="620713"/>
            <a:ext cx="68786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 b="1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200" b="1" dirty="0" smtClean="0">
                <a:latin typeface="HY헤드라인M" pitchFamily="18" charset="-127"/>
                <a:ea typeface="HY헤드라인M" pitchFamily="18" charset="-127"/>
              </a:rPr>
              <a:t>2) </a:t>
            </a:r>
            <a:r>
              <a:rPr lang="ko-KR" altLang="en-US" sz="2200" b="1" dirty="0" smtClean="0">
                <a:latin typeface="HY헤드라인M" pitchFamily="18" charset="-127"/>
                <a:ea typeface="HY헤드라인M" pitchFamily="18" charset="-127"/>
              </a:rPr>
              <a:t>클라이언트와 사례관리자와의 관계</a:t>
            </a:r>
            <a:endParaRPr lang="ko-KR" altLang="en-US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28597" y="1506538"/>
            <a:ext cx="82470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Tx/>
              <a:buChar char="•"/>
            </a:pPr>
            <a:r>
              <a:rPr lang="en-US" altLang="ko-KR" sz="1600" b="1" dirty="0"/>
              <a:t> </a:t>
            </a:r>
            <a:r>
              <a:rPr lang="ko-KR" altLang="en-US" sz="1600" b="1" dirty="0" smtClean="0"/>
              <a:t>사례관리자에 대한 클라이언트의 신뢰감이 증가하는가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했는가</a:t>
            </a:r>
            <a:r>
              <a:rPr lang="en-US" altLang="ko-KR" sz="1600" b="1" dirty="0" smtClean="0"/>
              <a:t>)?</a:t>
            </a:r>
          </a:p>
          <a:p>
            <a:pPr>
              <a:buFontTx/>
              <a:buChar char="•"/>
            </a:pPr>
            <a:endParaRPr lang="en-US" altLang="ko-KR" sz="1600" b="1" dirty="0"/>
          </a:p>
          <a:p>
            <a:pPr>
              <a:buFontTx/>
              <a:buChar char="•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사례관리자와 클라이언트 사이에 사례관리 목표 및 과정의 동의가 이루어지는가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졌는가</a:t>
            </a:r>
            <a:r>
              <a:rPr lang="en-US" altLang="ko-KR" sz="1600" b="1" dirty="0" smtClean="0"/>
              <a:t>)?</a:t>
            </a:r>
          </a:p>
          <a:p>
            <a:pPr>
              <a:buFontTx/>
              <a:buChar char="•"/>
            </a:pPr>
            <a:endParaRPr lang="en-US" altLang="ko-KR" sz="1600" b="1" dirty="0"/>
          </a:p>
          <a:p>
            <a:pPr>
              <a:buFontTx/>
              <a:buChar char="•"/>
            </a:pPr>
            <a:r>
              <a:rPr lang="ko-KR" altLang="en-US" sz="1600" b="1" dirty="0" smtClean="0"/>
              <a:t> 사례관리 과정에 클라이언트가 적극적으로 참여하는가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했는가</a:t>
            </a:r>
            <a:r>
              <a:rPr lang="en-US" altLang="ko-KR" sz="1600" b="1" dirty="0" smtClean="0"/>
              <a:t>)?</a:t>
            </a:r>
            <a:endParaRPr lang="ko-KR" altLang="en-US" sz="1600" b="1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82613" y="3505752"/>
            <a:ext cx="68786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 b="1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200" b="1" dirty="0" smtClean="0">
                <a:latin typeface="HY헤드라인M" pitchFamily="18" charset="-127"/>
                <a:ea typeface="HY헤드라인M" pitchFamily="18" charset="-127"/>
              </a:rPr>
              <a:t>3) </a:t>
            </a:r>
            <a:r>
              <a:rPr lang="ko-KR" altLang="en-US" sz="2200" b="1" dirty="0" smtClean="0">
                <a:latin typeface="HY헤드라인M" pitchFamily="18" charset="-127"/>
                <a:ea typeface="HY헤드라인M" pitchFamily="18" charset="-127"/>
              </a:rPr>
              <a:t>지역사회자원 및 서비스 네트워크 구축</a:t>
            </a:r>
            <a:endParaRPr lang="ko-KR" altLang="en-US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80997" y="4391577"/>
            <a:ext cx="82470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Tx/>
              <a:buChar char="•"/>
            </a:pPr>
            <a:r>
              <a:rPr lang="en-US" altLang="ko-KR" sz="1600" b="1" dirty="0"/>
              <a:t> </a:t>
            </a:r>
            <a:r>
              <a:rPr lang="ko-KR" altLang="en-US" sz="1600" b="1" dirty="0" smtClean="0"/>
              <a:t>서비스 제공 기관 간 클라이언트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정보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자원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예산 교화의 빈도 및 협력 강도가 </a:t>
            </a:r>
            <a:endParaRPr lang="en-US" altLang="ko-KR" sz="1600" b="1" dirty="0" smtClean="0"/>
          </a:p>
          <a:p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증가하는가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했는가</a:t>
            </a:r>
            <a:r>
              <a:rPr lang="en-US" altLang="ko-KR" sz="1600" b="1" dirty="0" smtClean="0"/>
              <a:t>)?</a:t>
            </a:r>
            <a:endParaRPr lang="ko-KR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30213" y="620713"/>
            <a:ext cx="68786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 b="1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200" b="1" dirty="0" smtClean="0">
                <a:latin typeface="HY헤드라인M" pitchFamily="18" charset="-127"/>
                <a:ea typeface="HY헤드라인M" pitchFamily="18" charset="-127"/>
              </a:rPr>
              <a:t>3) </a:t>
            </a:r>
            <a:r>
              <a:rPr lang="ko-KR" altLang="en-US" sz="2200" b="1" dirty="0" smtClean="0">
                <a:latin typeface="HY헤드라인M" pitchFamily="18" charset="-127"/>
                <a:ea typeface="HY헤드라인M" pitchFamily="18" charset="-127"/>
              </a:rPr>
              <a:t>보호의 지속성</a:t>
            </a:r>
            <a:endParaRPr lang="ko-KR" altLang="en-US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28597" y="1506538"/>
            <a:ext cx="824709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altLang="ko-KR" sz="1600" b="1" dirty="0" smtClean="0"/>
              <a:t>&lt;</a:t>
            </a:r>
            <a:r>
              <a:rPr lang="ko-KR" altLang="en-US" sz="1600" b="1" dirty="0" smtClean="0"/>
              <a:t>횡단적 지속성</a:t>
            </a:r>
            <a:r>
              <a:rPr lang="en-US" altLang="ko-KR" sz="1600" b="1" dirty="0" smtClean="0"/>
              <a:t>&gt;</a:t>
            </a:r>
          </a:p>
          <a:p>
            <a:pPr>
              <a:buFontTx/>
              <a:buChar char="•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제공된 서비스 종류와 클라이언트 욕구 사이의 </a:t>
            </a:r>
            <a:r>
              <a:rPr lang="ko-KR" altLang="en-US" sz="1600" b="1" dirty="0" err="1" smtClean="0"/>
              <a:t>일치도가</a:t>
            </a:r>
            <a:r>
              <a:rPr lang="ko-KR" altLang="en-US" sz="1600" b="1" dirty="0" smtClean="0"/>
              <a:t> 증가하는가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되었는가</a:t>
            </a:r>
            <a:r>
              <a:rPr lang="en-US" altLang="ko-KR" sz="1600" b="1" dirty="0" smtClean="0"/>
              <a:t>)?</a:t>
            </a:r>
          </a:p>
          <a:p>
            <a:pPr>
              <a:buFontTx/>
              <a:buChar char="•"/>
            </a:pPr>
            <a:endParaRPr lang="en-US" altLang="ko-KR" sz="1600" b="1" dirty="0"/>
          </a:p>
          <a:p>
            <a:r>
              <a:rPr lang="en-US" altLang="ko-KR" sz="1600" b="1" dirty="0" smtClean="0"/>
              <a:t>&lt;</a:t>
            </a:r>
            <a:r>
              <a:rPr lang="ko-KR" altLang="en-US" sz="1600" b="1" dirty="0" smtClean="0"/>
              <a:t>종단적 지속성</a:t>
            </a:r>
            <a:r>
              <a:rPr lang="en-US" altLang="ko-KR" sz="1600" b="1" dirty="0" smtClean="0"/>
              <a:t>&gt;</a:t>
            </a:r>
          </a:p>
          <a:p>
            <a:pPr>
              <a:buFontTx/>
              <a:buChar char="•"/>
            </a:pPr>
            <a:r>
              <a:rPr lang="ko-KR" altLang="en-US" sz="1600" b="1" dirty="0" smtClean="0"/>
              <a:t> 사례관리 체계 속에서 클라이언트가 탈락되지 않고 지속적으로 연계되고 있는가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되었는가</a:t>
            </a:r>
            <a:r>
              <a:rPr lang="en-US" altLang="ko-KR" sz="1600" b="1" dirty="0" smtClean="0"/>
              <a:t>)?</a:t>
            </a:r>
          </a:p>
          <a:p>
            <a:pPr>
              <a:buFontTx/>
              <a:buChar char="•"/>
            </a:pPr>
            <a:endParaRPr lang="en-US" altLang="ko-KR" sz="1600" b="1" dirty="0"/>
          </a:p>
          <a:p>
            <a:pPr>
              <a:buFontTx/>
              <a:buChar char="•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제공된 서비스들 사이의 시간에 간격이 생기지 않고 연결되고 있는가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되었는가</a:t>
            </a:r>
            <a:r>
              <a:rPr lang="en-US" altLang="ko-KR" sz="1600" b="1" dirty="0" smtClean="0"/>
              <a:t>)?</a:t>
            </a:r>
            <a:endParaRPr lang="ko-KR" altLang="en-US" sz="1600" b="1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82613" y="4000504"/>
            <a:ext cx="68786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 b="1" dirty="0">
                <a:latin typeface="HY헤드라인M" pitchFamily="18" charset="-127"/>
                <a:ea typeface="HY헤드라인M" pitchFamily="18" charset="-127"/>
              </a:rPr>
              <a:t> 4</a:t>
            </a:r>
            <a:r>
              <a:rPr lang="en-US" altLang="ko-KR" sz="2200" b="1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200" b="1" dirty="0" smtClean="0">
                <a:latin typeface="HY헤드라인M" pitchFamily="18" charset="-127"/>
                <a:ea typeface="HY헤드라인M" pitchFamily="18" charset="-127"/>
              </a:rPr>
              <a:t>서비스의 </a:t>
            </a:r>
            <a:r>
              <a:rPr lang="ko-KR" altLang="en-US" sz="2200" b="1" dirty="0" err="1" smtClean="0">
                <a:latin typeface="HY헤드라인M" pitchFamily="18" charset="-127"/>
                <a:ea typeface="HY헤드라인M" pitchFamily="18" charset="-127"/>
              </a:rPr>
              <a:t>접근성</a:t>
            </a:r>
            <a:endParaRPr lang="ko-KR" altLang="en-US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80997" y="4886329"/>
            <a:ext cx="82470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Tx/>
              <a:buChar char="•"/>
            </a:pPr>
            <a:r>
              <a:rPr lang="en-US" altLang="ko-KR" sz="1600" b="1" dirty="0"/>
              <a:t> </a:t>
            </a:r>
            <a:r>
              <a:rPr lang="ko-KR" altLang="en-US" sz="1600" b="1" dirty="0" smtClean="0"/>
              <a:t>클라이언트의 서비스 욕구와 실제 이용과의 불균형 원인이 </a:t>
            </a:r>
            <a:r>
              <a:rPr lang="ko-KR" altLang="en-US" sz="1600" b="1" dirty="0" err="1" smtClean="0"/>
              <a:t>제거되</a:t>
            </a:r>
            <a:r>
              <a:rPr lang="en-US" altLang="ko-KR" sz="1600" b="1" dirty="0" smtClean="0"/>
              <a:t>(</a:t>
            </a:r>
            <a:r>
              <a:rPr lang="ko-KR" altLang="en-US" sz="1600" b="1" dirty="0" err="1" smtClean="0"/>
              <a:t>었</a:t>
            </a:r>
            <a:r>
              <a:rPr lang="en-US" altLang="ko-KR" sz="1600" b="1" dirty="0" smtClean="0"/>
              <a:t>)</a:t>
            </a:r>
            <a:r>
              <a:rPr lang="ko-KR" altLang="en-US" sz="1600" b="1" dirty="0" err="1" smtClean="0"/>
              <a:t>는가</a:t>
            </a:r>
            <a:r>
              <a:rPr lang="en-US" altLang="ko-KR" sz="1600" b="1" dirty="0" smtClean="0"/>
              <a:t>?</a:t>
            </a:r>
          </a:p>
          <a:p>
            <a:pPr>
              <a:buFontTx/>
              <a:buChar char="•"/>
            </a:pPr>
            <a:endParaRPr lang="en-US" altLang="ko-KR" sz="1600" b="1" dirty="0" smtClean="0"/>
          </a:p>
          <a:p>
            <a:pPr>
              <a:buFontTx/>
              <a:buChar char="•"/>
            </a:pPr>
            <a:r>
              <a:rPr lang="en-US" altLang="ko-KR" sz="1600" b="1" dirty="0"/>
              <a:t> </a:t>
            </a:r>
            <a:r>
              <a:rPr lang="ko-KR" altLang="en-US" sz="1600" b="1" dirty="0" smtClean="0"/>
              <a:t>사례관리자 또는 클라이언트가 필요하다고 판단되는 서비스를 실제로 이용한 클라이언트의 비율이나 수가 </a:t>
            </a:r>
            <a:r>
              <a:rPr lang="ko-KR" altLang="en-US" sz="1600" b="1" dirty="0" err="1" smtClean="0"/>
              <a:t>증가하</a:t>
            </a:r>
            <a:r>
              <a:rPr lang="en-US" altLang="ko-KR" sz="1600" b="1" dirty="0" smtClean="0"/>
              <a:t>(</a:t>
            </a:r>
            <a:r>
              <a:rPr lang="ko-KR" altLang="en-US" sz="1600" b="1" dirty="0" err="1" smtClean="0"/>
              <a:t>였</a:t>
            </a:r>
            <a:r>
              <a:rPr lang="en-US" altLang="ko-KR" sz="1600" b="1" dirty="0" smtClean="0"/>
              <a:t>)</a:t>
            </a:r>
            <a:r>
              <a:rPr lang="ko-KR" altLang="en-US" sz="1600" b="1" dirty="0" err="1" smtClean="0"/>
              <a:t>는가</a:t>
            </a:r>
            <a:r>
              <a:rPr lang="en-US" altLang="ko-KR" sz="1600" b="1" dirty="0" smtClean="0"/>
              <a:t>?</a:t>
            </a:r>
            <a:endParaRPr lang="ko-KR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30213" y="620713"/>
            <a:ext cx="68786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 b="1" dirty="0">
                <a:latin typeface="HY헤드라인M" pitchFamily="18" charset="-127"/>
                <a:ea typeface="HY헤드라인M" pitchFamily="18" charset="-127"/>
              </a:rPr>
              <a:t> 5</a:t>
            </a:r>
            <a:r>
              <a:rPr lang="en-US" altLang="ko-KR" sz="2200" b="1" dirty="0" smtClean="0"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2200" b="1" dirty="0" smtClean="0">
                <a:latin typeface="HY헤드라인M" pitchFamily="18" charset="-127"/>
                <a:ea typeface="HY헤드라인M" pitchFamily="18" charset="-127"/>
              </a:rPr>
              <a:t>서비스의 책임성</a:t>
            </a:r>
            <a:endParaRPr lang="ko-KR" altLang="en-US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28597" y="1506538"/>
            <a:ext cx="82470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600" b="1" dirty="0" smtClean="0"/>
              <a:t> 사례관리 제공기관이 동일하게 </a:t>
            </a:r>
            <a:r>
              <a:rPr lang="ko-KR" altLang="en-US" sz="1600" b="1" dirty="0" err="1" smtClean="0"/>
              <a:t>지속되</a:t>
            </a:r>
            <a:r>
              <a:rPr lang="en-US" altLang="ko-KR" sz="1600" b="1" dirty="0" smtClean="0"/>
              <a:t>(</a:t>
            </a:r>
            <a:r>
              <a:rPr lang="ko-KR" altLang="en-US" sz="1600" b="1" dirty="0" err="1" smtClean="0"/>
              <a:t>었</a:t>
            </a:r>
            <a:r>
              <a:rPr lang="en-US" altLang="ko-KR" sz="1600" b="1" dirty="0" smtClean="0"/>
              <a:t>)</a:t>
            </a:r>
            <a:r>
              <a:rPr lang="ko-KR" altLang="en-US" sz="1600" b="1" dirty="0" err="1" smtClean="0"/>
              <a:t>는가</a:t>
            </a:r>
            <a:r>
              <a:rPr lang="en-US" altLang="ko-KR" sz="1600" b="1" dirty="0" smtClean="0"/>
              <a:t>?</a:t>
            </a:r>
            <a:endParaRPr lang="en-US" altLang="ko-KR" sz="1600" b="1" dirty="0"/>
          </a:p>
          <a:p>
            <a:endParaRPr lang="en-US" altLang="ko-KR" sz="1600" b="1" dirty="0" smtClean="0"/>
          </a:p>
          <a:p>
            <a:pPr>
              <a:buFont typeface="Arial" pitchFamily="34" charset="0"/>
              <a:buChar char="•"/>
            </a:pPr>
            <a:r>
              <a:rPr lang="ko-KR" altLang="en-US" sz="1600" b="1" dirty="0" smtClean="0"/>
              <a:t> 사례관리 제공기관의 변동 시 클라이언트 의뢰가 공식적 과정을 거쳐 이루어지는가</a:t>
            </a: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졌는가</a:t>
            </a:r>
            <a:r>
              <a:rPr lang="en-US" altLang="ko-KR" sz="1600" b="1" dirty="0" smtClean="0"/>
              <a:t>)?</a:t>
            </a:r>
          </a:p>
          <a:p>
            <a:pPr>
              <a:buFontTx/>
              <a:buChar char="•"/>
            </a:pPr>
            <a:endParaRPr lang="en-US" altLang="ko-KR" sz="1600" b="1" dirty="0"/>
          </a:p>
          <a:p>
            <a:pPr>
              <a:buFontTx/>
              <a:buChar char="•"/>
            </a:pP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주요사례관리자가 동일하게 </a:t>
            </a:r>
            <a:r>
              <a:rPr lang="ko-KR" altLang="en-US" sz="1600" b="1" dirty="0" err="1" smtClean="0"/>
              <a:t>지속되</a:t>
            </a:r>
            <a:r>
              <a:rPr lang="en-US" altLang="ko-KR" sz="1600" b="1" dirty="0" smtClean="0"/>
              <a:t>(</a:t>
            </a:r>
            <a:r>
              <a:rPr lang="ko-KR" altLang="en-US" sz="1600" b="1" dirty="0" err="1" smtClean="0"/>
              <a:t>었</a:t>
            </a:r>
            <a:r>
              <a:rPr lang="en-US" altLang="ko-KR" sz="1600" b="1" dirty="0" smtClean="0"/>
              <a:t>)</a:t>
            </a:r>
            <a:r>
              <a:rPr lang="ko-KR" altLang="en-US" sz="1600" b="1" dirty="0" err="1" smtClean="0"/>
              <a:t>는가</a:t>
            </a:r>
            <a:r>
              <a:rPr lang="en-US" altLang="ko-KR" sz="1600" b="1" dirty="0" smtClean="0"/>
              <a:t>?</a:t>
            </a:r>
          </a:p>
          <a:p>
            <a:pPr>
              <a:buFontTx/>
              <a:buChar char="•"/>
            </a:pPr>
            <a:endParaRPr lang="en-US" altLang="ko-KR" sz="1600" b="1" dirty="0"/>
          </a:p>
          <a:p>
            <a:pPr>
              <a:buFontTx/>
              <a:buChar char="•"/>
            </a:pPr>
            <a:r>
              <a:rPr lang="en-US" altLang="ko-KR" sz="1600" b="1" dirty="0" smtClean="0"/>
              <a:t> </a:t>
            </a:r>
            <a:r>
              <a:rPr lang="ko-KR" altLang="en-US" sz="1600" b="1" dirty="0" err="1" smtClean="0"/>
              <a:t>사례관리팀의</a:t>
            </a:r>
            <a:r>
              <a:rPr lang="ko-KR" altLang="en-US" sz="1600" b="1" dirty="0" smtClean="0"/>
              <a:t> 경우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팀 성원 사이에서 클라이언트에 대한 공유가 정기적으로 이루어지고 있는가</a:t>
            </a:r>
            <a:r>
              <a:rPr lang="en-US" altLang="ko-KR" sz="1600" b="1" dirty="0" smtClean="0"/>
              <a:t>?</a:t>
            </a:r>
            <a:endParaRPr lang="ko-KR" altLang="en-US" sz="1600" b="1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82613" y="4000504"/>
            <a:ext cx="68786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 b="1" dirty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2200" b="1" dirty="0" smtClean="0">
                <a:latin typeface="HY헤드라인M" pitchFamily="18" charset="-127"/>
                <a:ea typeface="HY헤드라인M" pitchFamily="18" charset="-127"/>
              </a:rPr>
              <a:t>6) </a:t>
            </a:r>
            <a:r>
              <a:rPr lang="ko-KR" altLang="en-US" sz="2200" b="1" dirty="0" smtClean="0">
                <a:latin typeface="HY헤드라인M" pitchFamily="18" charset="-127"/>
                <a:ea typeface="HY헤드라인M" pitchFamily="18" charset="-127"/>
              </a:rPr>
              <a:t>서비스의 효율성</a:t>
            </a:r>
            <a:endParaRPr lang="ko-KR" altLang="en-US" b="1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80997" y="4886329"/>
            <a:ext cx="82470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Tx/>
              <a:buChar char="•"/>
            </a:pPr>
            <a:r>
              <a:rPr lang="en-US" altLang="ko-KR" sz="1600" b="1" dirty="0"/>
              <a:t> </a:t>
            </a:r>
            <a:r>
              <a:rPr lang="ko-KR" altLang="en-US" sz="1600" b="1" dirty="0" smtClean="0"/>
              <a:t>고액이 드는 서비스의 비용이 </a:t>
            </a:r>
            <a:r>
              <a:rPr lang="ko-KR" altLang="en-US" sz="1600" b="1" dirty="0" err="1" smtClean="0"/>
              <a:t>감소하</a:t>
            </a:r>
            <a:r>
              <a:rPr lang="en-US" altLang="ko-KR" sz="1600" b="1" dirty="0" smtClean="0"/>
              <a:t>(</a:t>
            </a:r>
            <a:r>
              <a:rPr lang="ko-KR" altLang="en-US" sz="1600" b="1" dirty="0" err="1" smtClean="0"/>
              <a:t>였</a:t>
            </a:r>
            <a:r>
              <a:rPr lang="en-US" altLang="ko-KR" sz="1600" b="1" dirty="0" smtClean="0"/>
              <a:t>)</a:t>
            </a:r>
            <a:r>
              <a:rPr lang="ko-KR" altLang="en-US" sz="1600" b="1" dirty="0" err="1" smtClean="0"/>
              <a:t>는가</a:t>
            </a:r>
            <a:r>
              <a:rPr lang="en-US" altLang="ko-KR" sz="1600" b="1" dirty="0" smtClean="0"/>
              <a:t>?</a:t>
            </a:r>
          </a:p>
          <a:p>
            <a:pPr>
              <a:buFontTx/>
              <a:buChar char="•"/>
            </a:pPr>
            <a:endParaRPr lang="en-US" altLang="ko-KR" sz="1600" b="1" dirty="0" smtClean="0"/>
          </a:p>
          <a:p>
            <a:pPr>
              <a:buFontTx/>
              <a:buChar char="•"/>
            </a:pPr>
            <a:r>
              <a:rPr lang="en-US" altLang="ko-KR" sz="1600" b="1" dirty="0"/>
              <a:t> </a:t>
            </a:r>
            <a:r>
              <a:rPr lang="ko-KR" altLang="en-US" sz="1600" b="1" dirty="0" smtClean="0"/>
              <a:t>서비스를 과다하게 이용하는 클라이언트 </a:t>
            </a:r>
            <a:r>
              <a:rPr lang="en-US" altLang="ko-KR" sz="1600" b="1" dirty="0" smtClean="0"/>
              <a:t>1</a:t>
            </a:r>
            <a:r>
              <a:rPr lang="ko-KR" altLang="en-US" sz="1600" b="1" dirty="0" smtClean="0"/>
              <a:t>인당 투여 비용이 </a:t>
            </a:r>
            <a:r>
              <a:rPr lang="ko-KR" altLang="en-US" sz="1600" b="1" dirty="0" err="1" smtClean="0"/>
              <a:t>감소하</a:t>
            </a:r>
            <a:r>
              <a:rPr lang="en-US" altLang="ko-KR" sz="1600" b="1" dirty="0" smtClean="0"/>
              <a:t>(</a:t>
            </a:r>
            <a:r>
              <a:rPr lang="ko-KR" altLang="en-US" sz="1600" b="1" dirty="0" err="1" smtClean="0"/>
              <a:t>였</a:t>
            </a:r>
            <a:r>
              <a:rPr lang="en-US" altLang="ko-KR" sz="1600" b="1" dirty="0" smtClean="0"/>
              <a:t>)</a:t>
            </a:r>
            <a:r>
              <a:rPr lang="ko-KR" altLang="en-US" sz="1600" b="1" dirty="0" err="1" smtClean="0"/>
              <a:t>는가</a:t>
            </a:r>
            <a:r>
              <a:rPr lang="en-US" altLang="ko-KR" sz="1600" b="1" dirty="0" smtClean="0"/>
              <a:t>?</a:t>
            </a:r>
            <a:endParaRPr lang="ko-KR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1" name="AutoShape 27"/>
          <p:cNvSpPr>
            <a:spLocks noChangeArrowheads="1"/>
          </p:cNvSpPr>
          <p:nvPr/>
        </p:nvSpPr>
        <p:spPr bwMode="auto">
          <a:xfrm>
            <a:off x="2771775" y="2466965"/>
            <a:ext cx="3382963" cy="485775"/>
          </a:xfrm>
          <a:prstGeom prst="downArrow">
            <a:avLst>
              <a:gd name="adj1" fmla="val 78444"/>
              <a:gd name="adj2" fmla="val 53676"/>
            </a:avLst>
          </a:prstGeom>
          <a:gradFill rotWithShape="1">
            <a:gsLst>
              <a:gs pos="0">
                <a:schemeClr val="bg2">
                  <a:gamma/>
                  <a:tint val="2549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ko-KR" altLang="ko-KR" b="1"/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1116013" y="2000240"/>
            <a:ext cx="6624637" cy="504825"/>
          </a:xfrm>
          <a:prstGeom prst="roundRect">
            <a:avLst>
              <a:gd name="adj" fmla="val 39310"/>
            </a:avLst>
          </a:prstGeom>
          <a:solidFill>
            <a:srgbClr val="3399F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1258888" y="2071677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b="1" dirty="0"/>
              <a:t>1</a:t>
            </a:r>
            <a:r>
              <a:rPr lang="ko-KR" altLang="en-US" b="1" dirty="0"/>
              <a:t>단계 </a:t>
            </a:r>
            <a:r>
              <a:rPr lang="en-US" altLang="ko-KR" b="1" dirty="0"/>
              <a:t>: </a:t>
            </a:r>
            <a:r>
              <a:rPr lang="ko-KR" altLang="en-US" b="1" dirty="0" smtClean="0"/>
              <a:t>사례관리 성과를 </a:t>
            </a:r>
            <a:r>
              <a:rPr lang="ko-KR" altLang="en-US" b="1" dirty="0"/>
              <a:t>정의하기</a:t>
            </a:r>
          </a:p>
        </p:txBody>
      </p:sp>
      <p:sp>
        <p:nvSpPr>
          <p:cNvPr id="16412" name="AutoShape 28"/>
          <p:cNvSpPr>
            <a:spLocks noChangeArrowheads="1"/>
          </p:cNvSpPr>
          <p:nvPr/>
        </p:nvSpPr>
        <p:spPr bwMode="auto">
          <a:xfrm>
            <a:off x="2843213" y="3457565"/>
            <a:ext cx="3382962" cy="525462"/>
          </a:xfrm>
          <a:prstGeom prst="downArrow">
            <a:avLst>
              <a:gd name="adj1" fmla="val 78444"/>
              <a:gd name="adj2" fmla="val 53676"/>
            </a:avLst>
          </a:prstGeom>
          <a:gradFill rotWithShape="1">
            <a:gsLst>
              <a:gs pos="0">
                <a:schemeClr val="bg2">
                  <a:gamma/>
                  <a:tint val="2549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16413" name="AutoShape 29"/>
          <p:cNvSpPr>
            <a:spLocks noChangeArrowheads="1"/>
          </p:cNvSpPr>
          <p:nvPr/>
        </p:nvSpPr>
        <p:spPr bwMode="auto">
          <a:xfrm>
            <a:off x="2843213" y="4397365"/>
            <a:ext cx="3382962" cy="576262"/>
          </a:xfrm>
          <a:prstGeom prst="downArrow">
            <a:avLst>
              <a:gd name="adj1" fmla="val 78444"/>
              <a:gd name="adj2" fmla="val 53676"/>
            </a:avLst>
          </a:prstGeom>
          <a:gradFill rotWithShape="1">
            <a:gsLst>
              <a:gs pos="0">
                <a:schemeClr val="bg2">
                  <a:gamma/>
                  <a:tint val="2549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16415" name="AutoShape 31"/>
          <p:cNvSpPr>
            <a:spLocks noChangeArrowheads="1"/>
          </p:cNvSpPr>
          <p:nvPr/>
        </p:nvSpPr>
        <p:spPr bwMode="auto">
          <a:xfrm>
            <a:off x="1116013" y="3006715"/>
            <a:ext cx="6624637" cy="504825"/>
          </a:xfrm>
          <a:prstGeom prst="roundRect">
            <a:avLst>
              <a:gd name="adj" fmla="val 39310"/>
            </a:avLst>
          </a:prstGeom>
          <a:solidFill>
            <a:srgbClr val="0066F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416" name="AutoShape 32"/>
          <p:cNvSpPr>
            <a:spLocks noChangeArrowheads="1"/>
          </p:cNvSpPr>
          <p:nvPr/>
        </p:nvSpPr>
        <p:spPr bwMode="auto">
          <a:xfrm>
            <a:off x="1116013" y="4043352"/>
            <a:ext cx="6624637" cy="504825"/>
          </a:xfrm>
          <a:prstGeom prst="roundRect">
            <a:avLst>
              <a:gd name="adj" fmla="val 39310"/>
            </a:avLst>
          </a:prstGeom>
          <a:solidFill>
            <a:srgbClr val="0000FF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417" name="AutoShape 33"/>
          <p:cNvSpPr>
            <a:spLocks noChangeArrowheads="1"/>
          </p:cNvSpPr>
          <p:nvPr/>
        </p:nvSpPr>
        <p:spPr bwMode="auto">
          <a:xfrm>
            <a:off x="1116013" y="5040302"/>
            <a:ext cx="6624637" cy="504825"/>
          </a:xfrm>
          <a:prstGeom prst="roundRect">
            <a:avLst>
              <a:gd name="adj" fmla="val 39310"/>
            </a:avLst>
          </a:prstGeom>
          <a:solidFill>
            <a:srgbClr val="0000CC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419" name="Rectangle 35"/>
          <p:cNvSpPr>
            <a:spLocks noChangeArrowheads="1"/>
          </p:cNvSpPr>
          <p:nvPr/>
        </p:nvSpPr>
        <p:spPr bwMode="auto">
          <a:xfrm>
            <a:off x="1258888" y="3063865"/>
            <a:ext cx="6481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b="1" dirty="0"/>
              <a:t>2</a:t>
            </a:r>
            <a:r>
              <a:rPr lang="ko-KR" altLang="en-US" b="1" dirty="0"/>
              <a:t>단계 </a:t>
            </a:r>
            <a:r>
              <a:rPr lang="en-US" altLang="ko-KR" b="1" dirty="0"/>
              <a:t>: </a:t>
            </a:r>
            <a:r>
              <a:rPr lang="ko-KR" altLang="en-US" b="1" dirty="0" smtClean="0"/>
              <a:t>사례관리 </a:t>
            </a:r>
            <a:r>
              <a:rPr lang="ko-KR" altLang="en-US" b="1" dirty="0" err="1" smtClean="0"/>
              <a:t>성과별</a:t>
            </a:r>
            <a:r>
              <a:rPr lang="ko-KR" altLang="en-US" b="1" dirty="0" smtClean="0"/>
              <a:t> </a:t>
            </a:r>
            <a:r>
              <a:rPr lang="ko-KR" altLang="en-US" b="1" dirty="0"/>
              <a:t>지표</a:t>
            </a:r>
            <a:r>
              <a:rPr lang="en-US" altLang="ko-KR" b="1" dirty="0"/>
              <a:t>(indicator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 </a:t>
            </a:r>
            <a:r>
              <a:rPr lang="ko-KR" altLang="en-US" b="1" dirty="0"/>
              <a:t>결정하기</a:t>
            </a:r>
          </a:p>
        </p:txBody>
      </p:sp>
      <p:sp>
        <p:nvSpPr>
          <p:cNvPr id="16420" name="Rectangle 36"/>
          <p:cNvSpPr>
            <a:spLocks noChangeArrowheads="1"/>
          </p:cNvSpPr>
          <p:nvPr/>
        </p:nvSpPr>
        <p:spPr bwMode="auto">
          <a:xfrm>
            <a:off x="1258888" y="4108440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</a:rPr>
              <a:t>3</a:t>
            </a:r>
            <a:r>
              <a:rPr lang="ko-KR" altLang="en-US" b="1" dirty="0">
                <a:solidFill>
                  <a:schemeClr val="bg1"/>
                </a:solidFill>
              </a:rPr>
              <a:t>단계 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 smtClean="0">
                <a:solidFill>
                  <a:schemeClr val="bg1"/>
                </a:solidFill>
              </a:rPr>
              <a:t>지표의 </a:t>
            </a:r>
            <a:r>
              <a:rPr lang="ko-KR" altLang="en-US" b="1" dirty="0" err="1">
                <a:solidFill>
                  <a:schemeClr val="bg1"/>
                </a:solidFill>
              </a:rPr>
              <a:t>자료원</a:t>
            </a:r>
            <a:r>
              <a:rPr lang="en-US" altLang="ko-KR" b="1" dirty="0">
                <a:solidFill>
                  <a:schemeClr val="bg1"/>
                </a:solidFill>
              </a:rPr>
              <a:t>(data sources)</a:t>
            </a:r>
            <a:r>
              <a:rPr lang="ko-KR" altLang="en-US" b="1" dirty="0">
                <a:solidFill>
                  <a:schemeClr val="bg1"/>
                </a:solidFill>
              </a:rPr>
              <a:t>을 확인하기</a:t>
            </a:r>
          </a:p>
        </p:txBody>
      </p:sp>
      <p:sp>
        <p:nvSpPr>
          <p:cNvPr id="16421" name="Rectangle 37"/>
          <p:cNvSpPr>
            <a:spLocks noChangeArrowheads="1"/>
          </p:cNvSpPr>
          <p:nvPr/>
        </p:nvSpPr>
        <p:spPr bwMode="auto">
          <a:xfrm>
            <a:off x="1258888" y="5099040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</a:rPr>
              <a:t>4</a:t>
            </a:r>
            <a:r>
              <a:rPr lang="ko-KR" altLang="en-US" b="1" dirty="0">
                <a:solidFill>
                  <a:schemeClr val="bg1"/>
                </a:solidFill>
              </a:rPr>
              <a:t>단계 </a:t>
            </a:r>
            <a:r>
              <a:rPr lang="en-US" altLang="ko-KR" b="1" dirty="0">
                <a:solidFill>
                  <a:schemeClr val="bg1"/>
                </a:solidFill>
              </a:rPr>
              <a:t>: </a:t>
            </a:r>
            <a:r>
              <a:rPr lang="ko-KR" altLang="en-US" b="1" dirty="0">
                <a:solidFill>
                  <a:schemeClr val="bg1"/>
                </a:solidFill>
              </a:rPr>
              <a:t>자료수집방법을 설계하기</a:t>
            </a:r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0" y="404813"/>
            <a:ext cx="8388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300" b="1" dirty="0">
                <a:latin typeface="HY헤드라인M" pitchFamily="18" charset="-127"/>
                <a:ea typeface="HY헤드라인M" pitchFamily="18" charset="-127"/>
              </a:rPr>
              <a:t>                      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성과 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측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정</a:t>
            </a:r>
            <a:r>
              <a:rPr lang="ko-KR" altLang="en-US" sz="3200" b="1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3200" b="1" dirty="0">
                <a:latin typeface="HY헤드라인M" pitchFamily="18" charset="-127"/>
                <a:ea typeface="HY헤드라인M" pitchFamily="18" charset="-127"/>
              </a:rPr>
              <a:t>과정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4173538" y="4845050"/>
            <a:ext cx="574675" cy="898525"/>
          </a:xfrm>
          <a:prstGeom prst="rightArrow">
            <a:avLst>
              <a:gd name="adj1" fmla="val 73472"/>
              <a:gd name="adj2" fmla="val 38949"/>
            </a:avLst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5888038" y="4845050"/>
            <a:ext cx="574675" cy="898525"/>
          </a:xfrm>
          <a:prstGeom prst="rightArrow">
            <a:avLst>
              <a:gd name="adj1" fmla="val 73472"/>
              <a:gd name="adj2" fmla="val 38949"/>
            </a:avLst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2439988" y="4845050"/>
            <a:ext cx="574675" cy="898525"/>
          </a:xfrm>
          <a:prstGeom prst="rightArrow">
            <a:avLst>
              <a:gd name="adj1" fmla="val 73472"/>
              <a:gd name="adj2" fmla="val 38949"/>
            </a:avLst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2771775" y="2997200"/>
            <a:ext cx="316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latinLnBrk="0" hangingPunct="0"/>
            <a:r>
              <a:rPr lang="ko-KR" altLang="en-US" sz="2000" b="1"/>
              <a:t>논리모델</a:t>
            </a:r>
            <a:r>
              <a:rPr lang="en-US" altLang="ko-KR" sz="2000" b="1"/>
              <a:t>: if-then</a:t>
            </a:r>
            <a:r>
              <a:rPr lang="ko-KR" altLang="en-US" sz="2000" b="1"/>
              <a:t>의 과정</a:t>
            </a:r>
            <a:endParaRPr lang="ko-KR" altLang="en-US" sz="2000"/>
          </a:p>
        </p:txBody>
      </p:sp>
      <p:pic>
        <p:nvPicPr>
          <p:cNvPr id="17431" name="Picture 23" descr="보건복지부_1 cop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022475"/>
            <a:ext cx="5905500" cy="685800"/>
          </a:xfrm>
          <a:prstGeom prst="rect">
            <a:avLst/>
          </a:prstGeom>
          <a:noFill/>
        </p:spPr>
      </p:pic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1798638" y="2139950"/>
            <a:ext cx="52212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프로그램 구성과 성과의 관계</a:t>
            </a:r>
            <a:r>
              <a:rPr lang="en-US" altLang="ko-KR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논리모델</a:t>
            </a:r>
            <a:r>
              <a:rPr lang="en-US" altLang="ko-KR" sz="22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endParaRPr lang="en-US" altLang="ko-KR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7433" name="AutoShape 25"/>
          <p:cNvSpPr>
            <a:spLocks noChangeArrowheads="1"/>
          </p:cNvSpPr>
          <p:nvPr/>
        </p:nvSpPr>
        <p:spPr bwMode="auto">
          <a:xfrm>
            <a:off x="4173538" y="4814888"/>
            <a:ext cx="574675" cy="898525"/>
          </a:xfrm>
          <a:prstGeom prst="rightArrow">
            <a:avLst>
              <a:gd name="adj1" fmla="val 73472"/>
              <a:gd name="adj2" fmla="val 38949"/>
            </a:avLst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434" name="AutoShape 26"/>
          <p:cNvSpPr>
            <a:spLocks noChangeArrowheads="1"/>
          </p:cNvSpPr>
          <p:nvPr/>
        </p:nvSpPr>
        <p:spPr bwMode="auto">
          <a:xfrm>
            <a:off x="5888038" y="4814888"/>
            <a:ext cx="574675" cy="898525"/>
          </a:xfrm>
          <a:prstGeom prst="rightArrow">
            <a:avLst>
              <a:gd name="adj1" fmla="val 73472"/>
              <a:gd name="adj2" fmla="val 38949"/>
            </a:avLst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435" name="AutoShape 27"/>
          <p:cNvSpPr>
            <a:spLocks noChangeArrowheads="1"/>
          </p:cNvSpPr>
          <p:nvPr/>
        </p:nvSpPr>
        <p:spPr bwMode="auto">
          <a:xfrm>
            <a:off x="2439988" y="4814888"/>
            <a:ext cx="574675" cy="898525"/>
          </a:xfrm>
          <a:prstGeom prst="rightArrow">
            <a:avLst>
              <a:gd name="adj1" fmla="val 73472"/>
              <a:gd name="adj2" fmla="val 38949"/>
            </a:avLst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sz="2000" dirty="0"/>
          </a:p>
        </p:txBody>
      </p:sp>
      <p:sp>
        <p:nvSpPr>
          <p:cNvPr id="17436" name="AutoShape 28"/>
          <p:cNvSpPr>
            <a:spLocks noChangeArrowheads="1"/>
          </p:cNvSpPr>
          <p:nvPr/>
        </p:nvSpPr>
        <p:spPr bwMode="auto">
          <a:xfrm>
            <a:off x="1296988" y="4672013"/>
            <a:ext cx="1306512" cy="1685945"/>
          </a:xfrm>
          <a:prstGeom prst="roundRect">
            <a:avLst>
              <a:gd name="adj" fmla="val 11722"/>
            </a:avLst>
          </a:prstGeom>
          <a:solidFill>
            <a:srgbClr val="FFCC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ko-KR" b="1" dirty="0"/>
          </a:p>
          <a:p>
            <a:pPr algn="ctr"/>
            <a:r>
              <a:rPr lang="en-US" altLang="ko-KR" sz="1400" b="1" dirty="0" smtClean="0"/>
              <a:t>-</a:t>
            </a:r>
            <a:r>
              <a:rPr lang="ko-KR" altLang="en-US" sz="1400" b="1" dirty="0" err="1" smtClean="0"/>
              <a:t>영유아</a:t>
            </a:r>
            <a:r>
              <a:rPr lang="ko-KR" altLang="en-US" sz="1400" b="1" dirty="0" smtClean="0"/>
              <a:t> 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smtClean="0"/>
              <a:t>빈곤가구</a:t>
            </a:r>
            <a:endParaRPr lang="en-US" altLang="ko-KR" sz="1400" b="1" dirty="0" smtClean="0"/>
          </a:p>
          <a:p>
            <a:pPr algn="ctr"/>
            <a:r>
              <a:rPr lang="en-US" altLang="ko-KR" sz="1400" b="1" dirty="0" smtClean="0"/>
              <a:t>-</a:t>
            </a:r>
            <a:r>
              <a:rPr lang="ko-KR" altLang="en-US" sz="1400" b="1" dirty="0" smtClean="0"/>
              <a:t>사례관리자</a:t>
            </a:r>
            <a:endParaRPr lang="ko-KR" altLang="en-US" sz="1400" b="1" dirty="0"/>
          </a:p>
        </p:txBody>
      </p:sp>
      <p:sp>
        <p:nvSpPr>
          <p:cNvPr id="17437" name="AutoShape 29"/>
          <p:cNvSpPr>
            <a:spLocks noChangeArrowheads="1"/>
          </p:cNvSpPr>
          <p:nvPr/>
        </p:nvSpPr>
        <p:spPr bwMode="auto">
          <a:xfrm>
            <a:off x="1524000" y="4473575"/>
            <a:ext cx="869950" cy="454025"/>
          </a:xfrm>
          <a:prstGeom prst="roundRect">
            <a:avLst>
              <a:gd name="adj" fmla="val 35315"/>
            </a:avLst>
          </a:prstGeom>
          <a:solidFill>
            <a:srgbClr val="FD902D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17438" name="AutoShape 30"/>
          <p:cNvSpPr>
            <a:spLocks noChangeArrowheads="1"/>
          </p:cNvSpPr>
          <p:nvPr/>
        </p:nvSpPr>
        <p:spPr bwMode="auto">
          <a:xfrm>
            <a:off x="3040063" y="4672013"/>
            <a:ext cx="1296987" cy="1685945"/>
          </a:xfrm>
          <a:prstGeom prst="roundRect">
            <a:avLst>
              <a:gd name="adj" fmla="val 11722"/>
            </a:avLst>
          </a:prstGeom>
          <a:solidFill>
            <a:srgbClr val="6DE787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ko-KR" sz="1200" dirty="0"/>
          </a:p>
          <a:p>
            <a:pPr algn="ctr"/>
            <a:r>
              <a:rPr lang="ko-KR" altLang="en-US" sz="1600" b="1" dirty="0" smtClean="0"/>
              <a:t>사례관리</a:t>
            </a:r>
            <a:endParaRPr lang="en-US" altLang="ko-KR" sz="1600" b="1" dirty="0"/>
          </a:p>
        </p:txBody>
      </p:sp>
      <p:sp>
        <p:nvSpPr>
          <p:cNvPr id="17439" name="AutoShape 31"/>
          <p:cNvSpPr>
            <a:spLocks noChangeArrowheads="1"/>
          </p:cNvSpPr>
          <p:nvPr/>
        </p:nvSpPr>
        <p:spPr bwMode="auto">
          <a:xfrm>
            <a:off x="4706938" y="4691063"/>
            <a:ext cx="1420812" cy="1666895"/>
          </a:xfrm>
          <a:prstGeom prst="roundRect">
            <a:avLst>
              <a:gd name="adj" fmla="val 11722"/>
            </a:avLst>
          </a:prstGeom>
          <a:solidFill>
            <a:srgbClr val="99CCFF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ko-KR" sz="1200" dirty="0"/>
          </a:p>
          <a:p>
            <a:pPr algn="ctr"/>
            <a:r>
              <a:rPr lang="en-US" altLang="ko-KR" sz="1400" b="1" dirty="0" smtClean="0"/>
              <a:t>-</a:t>
            </a:r>
            <a:r>
              <a:rPr lang="ko-KR" altLang="en-US" sz="1400" b="1" dirty="0" smtClean="0"/>
              <a:t>지역사회 자원 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smtClean="0"/>
              <a:t>연계 건수</a:t>
            </a:r>
            <a:endParaRPr lang="en-US" altLang="ko-KR" sz="1400" b="1" dirty="0" smtClean="0"/>
          </a:p>
          <a:p>
            <a:pPr algn="ctr"/>
            <a:r>
              <a:rPr lang="en-US" altLang="ko-KR" sz="1400" b="1" dirty="0" smtClean="0"/>
              <a:t>-</a:t>
            </a:r>
            <a:r>
              <a:rPr lang="ko-KR" altLang="en-US" sz="1400" b="1" dirty="0" smtClean="0"/>
              <a:t>클라이언트 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smtClean="0"/>
              <a:t>접촉 건수</a:t>
            </a:r>
            <a:endParaRPr lang="ko-KR" altLang="en-US" sz="1400" b="1" dirty="0"/>
          </a:p>
        </p:txBody>
      </p:sp>
      <p:sp>
        <p:nvSpPr>
          <p:cNvPr id="17440" name="AutoShape 32"/>
          <p:cNvSpPr>
            <a:spLocks noChangeArrowheads="1"/>
          </p:cNvSpPr>
          <p:nvPr/>
        </p:nvSpPr>
        <p:spPr bwMode="auto">
          <a:xfrm>
            <a:off x="6462713" y="4672013"/>
            <a:ext cx="1355725" cy="1685945"/>
          </a:xfrm>
          <a:prstGeom prst="roundRect">
            <a:avLst>
              <a:gd name="adj" fmla="val 11722"/>
            </a:avLst>
          </a:prstGeom>
          <a:solidFill>
            <a:srgbClr val="FF8A6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altLang="ko-KR" sz="1200" dirty="0"/>
          </a:p>
          <a:p>
            <a:pPr algn="ctr"/>
            <a:r>
              <a:rPr lang="en-US" altLang="ko-KR" sz="1400" b="1" dirty="0" smtClean="0"/>
              <a:t>-</a:t>
            </a:r>
            <a:r>
              <a:rPr lang="ko-KR" altLang="en-US" sz="1400" b="1" dirty="0" err="1" smtClean="0"/>
              <a:t>영유아의</a:t>
            </a:r>
            <a:r>
              <a:rPr lang="ko-KR" altLang="en-US" sz="1400" b="1" dirty="0" smtClean="0"/>
              <a:t> 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smtClean="0"/>
              <a:t>신체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정서</a:t>
            </a:r>
            <a:r>
              <a:rPr lang="en-US" altLang="ko-KR" sz="1400" b="1" dirty="0" smtClean="0"/>
              <a:t>/</a:t>
            </a:r>
            <a:r>
              <a:rPr lang="ko-KR" altLang="en-US" sz="1400" b="1" dirty="0" smtClean="0"/>
              <a:t>인지  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smtClean="0"/>
              <a:t>발달의 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smtClean="0"/>
              <a:t>정상기준 유지</a:t>
            </a:r>
            <a:endParaRPr lang="ko-KR" altLang="en-US" sz="1400" b="1" dirty="0"/>
          </a:p>
        </p:txBody>
      </p:sp>
      <p:sp>
        <p:nvSpPr>
          <p:cNvPr id="17441" name="AutoShape 33"/>
          <p:cNvSpPr>
            <a:spLocks noChangeArrowheads="1"/>
          </p:cNvSpPr>
          <p:nvPr/>
        </p:nvSpPr>
        <p:spPr bwMode="auto">
          <a:xfrm>
            <a:off x="3257550" y="4473575"/>
            <a:ext cx="869950" cy="454025"/>
          </a:xfrm>
          <a:prstGeom prst="roundRect">
            <a:avLst>
              <a:gd name="adj" fmla="val 35315"/>
            </a:avLst>
          </a:prstGeom>
          <a:solidFill>
            <a:srgbClr val="99CC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17442" name="AutoShape 34"/>
          <p:cNvSpPr>
            <a:spLocks noChangeArrowheads="1"/>
          </p:cNvSpPr>
          <p:nvPr/>
        </p:nvSpPr>
        <p:spPr bwMode="auto">
          <a:xfrm>
            <a:off x="4965700" y="4473575"/>
            <a:ext cx="869950" cy="454025"/>
          </a:xfrm>
          <a:prstGeom prst="roundRect">
            <a:avLst>
              <a:gd name="adj" fmla="val 35315"/>
            </a:avLst>
          </a:prstGeom>
          <a:solidFill>
            <a:srgbClr val="33CCCC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17443" name="AutoShape 35"/>
          <p:cNvSpPr>
            <a:spLocks noChangeArrowheads="1"/>
          </p:cNvSpPr>
          <p:nvPr/>
        </p:nvSpPr>
        <p:spPr bwMode="auto">
          <a:xfrm>
            <a:off x="6702425" y="4483100"/>
            <a:ext cx="869950" cy="454025"/>
          </a:xfrm>
          <a:prstGeom prst="roundRect">
            <a:avLst>
              <a:gd name="adj" fmla="val 35315"/>
            </a:avLst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ko-KR" altLang="ko-KR"/>
          </a:p>
        </p:txBody>
      </p:sp>
      <p:sp>
        <p:nvSpPr>
          <p:cNvPr id="17444" name="Rectangle 36"/>
          <p:cNvSpPr>
            <a:spLocks noChangeArrowheads="1"/>
          </p:cNvSpPr>
          <p:nvPr/>
        </p:nvSpPr>
        <p:spPr bwMode="auto">
          <a:xfrm>
            <a:off x="1474788" y="3597275"/>
            <a:ext cx="6049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1" algn="just" eaLnBrk="0" latinLnBrk="0" hangingPunct="0"/>
            <a:r>
              <a:rPr lang="ko-KR" altLang="en-US" sz="1600" b="1" dirty="0"/>
              <a:t>프로그램</a:t>
            </a:r>
            <a:r>
              <a:rPr lang="en-US" altLang="ko-KR" sz="1600" b="1" dirty="0"/>
              <a:t>: </a:t>
            </a:r>
            <a:r>
              <a:rPr lang="ko-KR" altLang="en-US" sz="1600" b="1" dirty="0" err="1" smtClean="0"/>
              <a:t>영유아</a:t>
            </a:r>
            <a:r>
              <a:rPr lang="ko-KR" altLang="en-US" sz="1600" b="1" dirty="0" smtClean="0"/>
              <a:t> 빈곤가정을 위한  사례관리 </a:t>
            </a:r>
            <a:endParaRPr lang="ko-KR" altLang="en-US" sz="1600" b="1" dirty="0"/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1547813" y="4510088"/>
            <a:ext cx="593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1">
                <a:latin typeface="Arial"/>
              </a:rPr>
              <a:t> </a:t>
            </a:r>
            <a:r>
              <a:rPr lang="ko-KR" altLang="en-US" b="1"/>
              <a:t>투 입</a:t>
            </a:r>
            <a:r>
              <a:rPr lang="ko-KR" altLang="en-US" b="1">
                <a:latin typeface="Arial"/>
              </a:rPr>
              <a:t>                 </a:t>
            </a:r>
            <a:r>
              <a:rPr lang="ko-KR" altLang="en-US" b="1"/>
              <a:t> </a:t>
            </a:r>
            <a:r>
              <a:rPr lang="ko-KR" altLang="en-US" b="1">
                <a:latin typeface="Arial"/>
              </a:rPr>
              <a:t> </a:t>
            </a:r>
            <a:r>
              <a:rPr lang="ko-KR" altLang="en-US" b="1"/>
              <a:t>활 동</a:t>
            </a:r>
            <a:r>
              <a:rPr lang="ko-KR" altLang="en-US" b="1">
                <a:latin typeface="Arial"/>
              </a:rPr>
              <a:t>              </a:t>
            </a:r>
            <a:r>
              <a:rPr lang="ko-KR" altLang="en-US" b="1"/>
              <a:t> </a:t>
            </a:r>
            <a:r>
              <a:rPr lang="ko-KR" altLang="en-US" b="1">
                <a:latin typeface="Arial"/>
              </a:rPr>
              <a:t> </a:t>
            </a:r>
            <a:r>
              <a:rPr lang="ko-KR" altLang="en-US" b="1"/>
              <a:t> </a:t>
            </a:r>
            <a:r>
              <a:rPr lang="ko-KR" altLang="en-US" b="1">
                <a:latin typeface="Arial"/>
              </a:rPr>
              <a:t> </a:t>
            </a:r>
            <a:r>
              <a:rPr lang="ko-KR" altLang="en-US" b="1"/>
              <a:t>산 출</a:t>
            </a:r>
            <a:r>
              <a:rPr lang="ko-KR" altLang="en-US" b="1">
                <a:latin typeface="Arial"/>
              </a:rPr>
              <a:t>          </a:t>
            </a:r>
            <a:r>
              <a:rPr lang="ko-KR" altLang="en-US" b="1"/>
              <a:t> </a:t>
            </a:r>
            <a:r>
              <a:rPr lang="ko-KR" altLang="en-US" b="1">
                <a:latin typeface="Arial"/>
              </a:rPr>
              <a:t>        </a:t>
            </a:r>
            <a:r>
              <a:rPr lang="ko-KR" altLang="en-US" b="1"/>
              <a:t>성 과</a:t>
            </a:r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2268538" y="4151313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1600" b="1">
                <a:latin typeface="Tahoma" pitchFamily="34" charset="0"/>
              </a:rPr>
              <a:t>IF</a:t>
            </a:r>
          </a:p>
        </p:txBody>
      </p:sp>
      <p:sp>
        <p:nvSpPr>
          <p:cNvPr id="17447" name="Text Box 39"/>
          <p:cNvSpPr txBox="1">
            <a:spLocks noChangeArrowheads="1"/>
          </p:cNvSpPr>
          <p:nvPr/>
        </p:nvSpPr>
        <p:spPr bwMode="auto">
          <a:xfrm>
            <a:off x="4067175" y="4151313"/>
            <a:ext cx="400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 b="1">
                <a:latin typeface="Tahoma" pitchFamily="34" charset="0"/>
              </a:rPr>
              <a:t>IF</a:t>
            </a:r>
          </a:p>
        </p:txBody>
      </p:sp>
      <p:sp>
        <p:nvSpPr>
          <p:cNvPr id="17448" name="Text Box 40"/>
          <p:cNvSpPr txBox="1">
            <a:spLocks noChangeArrowheads="1"/>
          </p:cNvSpPr>
          <p:nvPr/>
        </p:nvSpPr>
        <p:spPr bwMode="auto">
          <a:xfrm>
            <a:off x="3059113" y="4151313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 b="1">
                <a:latin typeface="Tahoma" pitchFamily="34" charset="0"/>
              </a:rPr>
              <a:t>THEN</a:t>
            </a:r>
          </a:p>
        </p:txBody>
      </p:sp>
      <p:sp>
        <p:nvSpPr>
          <p:cNvPr id="17449" name="Text Box 41"/>
          <p:cNvSpPr txBox="1">
            <a:spLocks noChangeArrowheads="1"/>
          </p:cNvSpPr>
          <p:nvPr/>
        </p:nvSpPr>
        <p:spPr bwMode="auto">
          <a:xfrm>
            <a:off x="5786438" y="4116388"/>
            <a:ext cx="400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 b="1">
                <a:latin typeface="Tahoma" pitchFamily="34" charset="0"/>
              </a:rPr>
              <a:t>IF</a:t>
            </a:r>
          </a:p>
        </p:txBody>
      </p:sp>
      <p:sp>
        <p:nvSpPr>
          <p:cNvPr id="17450" name="Text Box 42"/>
          <p:cNvSpPr txBox="1">
            <a:spLocks noChangeArrowheads="1"/>
          </p:cNvSpPr>
          <p:nvPr/>
        </p:nvSpPr>
        <p:spPr bwMode="auto">
          <a:xfrm>
            <a:off x="4668838" y="4116388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 b="1">
                <a:latin typeface="Tahoma" pitchFamily="34" charset="0"/>
              </a:rPr>
              <a:t>THEN</a:t>
            </a:r>
          </a:p>
        </p:txBody>
      </p:sp>
      <p:sp>
        <p:nvSpPr>
          <p:cNvPr id="17451" name="Text Box 43"/>
          <p:cNvSpPr txBox="1">
            <a:spLocks noChangeArrowheads="1"/>
          </p:cNvSpPr>
          <p:nvPr/>
        </p:nvSpPr>
        <p:spPr bwMode="auto">
          <a:xfrm>
            <a:off x="6372225" y="4151313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 b="1">
                <a:latin typeface="Tahoma" pitchFamily="34" charset="0"/>
              </a:rPr>
              <a:t>THEN</a:t>
            </a:r>
          </a:p>
        </p:txBody>
      </p:sp>
      <p:sp>
        <p:nvSpPr>
          <p:cNvPr id="17454" name="Text Box 46"/>
          <p:cNvSpPr txBox="1">
            <a:spLocks noChangeArrowheads="1"/>
          </p:cNvSpPr>
          <p:nvPr/>
        </p:nvSpPr>
        <p:spPr bwMode="auto">
          <a:xfrm>
            <a:off x="684213" y="762000"/>
            <a:ext cx="4283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200" b="1">
                <a:latin typeface="HY헤드라인M" pitchFamily="18" charset="-127"/>
                <a:ea typeface="HY헤드라인M" pitchFamily="18" charset="-127"/>
              </a:rPr>
              <a:t>1</a:t>
            </a:r>
            <a:r>
              <a:rPr lang="ko-KR" altLang="en-US" sz="3200" b="1">
                <a:latin typeface="HY헤드라인M" pitchFamily="18" charset="-127"/>
                <a:ea typeface="HY헤드라인M" pitchFamily="18" charset="-127"/>
              </a:rPr>
              <a:t>단계 </a:t>
            </a:r>
            <a:r>
              <a:rPr lang="en-US" altLang="ko-KR" sz="3200" b="1"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200" b="1">
                <a:latin typeface="HY헤드라인M" pitchFamily="18" charset="-127"/>
                <a:ea typeface="HY헤드라인M" pitchFamily="18" charset="-127"/>
              </a:rPr>
              <a:t>성과 정의</a:t>
            </a:r>
          </a:p>
        </p:txBody>
      </p:sp>
      <p:sp>
        <p:nvSpPr>
          <p:cNvPr id="28" name="오각형 27"/>
          <p:cNvSpPr/>
          <p:nvPr/>
        </p:nvSpPr>
        <p:spPr>
          <a:xfrm>
            <a:off x="2643174" y="5429264"/>
            <a:ext cx="357190" cy="4286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오각형 28"/>
          <p:cNvSpPr/>
          <p:nvPr/>
        </p:nvSpPr>
        <p:spPr>
          <a:xfrm>
            <a:off x="4357686" y="5429264"/>
            <a:ext cx="357190" cy="4286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오각형 29"/>
          <p:cNvSpPr/>
          <p:nvPr/>
        </p:nvSpPr>
        <p:spPr>
          <a:xfrm>
            <a:off x="6143636" y="5429264"/>
            <a:ext cx="357190" cy="42862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1018</Words>
  <Application>Microsoft Office PowerPoint</Application>
  <PresentationFormat>화면 슬라이드 쇼(4:3)</PresentationFormat>
  <Paragraphs>246</Paragraphs>
  <Slides>19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1" baseType="lpstr">
      <vt:lpstr>기본 디자인</vt:lpstr>
      <vt:lpstr>Image</vt:lpstr>
      <vt:lpstr>사례관리 사업평가 및  성과관리 역량강화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정신보건서비스 분야와 성과측정</dc:title>
  <dc:creator>min</dc:creator>
  <cp:lastModifiedBy>LG</cp:lastModifiedBy>
  <cp:revision>26</cp:revision>
  <dcterms:created xsi:type="dcterms:W3CDTF">2008-12-13T08:42:26Z</dcterms:created>
  <dcterms:modified xsi:type="dcterms:W3CDTF">2018-07-23T17:10:33Z</dcterms:modified>
</cp:coreProperties>
</file>