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notesMasterIdLst>
    <p:notesMasterId r:id="rId23"/>
  </p:notesMasterIdLst>
  <p:sldIdLst>
    <p:sldId id="334" r:id="rId3"/>
    <p:sldId id="335" r:id="rId4"/>
    <p:sldId id="360" r:id="rId5"/>
    <p:sldId id="359" r:id="rId6"/>
    <p:sldId id="336" r:id="rId7"/>
    <p:sldId id="337" r:id="rId8"/>
    <p:sldId id="341" r:id="rId9"/>
    <p:sldId id="342" r:id="rId10"/>
    <p:sldId id="343" r:id="rId11"/>
    <p:sldId id="338" r:id="rId12"/>
    <p:sldId id="339" r:id="rId13"/>
    <p:sldId id="340" r:id="rId14"/>
    <p:sldId id="350" r:id="rId15"/>
    <p:sldId id="351" r:id="rId16"/>
    <p:sldId id="352" r:id="rId17"/>
    <p:sldId id="353" r:id="rId18"/>
    <p:sldId id="354" r:id="rId19"/>
    <p:sldId id="361" r:id="rId20"/>
    <p:sldId id="355" r:id="rId21"/>
    <p:sldId id="357" r:id="rId22"/>
  </p:sldIdLst>
  <p:sldSz cx="9144000" cy="6858000" type="screen4x3"/>
  <p:notesSz cx="6858000" cy="9144000"/>
  <p:embeddedFontLst>
    <p:embeddedFont>
      <p:font typeface="나눔고딕" panose="020D0604000000000000" pitchFamily="50" charset="-127"/>
      <p:regular r:id="rId24"/>
      <p:bold r:id="rId25"/>
    </p:embeddedFont>
    <p:embeddedFont>
      <p:font typeface="HY견고딕" panose="02030600000101010101" pitchFamily="18" charset="-127"/>
      <p:regular r:id="rId26"/>
    </p:embeddedFont>
    <p:embeddedFont>
      <p:font typeface="HY강M" panose="02030600000101010101" pitchFamily="18" charset="-127"/>
      <p:regular r:id="rId27"/>
    </p:embeddedFont>
    <p:embeddedFont>
      <p:font typeface="HY강B" panose="02030600000101010101" pitchFamily="18" charset="-127"/>
      <p:regular r:id="rId28"/>
    </p:embeddedFont>
    <p:embeddedFont>
      <p:font typeface="맑은 고딕" panose="020B0503020000020004" pitchFamily="50" charset="-127"/>
      <p:regular r:id="rId29"/>
      <p:bold r:id="rId30"/>
    </p:embeddedFont>
  </p:embeddedFontLst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376C"/>
    <a:srgbClr val="F5597E"/>
    <a:srgbClr val="FF3399"/>
    <a:srgbClr val="33CC33"/>
    <a:srgbClr val="E7638C"/>
    <a:srgbClr val="FF7C80"/>
    <a:srgbClr val="E29EAE"/>
    <a:srgbClr val="FFFF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어두운 스타일 1 - 강조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4660"/>
  </p:normalViewPr>
  <p:slideViewPr>
    <p:cSldViewPr>
      <p:cViewPr>
        <p:scale>
          <a:sx n="70" d="100"/>
          <a:sy n="70" d="100"/>
        </p:scale>
        <p:origin x="-1136" y="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32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180D6B-770D-41F7-9753-A60901081175}" type="doc">
      <dgm:prSet loTypeId="urn:microsoft.com/office/officeart/2005/8/layout/matrix1" loCatId="matrix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04EFB904-0EFA-4C44-86B4-729AB0A60E45}">
      <dgm:prSet phldrT="[텍스트]"/>
      <dgm:spPr/>
      <dgm:t>
        <a:bodyPr/>
        <a:lstStyle/>
        <a:p>
          <a:pPr latinLnBrk="1"/>
          <a:r>
            <a:rPr lang="ko-KR" altLang="en-US" b="1" dirty="0" smtClean="0">
              <a:solidFill>
                <a:srgbClr val="698E00"/>
              </a:solidFill>
              <a:latin typeface="HY견고딕" pitchFamily="18" charset="-127"/>
              <a:ea typeface="HY견고딕" pitchFamily="18" charset="-127"/>
            </a:rPr>
            <a:t>다음을 함께 </a:t>
          </a:r>
          <a:endParaRPr lang="en-US" altLang="ko-KR" b="1" dirty="0" smtClean="0">
            <a:solidFill>
              <a:srgbClr val="698E00"/>
            </a:solidFill>
            <a:latin typeface="HY견고딕" pitchFamily="18" charset="-127"/>
            <a:ea typeface="HY견고딕" pitchFamily="18" charset="-127"/>
          </a:endParaRPr>
        </a:p>
        <a:p>
          <a:pPr latinLnBrk="1"/>
          <a:r>
            <a:rPr lang="ko-KR" altLang="en-US" b="1" dirty="0" smtClean="0">
              <a:solidFill>
                <a:srgbClr val="698E00"/>
              </a:solidFill>
              <a:latin typeface="HY견고딕" pitchFamily="18" charset="-127"/>
              <a:ea typeface="HY견고딕" pitchFamily="18" charset="-127"/>
            </a:rPr>
            <a:t>정리해 봅시다</a:t>
          </a:r>
          <a:r>
            <a:rPr lang="en-US" altLang="ko-KR" b="1" dirty="0" smtClean="0">
              <a:solidFill>
                <a:srgbClr val="698E00"/>
              </a:solidFill>
              <a:latin typeface="HY견고딕" pitchFamily="18" charset="-127"/>
              <a:ea typeface="HY견고딕" pitchFamily="18" charset="-127"/>
            </a:rPr>
            <a:t>!</a:t>
          </a:r>
          <a:endParaRPr lang="ko-KR" altLang="en-US" b="1" dirty="0">
            <a:solidFill>
              <a:srgbClr val="698E00"/>
            </a:solidFill>
            <a:latin typeface="HY견고딕" pitchFamily="18" charset="-127"/>
            <a:ea typeface="HY견고딕" pitchFamily="18" charset="-127"/>
          </a:endParaRPr>
        </a:p>
      </dgm:t>
    </dgm:pt>
    <dgm:pt modelId="{B0F31563-010E-4D51-9B9C-E3CB0BDB9245}" type="parTrans" cxnId="{48EC678F-BE71-478C-9399-EDF6416B9A21}">
      <dgm:prSet/>
      <dgm:spPr/>
      <dgm:t>
        <a:bodyPr/>
        <a:lstStyle/>
        <a:p>
          <a:pPr latinLnBrk="1"/>
          <a:endParaRPr lang="ko-KR" altLang="en-US"/>
        </a:p>
      </dgm:t>
    </dgm:pt>
    <dgm:pt modelId="{AD910D18-1F11-4158-8555-63CDFFAE7418}" type="sibTrans" cxnId="{48EC678F-BE71-478C-9399-EDF6416B9A21}">
      <dgm:prSet/>
      <dgm:spPr/>
      <dgm:t>
        <a:bodyPr/>
        <a:lstStyle/>
        <a:p>
          <a:pPr latinLnBrk="1"/>
          <a:endParaRPr lang="ko-KR" altLang="en-US"/>
        </a:p>
      </dgm:t>
    </dgm:pt>
    <dgm:pt modelId="{F0827839-AB20-4375-8C8C-A30390A22410}">
      <dgm:prSet phldrT="[텍스트]"/>
      <dgm:spPr/>
      <dgm:t>
        <a:bodyPr/>
        <a:lstStyle/>
        <a:p>
          <a:pPr algn="l" latinLnBrk="1"/>
          <a:r>
            <a:rPr lang="ko-KR" altLang="en-US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rPr>
            <a:t>사례관리란</a:t>
          </a:r>
          <a:r>
            <a:rPr lang="en-US" altLang="ko-KR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rPr>
            <a:t>?</a:t>
          </a:r>
        </a:p>
        <a:p>
          <a:pPr algn="ctr" latinLnBrk="1"/>
          <a:endParaRPr lang="ko-KR" altLang="en-US" dirty="0"/>
        </a:p>
      </dgm:t>
    </dgm:pt>
    <dgm:pt modelId="{64C9C0C0-0A26-40CB-BEC1-538631183C6B}" type="parTrans" cxnId="{39828466-9F71-4525-82BB-904824500FE8}">
      <dgm:prSet/>
      <dgm:spPr/>
      <dgm:t>
        <a:bodyPr/>
        <a:lstStyle/>
        <a:p>
          <a:pPr latinLnBrk="1"/>
          <a:endParaRPr lang="ko-KR" altLang="en-US"/>
        </a:p>
      </dgm:t>
    </dgm:pt>
    <dgm:pt modelId="{A05DEA34-F561-4D88-BDBF-264175A7F964}" type="sibTrans" cxnId="{39828466-9F71-4525-82BB-904824500FE8}">
      <dgm:prSet/>
      <dgm:spPr/>
      <dgm:t>
        <a:bodyPr/>
        <a:lstStyle/>
        <a:p>
          <a:pPr latinLnBrk="1"/>
          <a:endParaRPr lang="ko-KR" altLang="en-US"/>
        </a:p>
      </dgm:t>
    </dgm:pt>
    <dgm:pt modelId="{3645A035-3C24-4E53-9B8C-51C17697249C}">
      <dgm:prSet phldrT="[텍스트]"/>
      <dgm:spPr/>
      <dgm:t>
        <a:bodyPr/>
        <a:lstStyle/>
        <a:p>
          <a:pPr algn="l" latinLnBrk="1"/>
          <a:r>
            <a:rPr lang="ko-KR" altLang="en-US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rPr>
            <a:t>통합사례관리란</a:t>
          </a:r>
          <a:r>
            <a:rPr lang="en-US" altLang="ko-KR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rPr>
            <a:t>?</a:t>
          </a:r>
        </a:p>
        <a:p>
          <a:pPr algn="ctr" latinLnBrk="1"/>
          <a:endParaRPr lang="ko-KR" altLang="en-US" dirty="0"/>
        </a:p>
      </dgm:t>
    </dgm:pt>
    <dgm:pt modelId="{1A4CA58A-939A-42F1-B111-AC3C5947F436}" type="parTrans" cxnId="{6E15E67D-6ECB-412F-BFD0-2430BA27F4FC}">
      <dgm:prSet/>
      <dgm:spPr/>
      <dgm:t>
        <a:bodyPr/>
        <a:lstStyle/>
        <a:p>
          <a:pPr latinLnBrk="1"/>
          <a:endParaRPr lang="ko-KR" altLang="en-US"/>
        </a:p>
      </dgm:t>
    </dgm:pt>
    <dgm:pt modelId="{B3C447B6-B3DC-4B4F-887D-E57180E72489}" type="sibTrans" cxnId="{6E15E67D-6ECB-412F-BFD0-2430BA27F4FC}">
      <dgm:prSet/>
      <dgm:spPr/>
      <dgm:t>
        <a:bodyPr/>
        <a:lstStyle/>
        <a:p>
          <a:pPr latinLnBrk="1"/>
          <a:endParaRPr lang="ko-KR" altLang="en-US"/>
        </a:p>
      </dgm:t>
    </dgm:pt>
    <dgm:pt modelId="{EA538423-3153-49F3-AAA5-A44FA7C1E8C2}">
      <dgm:prSet phldrT="[텍스트]"/>
      <dgm:spPr/>
      <dgm:t>
        <a:bodyPr/>
        <a:lstStyle/>
        <a:p>
          <a:pPr algn="l" latinLnBrk="1"/>
          <a:r>
            <a:rPr lang="ko-KR" altLang="en-US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rPr>
            <a:t>사례관리의 차별적 특징</a:t>
          </a:r>
          <a:endParaRPr lang="en-US" altLang="ko-KR" dirty="0" smtClean="0">
            <a:solidFill>
              <a:srgbClr val="FF0000"/>
            </a:solidFill>
            <a:latin typeface="HY견고딕" pitchFamily="18" charset="-127"/>
            <a:ea typeface="HY견고딕" pitchFamily="18" charset="-127"/>
          </a:endParaRPr>
        </a:p>
        <a:p>
          <a:pPr algn="ctr" latinLnBrk="1"/>
          <a:endParaRPr lang="en-US" altLang="ko-KR" dirty="0" smtClean="0"/>
        </a:p>
        <a:p>
          <a:pPr algn="ctr" latinLnBrk="1"/>
          <a:endParaRPr lang="ko-KR" altLang="en-US" dirty="0"/>
        </a:p>
      </dgm:t>
    </dgm:pt>
    <dgm:pt modelId="{54B80BDD-9A97-400E-AF89-91FCF8ED474D}" type="parTrans" cxnId="{1F7A868B-4294-4E9D-8206-A0C9B00A7006}">
      <dgm:prSet/>
      <dgm:spPr/>
      <dgm:t>
        <a:bodyPr/>
        <a:lstStyle/>
        <a:p>
          <a:pPr latinLnBrk="1"/>
          <a:endParaRPr lang="ko-KR" altLang="en-US"/>
        </a:p>
      </dgm:t>
    </dgm:pt>
    <dgm:pt modelId="{61B5A1F9-F5ED-4D09-88EE-FD3241A8814A}" type="sibTrans" cxnId="{1F7A868B-4294-4E9D-8206-A0C9B00A7006}">
      <dgm:prSet/>
      <dgm:spPr/>
      <dgm:t>
        <a:bodyPr/>
        <a:lstStyle/>
        <a:p>
          <a:pPr latinLnBrk="1"/>
          <a:endParaRPr lang="ko-KR" altLang="en-US"/>
        </a:p>
      </dgm:t>
    </dgm:pt>
    <dgm:pt modelId="{2424B3FA-39FA-4340-A761-B0E6FA9E0F22}">
      <dgm:prSet phldrT="[텍스트]"/>
      <dgm:spPr/>
      <dgm:t>
        <a:bodyPr/>
        <a:lstStyle/>
        <a:p>
          <a:pPr algn="l" latinLnBrk="1"/>
          <a:r>
            <a:rPr lang="ko-KR" altLang="en-US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rPr>
            <a:t>사례관리의 </a:t>
          </a:r>
          <a:r>
            <a:rPr lang="en-US" altLang="ko-KR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rPr>
            <a:t>Ct</a:t>
          </a:r>
          <a:r>
            <a:rPr lang="ko-KR" altLang="en-US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rPr>
            <a:t>란</a:t>
          </a:r>
          <a:r>
            <a:rPr lang="en-US" altLang="ko-KR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rPr>
            <a:t>?</a:t>
          </a:r>
        </a:p>
        <a:p>
          <a:pPr algn="ctr" latinLnBrk="1"/>
          <a:endParaRPr lang="en-US" altLang="ko-KR" dirty="0" smtClean="0"/>
        </a:p>
        <a:p>
          <a:pPr algn="ctr" latinLnBrk="1"/>
          <a:endParaRPr lang="ko-KR" altLang="en-US" dirty="0"/>
        </a:p>
      </dgm:t>
    </dgm:pt>
    <dgm:pt modelId="{BD1404A4-D8BD-4448-B335-1D0F2B5F89AA}" type="parTrans" cxnId="{9994EC91-A661-4A3F-8767-C2FEE5D4F126}">
      <dgm:prSet/>
      <dgm:spPr/>
      <dgm:t>
        <a:bodyPr/>
        <a:lstStyle/>
        <a:p>
          <a:pPr latinLnBrk="1"/>
          <a:endParaRPr lang="ko-KR" altLang="en-US"/>
        </a:p>
      </dgm:t>
    </dgm:pt>
    <dgm:pt modelId="{0910480A-9A47-4752-B3EF-178A847A228C}" type="sibTrans" cxnId="{9994EC91-A661-4A3F-8767-C2FEE5D4F126}">
      <dgm:prSet/>
      <dgm:spPr/>
      <dgm:t>
        <a:bodyPr/>
        <a:lstStyle/>
        <a:p>
          <a:pPr latinLnBrk="1"/>
          <a:endParaRPr lang="ko-KR" altLang="en-US"/>
        </a:p>
      </dgm:t>
    </dgm:pt>
    <dgm:pt modelId="{19CD7629-3ABA-4FA9-A1B3-552ACC1CCA63}" type="pres">
      <dgm:prSet presAssocID="{40180D6B-770D-41F7-9753-A60901081175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2789655-ADBC-4D56-90E6-FC52435A572D}" type="pres">
      <dgm:prSet presAssocID="{40180D6B-770D-41F7-9753-A60901081175}" presName="matrix" presStyleCnt="0"/>
      <dgm:spPr/>
    </dgm:pt>
    <dgm:pt modelId="{30AAE548-33A7-49A6-87A2-42F35ED72830}" type="pres">
      <dgm:prSet presAssocID="{40180D6B-770D-41F7-9753-A60901081175}" presName="tile1" presStyleLbl="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C237B34E-1994-4291-A7A8-28950AED63B4}" type="pres">
      <dgm:prSet presAssocID="{40180D6B-770D-41F7-9753-A60901081175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863DDA3-A6E9-4733-9602-93D0A566CD74}" type="pres">
      <dgm:prSet presAssocID="{40180D6B-770D-41F7-9753-A60901081175}" presName="tile2" presStyleLbl="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9E1A4911-7CAE-4E88-A8AD-B36A80EE1066}" type="pres">
      <dgm:prSet presAssocID="{40180D6B-770D-41F7-9753-A60901081175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A78C2B3-7586-4555-B5A3-806D5F9D46CD}" type="pres">
      <dgm:prSet presAssocID="{40180D6B-770D-41F7-9753-A60901081175}" presName="tile3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E4FD8E2B-9F26-423F-981A-4E4C82EFD184}" type="pres">
      <dgm:prSet presAssocID="{40180D6B-770D-41F7-9753-A60901081175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2945F5F-FE23-4A01-A4A7-7EC9592E1F2B}" type="pres">
      <dgm:prSet presAssocID="{40180D6B-770D-41F7-9753-A60901081175}" presName="tile4" presStyleLbl="node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978C6E61-111B-4CA8-8A3A-BD5E7B790051}" type="pres">
      <dgm:prSet presAssocID="{40180D6B-770D-41F7-9753-A60901081175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648FFE5-4A5F-45BD-8AEB-A84FCD7A2000}" type="pres">
      <dgm:prSet presAssocID="{40180D6B-770D-41F7-9753-A60901081175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794CCD55-5375-4A8D-BD06-365B9E082224}" type="presOf" srcId="{2424B3FA-39FA-4340-A761-B0E6FA9E0F22}" destId="{978C6E61-111B-4CA8-8A3A-BD5E7B790051}" srcOrd="1" destOrd="0" presId="urn:microsoft.com/office/officeart/2005/8/layout/matrix1"/>
    <dgm:cxn modelId="{48EC678F-BE71-478C-9399-EDF6416B9A21}" srcId="{40180D6B-770D-41F7-9753-A60901081175}" destId="{04EFB904-0EFA-4C44-86B4-729AB0A60E45}" srcOrd="0" destOrd="0" parTransId="{B0F31563-010E-4D51-9B9C-E3CB0BDB9245}" sibTransId="{AD910D18-1F11-4158-8555-63CDFFAE7418}"/>
    <dgm:cxn modelId="{11F214CC-996D-4774-9527-59AD417646DD}" type="presOf" srcId="{F0827839-AB20-4375-8C8C-A30390A22410}" destId="{30AAE548-33A7-49A6-87A2-42F35ED72830}" srcOrd="0" destOrd="0" presId="urn:microsoft.com/office/officeart/2005/8/layout/matrix1"/>
    <dgm:cxn modelId="{64E78EA8-F29B-4E96-8279-A157B123ABFC}" type="presOf" srcId="{F0827839-AB20-4375-8C8C-A30390A22410}" destId="{C237B34E-1994-4291-A7A8-28950AED63B4}" srcOrd="1" destOrd="0" presId="urn:microsoft.com/office/officeart/2005/8/layout/matrix1"/>
    <dgm:cxn modelId="{E70F45AD-C375-41C9-93DC-A3E26D463E36}" type="presOf" srcId="{EA538423-3153-49F3-AAA5-A44FA7C1E8C2}" destId="{1A78C2B3-7586-4555-B5A3-806D5F9D46CD}" srcOrd="0" destOrd="0" presId="urn:microsoft.com/office/officeart/2005/8/layout/matrix1"/>
    <dgm:cxn modelId="{2550C3FB-6524-40C0-8909-75F385C1EAD9}" type="presOf" srcId="{40180D6B-770D-41F7-9753-A60901081175}" destId="{19CD7629-3ABA-4FA9-A1B3-552ACC1CCA63}" srcOrd="0" destOrd="0" presId="urn:microsoft.com/office/officeart/2005/8/layout/matrix1"/>
    <dgm:cxn modelId="{6FB495B5-CD3F-4D33-8393-D2E206643E13}" type="presOf" srcId="{EA538423-3153-49F3-AAA5-A44FA7C1E8C2}" destId="{E4FD8E2B-9F26-423F-981A-4E4C82EFD184}" srcOrd="1" destOrd="0" presId="urn:microsoft.com/office/officeart/2005/8/layout/matrix1"/>
    <dgm:cxn modelId="{298CB060-63EA-4009-85BA-5B1FF49AE5C2}" type="presOf" srcId="{2424B3FA-39FA-4340-A761-B0E6FA9E0F22}" destId="{32945F5F-FE23-4A01-A4A7-7EC9592E1F2B}" srcOrd="0" destOrd="0" presId="urn:microsoft.com/office/officeart/2005/8/layout/matrix1"/>
    <dgm:cxn modelId="{81328807-654F-4522-9FA1-3BE0F11C6F24}" type="presOf" srcId="{3645A035-3C24-4E53-9B8C-51C17697249C}" destId="{9E1A4911-7CAE-4E88-A8AD-B36A80EE1066}" srcOrd="1" destOrd="0" presId="urn:microsoft.com/office/officeart/2005/8/layout/matrix1"/>
    <dgm:cxn modelId="{1F7A868B-4294-4E9D-8206-A0C9B00A7006}" srcId="{04EFB904-0EFA-4C44-86B4-729AB0A60E45}" destId="{EA538423-3153-49F3-AAA5-A44FA7C1E8C2}" srcOrd="2" destOrd="0" parTransId="{54B80BDD-9A97-400E-AF89-91FCF8ED474D}" sibTransId="{61B5A1F9-F5ED-4D09-88EE-FD3241A8814A}"/>
    <dgm:cxn modelId="{9994EC91-A661-4A3F-8767-C2FEE5D4F126}" srcId="{04EFB904-0EFA-4C44-86B4-729AB0A60E45}" destId="{2424B3FA-39FA-4340-A761-B0E6FA9E0F22}" srcOrd="3" destOrd="0" parTransId="{BD1404A4-D8BD-4448-B335-1D0F2B5F89AA}" sibTransId="{0910480A-9A47-4752-B3EF-178A847A228C}"/>
    <dgm:cxn modelId="{6E15E67D-6ECB-412F-BFD0-2430BA27F4FC}" srcId="{04EFB904-0EFA-4C44-86B4-729AB0A60E45}" destId="{3645A035-3C24-4E53-9B8C-51C17697249C}" srcOrd="1" destOrd="0" parTransId="{1A4CA58A-939A-42F1-B111-AC3C5947F436}" sibTransId="{B3C447B6-B3DC-4B4F-887D-E57180E72489}"/>
    <dgm:cxn modelId="{39828466-9F71-4525-82BB-904824500FE8}" srcId="{04EFB904-0EFA-4C44-86B4-729AB0A60E45}" destId="{F0827839-AB20-4375-8C8C-A30390A22410}" srcOrd="0" destOrd="0" parTransId="{64C9C0C0-0A26-40CB-BEC1-538631183C6B}" sibTransId="{A05DEA34-F561-4D88-BDBF-264175A7F964}"/>
    <dgm:cxn modelId="{54884D65-BB64-4957-A15D-E2887693A07E}" type="presOf" srcId="{04EFB904-0EFA-4C44-86B4-729AB0A60E45}" destId="{8648FFE5-4A5F-45BD-8AEB-A84FCD7A2000}" srcOrd="0" destOrd="0" presId="urn:microsoft.com/office/officeart/2005/8/layout/matrix1"/>
    <dgm:cxn modelId="{BCF55226-4B7C-4259-B77B-44ED6390EC0E}" type="presOf" srcId="{3645A035-3C24-4E53-9B8C-51C17697249C}" destId="{8863DDA3-A6E9-4733-9602-93D0A566CD74}" srcOrd="0" destOrd="0" presId="urn:microsoft.com/office/officeart/2005/8/layout/matrix1"/>
    <dgm:cxn modelId="{21C2D788-DD91-478F-B563-8B11FF590A3B}" type="presParOf" srcId="{19CD7629-3ABA-4FA9-A1B3-552ACC1CCA63}" destId="{02789655-ADBC-4D56-90E6-FC52435A572D}" srcOrd="0" destOrd="0" presId="urn:microsoft.com/office/officeart/2005/8/layout/matrix1"/>
    <dgm:cxn modelId="{7113DDDD-CFCD-4703-87CE-0F1D419B9A55}" type="presParOf" srcId="{02789655-ADBC-4D56-90E6-FC52435A572D}" destId="{30AAE548-33A7-49A6-87A2-42F35ED72830}" srcOrd="0" destOrd="0" presId="urn:microsoft.com/office/officeart/2005/8/layout/matrix1"/>
    <dgm:cxn modelId="{27A863BF-A62D-4E48-952D-52446004851F}" type="presParOf" srcId="{02789655-ADBC-4D56-90E6-FC52435A572D}" destId="{C237B34E-1994-4291-A7A8-28950AED63B4}" srcOrd="1" destOrd="0" presId="urn:microsoft.com/office/officeart/2005/8/layout/matrix1"/>
    <dgm:cxn modelId="{4B83D147-C01C-4F51-A59B-81DF41C22124}" type="presParOf" srcId="{02789655-ADBC-4D56-90E6-FC52435A572D}" destId="{8863DDA3-A6E9-4733-9602-93D0A566CD74}" srcOrd="2" destOrd="0" presId="urn:microsoft.com/office/officeart/2005/8/layout/matrix1"/>
    <dgm:cxn modelId="{C6669776-5817-4BD7-85F5-416D1CE70408}" type="presParOf" srcId="{02789655-ADBC-4D56-90E6-FC52435A572D}" destId="{9E1A4911-7CAE-4E88-A8AD-B36A80EE1066}" srcOrd="3" destOrd="0" presId="urn:microsoft.com/office/officeart/2005/8/layout/matrix1"/>
    <dgm:cxn modelId="{939BB017-FE10-4131-A210-1438376D360E}" type="presParOf" srcId="{02789655-ADBC-4D56-90E6-FC52435A572D}" destId="{1A78C2B3-7586-4555-B5A3-806D5F9D46CD}" srcOrd="4" destOrd="0" presId="urn:microsoft.com/office/officeart/2005/8/layout/matrix1"/>
    <dgm:cxn modelId="{F02B6FD6-B8E1-4F27-888D-5AB11A0B9F4F}" type="presParOf" srcId="{02789655-ADBC-4D56-90E6-FC52435A572D}" destId="{E4FD8E2B-9F26-423F-981A-4E4C82EFD184}" srcOrd="5" destOrd="0" presId="urn:microsoft.com/office/officeart/2005/8/layout/matrix1"/>
    <dgm:cxn modelId="{AEA4353E-442E-4494-8723-E3F2DB063294}" type="presParOf" srcId="{02789655-ADBC-4D56-90E6-FC52435A572D}" destId="{32945F5F-FE23-4A01-A4A7-7EC9592E1F2B}" srcOrd="6" destOrd="0" presId="urn:microsoft.com/office/officeart/2005/8/layout/matrix1"/>
    <dgm:cxn modelId="{AD7FEC34-E517-49ED-9AAC-7D96EF44E3B7}" type="presParOf" srcId="{02789655-ADBC-4D56-90E6-FC52435A572D}" destId="{978C6E61-111B-4CA8-8A3A-BD5E7B790051}" srcOrd="7" destOrd="0" presId="urn:microsoft.com/office/officeart/2005/8/layout/matrix1"/>
    <dgm:cxn modelId="{30683EE9-4724-40DA-83E4-0BBD8B334E17}" type="presParOf" srcId="{19CD7629-3ABA-4FA9-A1B3-552ACC1CCA63}" destId="{8648FFE5-4A5F-45BD-8AEB-A84FCD7A2000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7A9C3C-4E14-4480-A52B-86D8FC26D6D8}" type="doc">
      <dgm:prSet loTypeId="urn:microsoft.com/office/officeart/2005/8/layout/hProcess4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pPr latinLnBrk="1"/>
          <a:endParaRPr lang="ko-KR" altLang="en-US"/>
        </a:p>
      </dgm:t>
    </dgm:pt>
    <dgm:pt modelId="{92C1E60A-9C87-4F85-A1A8-220252849CB0}">
      <dgm:prSet phldrT="[텍스트]"/>
      <dgm:spPr/>
      <dgm:t>
        <a:bodyPr/>
        <a:lstStyle/>
        <a:p>
          <a:pPr latinLnBrk="1"/>
          <a:r>
            <a:rPr lang="ko-KR" altLang="en-US" dirty="0" smtClean="0"/>
            <a:t>과정평가</a:t>
          </a:r>
          <a:endParaRPr lang="ko-KR" altLang="en-US" dirty="0"/>
        </a:p>
      </dgm:t>
    </dgm:pt>
    <dgm:pt modelId="{A267E1DD-D677-4148-9F4F-2BB006B61C2D}" type="parTrans" cxnId="{31DFF9D6-A2CE-4FE1-A3FC-12B717B5A30B}">
      <dgm:prSet/>
      <dgm:spPr/>
      <dgm:t>
        <a:bodyPr/>
        <a:lstStyle/>
        <a:p>
          <a:pPr latinLnBrk="1"/>
          <a:endParaRPr lang="ko-KR" altLang="en-US"/>
        </a:p>
      </dgm:t>
    </dgm:pt>
    <dgm:pt modelId="{5F84AB63-388D-49A1-AD09-504B637B20DF}" type="sibTrans" cxnId="{31DFF9D6-A2CE-4FE1-A3FC-12B717B5A30B}">
      <dgm:prSet/>
      <dgm:spPr/>
      <dgm:t>
        <a:bodyPr/>
        <a:lstStyle/>
        <a:p>
          <a:pPr latinLnBrk="1"/>
          <a:endParaRPr lang="ko-KR" altLang="en-US"/>
        </a:p>
      </dgm:t>
    </dgm:pt>
    <dgm:pt modelId="{F022EE05-40C1-4964-88AC-FB56729B65EC}">
      <dgm:prSet phldrT="[텍스트]" custT="1"/>
      <dgm:spPr/>
      <dgm:t>
        <a:bodyPr/>
        <a:lstStyle/>
        <a:p>
          <a:pPr latinLnBrk="1"/>
          <a:r>
            <a:rPr lang="ko-KR" altLang="en-US" sz="2000" dirty="0" smtClean="0"/>
            <a:t>주로 서비스전달 과정과 진행에 대한 평가</a:t>
          </a:r>
          <a:endParaRPr lang="ko-KR" altLang="en-US" sz="2000" dirty="0"/>
        </a:p>
      </dgm:t>
    </dgm:pt>
    <dgm:pt modelId="{9703C12E-FD32-43BA-9026-E3F02A22BE35}" type="parTrans" cxnId="{C09C1321-C1DD-4055-BC3C-26CBC047D2C0}">
      <dgm:prSet/>
      <dgm:spPr/>
      <dgm:t>
        <a:bodyPr/>
        <a:lstStyle/>
        <a:p>
          <a:pPr latinLnBrk="1"/>
          <a:endParaRPr lang="ko-KR" altLang="en-US"/>
        </a:p>
      </dgm:t>
    </dgm:pt>
    <dgm:pt modelId="{10F8ED98-38B6-46E4-A0E2-593A9D5E02F6}" type="sibTrans" cxnId="{C09C1321-C1DD-4055-BC3C-26CBC047D2C0}">
      <dgm:prSet/>
      <dgm:spPr/>
      <dgm:t>
        <a:bodyPr/>
        <a:lstStyle/>
        <a:p>
          <a:pPr latinLnBrk="1"/>
          <a:endParaRPr lang="ko-KR" altLang="en-US"/>
        </a:p>
      </dgm:t>
    </dgm:pt>
    <dgm:pt modelId="{66CAFA0D-7D8A-4925-AED8-9A8F7EBB3439}">
      <dgm:prSet phldrT="[텍스트]"/>
      <dgm:spPr/>
      <dgm:t>
        <a:bodyPr/>
        <a:lstStyle/>
        <a:p>
          <a:pPr latinLnBrk="1"/>
          <a:r>
            <a:rPr lang="ko-KR" altLang="en-US" dirty="0" smtClean="0"/>
            <a:t>성과평가</a:t>
          </a:r>
          <a:endParaRPr lang="ko-KR" altLang="en-US" dirty="0"/>
        </a:p>
      </dgm:t>
    </dgm:pt>
    <dgm:pt modelId="{DB16B9C9-B75D-416E-A626-C29C6CE92F9D}" type="parTrans" cxnId="{485B792D-047B-467F-85A3-F36FCC0CDBC4}">
      <dgm:prSet/>
      <dgm:spPr/>
      <dgm:t>
        <a:bodyPr/>
        <a:lstStyle/>
        <a:p>
          <a:pPr latinLnBrk="1"/>
          <a:endParaRPr lang="ko-KR" altLang="en-US"/>
        </a:p>
      </dgm:t>
    </dgm:pt>
    <dgm:pt modelId="{378374AD-A120-4112-A780-4DF8811A36A8}" type="sibTrans" cxnId="{485B792D-047B-467F-85A3-F36FCC0CDBC4}">
      <dgm:prSet/>
      <dgm:spPr/>
      <dgm:t>
        <a:bodyPr/>
        <a:lstStyle/>
        <a:p>
          <a:pPr latinLnBrk="1"/>
          <a:endParaRPr lang="ko-KR" altLang="en-US"/>
        </a:p>
      </dgm:t>
    </dgm:pt>
    <dgm:pt modelId="{6E020930-B37D-4AE4-9663-F1141770468C}">
      <dgm:prSet phldrT="[텍스트]" custT="1"/>
      <dgm:spPr/>
      <dgm:t>
        <a:bodyPr/>
        <a:lstStyle/>
        <a:p>
          <a:pPr latinLnBrk="1"/>
          <a:r>
            <a:rPr lang="ko-KR" altLang="en-US" sz="2000" dirty="0" smtClean="0"/>
            <a:t>사업</a:t>
          </a:r>
          <a:r>
            <a:rPr lang="en-US" altLang="ko-KR" sz="2000" dirty="0" smtClean="0"/>
            <a:t>/</a:t>
          </a:r>
          <a:r>
            <a:rPr lang="ko-KR" altLang="en-US" sz="2000" dirty="0" smtClean="0"/>
            <a:t>프로그램으로 인한 변화</a:t>
          </a:r>
          <a:r>
            <a:rPr lang="en-US" altLang="ko-KR" sz="2000" dirty="0" smtClean="0"/>
            <a:t>, </a:t>
          </a:r>
          <a:r>
            <a:rPr lang="ko-KR" altLang="en-US" sz="2000" dirty="0" smtClean="0"/>
            <a:t>결과</a:t>
          </a:r>
          <a:r>
            <a:rPr lang="en-US" altLang="ko-KR" sz="2000" dirty="0" smtClean="0"/>
            <a:t>, </a:t>
          </a:r>
          <a:r>
            <a:rPr lang="ko-KR" altLang="en-US" sz="2000" dirty="0" smtClean="0"/>
            <a:t>효과성에 초점</a:t>
          </a:r>
          <a:endParaRPr lang="ko-KR" altLang="en-US" sz="2000" dirty="0"/>
        </a:p>
      </dgm:t>
    </dgm:pt>
    <dgm:pt modelId="{48072AA9-E781-44C0-8FA4-22F769454255}" type="parTrans" cxnId="{85EC96A7-5CA1-4B84-B48C-654A9956F22F}">
      <dgm:prSet/>
      <dgm:spPr/>
      <dgm:t>
        <a:bodyPr/>
        <a:lstStyle/>
        <a:p>
          <a:pPr latinLnBrk="1"/>
          <a:endParaRPr lang="ko-KR" altLang="en-US"/>
        </a:p>
      </dgm:t>
    </dgm:pt>
    <dgm:pt modelId="{3AB26909-B951-47ED-A032-60534D54C80F}" type="sibTrans" cxnId="{85EC96A7-5CA1-4B84-B48C-654A9956F22F}">
      <dgm:prSet/>
      <dgm:spPr/>
      <dgm:t>
        <a:bodyPr/>
        <a:lstStyle/>
        <a:p>
          <a:pPr latinLnBrk="1"/>
          <a:endParaRPr lang="ko-KR" altLang="en-US"/>
        </a:p>
      </dgm:t>
    </dgm:pt>
    <dgm:pt modelId="{97522E53-C592-40A2-97EE-5F3D1FF95104}">
      <dgm:prSet phldrT="[텍스트]"/>
      <dgm:spPr/>
      <dgm:t>
        <a:bodyPr/>
        <a:lstStyle/>
        <a:p>
          <a:pPr latinLnBrk="1"/>
          <a:r>
            <a:rPr lang="ko-KR" altLang="en-US" dirty="0" smtClean="0"/>
            <a:t>시스템평가</a:t>
          </a:r>
          <a:endParaRPr lang="ko-KR" altLang="en-US" dirty="0"/>
        </a:p>
      </dgm:t>
    </dgm:pt>
    <dgm:pt modelId="{67BA7360-55B8-434D-AA8D-787CD79C872A}" type="parTrans" cxnId="{2E376987-EA51-4F87-A9D8-AC4FEF52B2C6}">
      <dgm:prSet/>
      <dgm:spPr/>
      <dgm:t>
        <a:bodyPr/>
        <a:lstStyle/>
        <a:p>
          <a:pPr latinLnBrk="1"/>
          <a:endParaRPr lang="ko-KR" altLang="en-US"/>
        </a:p>
      </dgm:t>
    </dgm:pt>
    <dgm:pt modelId="{45681F11-545D-41FD-A092-333883ADFB89}" type="sibTrans" cxnId="{2E376987-EA51-4F87-A9D8-AC4FEF52B2C6}">
      <dgm:prSet/>
      <dgm:spPr/>
      <dgm:t>
        <a:bodyPr/>
        <a:lstStyle/>
        <a:p>
          <a:pPr latinLnBrk="1"/>
          <a:endParaRPr lang="ko-KR" altLang="en-US"/>
        </a:p>
      </dgm:t>
    </dgm:pt>
    <dgm:pt modelId="{5DC7AD52-FA10-4E8E-86E4-E164D3320864}">
      <dgm:prSet phldrT="[텍스트]" custT="1"/>
      <dgm:spPr/>
      <dgm:t>
        <a:bodyPr/>
        <a:lstStyle/>
        <a:p>
          <a:pPr latinLnBrk="1"/>
          <a:r>
            <a:rPr lang="ko-KR" altLang="en-US" sz="2000" dirty="0" smtClean="0"/>
            <a:t>사업</a:t>
          </a:r>
          <a:r>
            <a:rPr lang="en-US" altLang="ko-KR" sz="2000" dirty="0" smtClean="0"/>
            <a:t>/</a:t>
          </a:r>
          <a:r>
            <a:rPr lang="ko-KR" altLang="en-US" sz="2000" dirty="0" smtClean="0"/>
            <a:t>프로그램을 둘러싼 체계와 환경</a:t>
          </a:r>
          <a:r>
            <a:rPr lang="en-US" altLang="ko-KR" sz="2000" dirty="0" smtClean="0"/>
            <a:t>(</a:t>
          </a:r>
          <a:r>
            <a:rPr lang="ko-KR" altLang="en-US" sz="2000" dirty="0" smtClean="0"/>
            <a:t>기관</a:t>
          </a:r>
          <a:r>
            <a:rPr lang="en-US" altLang="ko-KR" sz="2000" dirty="0" smtClean="0"/>
            <a:t>, </a:t>
          </a:r>
          <a:r>
            <a:rPr lang="ko-KR" altLang="en-US" sz="2000" dirty="0" smtClean="0"/>
            <a:t>지역사회 등</a:t>
          </a:r>
          <a:r>
            <a:rPr lang="en-US" altLang="ko-KR" sz="2000" dirty="0" smtClean="0"/>
            <a:t>)</a:t>
          </a:r>
          <a:r>
            <a:rPr lang="ko-KR" altLang="en-US" sz="2000" dirty="0" smtClean="0"/>
            <a:t>에 대한 평가</a:t>
          </a:r>
          <a:endParaRPr lang="ko-KR" altLang="en-US" sz="2000" dirty="0"/>
        </a:p>
      </dgm:t>
    </dgm:pt>
    <dgm:pt modelId="{3EC9172E-A9B4-4676-AE80-3E234ECEC806}" type="parTrans" cxnId="{F3925EAB-984A-4369-BF5D-E7DC05B8AB86}">
      <dgm:prSet/>
      <dgm:spPr/>
      <dgm:t>
        <a:bodyPr/>
        <a:lstStyle/>
        <a:p>
          <a:pPr latinLnBrk="1"/>
          <a:endParaRPr lang="ko-KR" altLang="en-US"/>
        </a:p>
      </dgm:t>
    </dgm:pt>
    <dgm:pt modelId="{3912AD1C-551E-4B6A-8DE8-C377688381B3}" type="sibTrans" cxnId="{F3925EAB-984A-4369-BF5D-E7DC05B8AB86}">
      <dgm:prSet/>
      <dgm:spPr/>
      <dgm:t>
        <a:bodyPr/>
        <a:lstStyle/>
        <a:p>
          <a:pPr latinLnBrk="1"/>
          <a:endParaRPr lang="ko-KR" altLang="en-US"/>
        </a:p>
      </dgm:t>
    </dgm:pt>
    <dgm:pt modelId="{D0D5FB8E-7777-47D2-A14C-E481E334E577}" type="pres">
      <dgm:prSet presAssocID="{317A9C3C-4E14-4480-A52B-86D8FC26D6D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893D7C6-E493-40D4-8FEE-88F48770BA28}" type="pres">
      <dgm:prSet presAssocID="{317A9C3C-4E14-4480-A52B-86D8FC26D6D8}" presName="tSp" presStyleCnt="0"/>
      <dgm:spPr/>
    </dgm:pt>
    <dgm:pt modelId="{D4CA3F10-AE2A-40AE-B22B-D4034BFE8026}" type="pres">
      <dgm:prSet presAssocID="{317A9C3C-4E14-4480-A52B-86D8FC26D6D8}" presName="bSp" presStyleCnt="0"/>
      <dgm:spPr/>
    </dgm:pt>
    <dgm:pt modelId="{EB92EED1-5A5D-4E76-8928-3132E1278301}" type="pres">
      <dgm:prSet presAssocID="{317A9C3C-4E14-4480-A52B-86D8FC26D6D8}" presName="process" presStyleCnt="0"/>
      <dgm:spPr/>
    </dgm:pt>
    <dgm:pt modelId="{EB3C4222-9B94-4B58-A323-446EB344D7FC}" type="pres">
      <dgm:prSet presAssocID="{92C1E60A-9C87-4F85-A1A8-220252849CB0}" presName="composite1" presStyleCnt="0"/>
      <dgm:spPr/>
    </dgm:pt>
    <dgm:pt modelId="{5DC0EFC1-DF2D-4E4A-ADE0-0CC338CBAAB8}" type="pres">
      <dgm:prSet presAssocID="{92C1E60A-9C87-4F85-A1A8-220252849CB0}" presName="dummyNode1" presStyleLbl="node1" presStyleIdx="0" presStyleCnt="3"/>
      <dgm:spPr/>
    </dgm:pt>
    <dgm:pt modelId="{21829922-AF55-4B4D-9FE7-F2A7C76D7626}" type="pres">
      <dgm:prSet presAssocID="{92C1E60A-9C87-4F85-A1A8-220252849CB0}" presName="childNode1" presStyleLbl="bgAcc1" presStyleIdx="0" presStyleCnt="3" custScaleX="116089" custScaleY="138569" custLinFactNeighborX="-928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DC4C640-BB44-4450-BDDC-7E5CD16A08CF}" type="pres">
      <dgm:prSet presAssocID="{92C1E60A-9C87-4F85-A1A8-220252849CB0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5842D29-74AA-4E4A-A5BB-E2BA0CAA13DD}" type="pres">
      <dgm:prSet presAssocID="{92C1E60A-9C87-4F85-A1A8-220252849CB0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C7A1604-2211-4AC5-81A6-28A752B7025A}" type="pres">
      <dgm:prSet presAssocID="{92C1E60A-9C87-4F85-A1A8-220252849CB0}" presName="connSite1" presStyleCnt="0"/>
      <dgm:spPr/>
    </dgm:pt>
    <dgm:pt modelId="{74B954DF-0B76-4D4E-834F-D1C8358BD03A}" type="pres">
      <dgm:prSet presAssocID="{5F84AB63-388D-49A1-AD09-504B637B20DF}" presName="Name9" presStyleLbl="sibTrans2D1" presStyleIdx="0" presStyleCnt="2" custLinFactNeighborX="13113" custLinFactNeighborY="-7722"/>
      <dgm:spPr/>
      <dgm:t>
        <a:bodyPr/>
        <a:lstStyle/>
        <a:p>
          <a:pPr latinLnBrk="1"/>
          <a:endParaRPr lang="ko-KR" altLang="en-US"/>
        </a:p>
      </dgm:t>
    </dgm:pt>
    <dgm:pt modelId="{D26570B0-09C5-4D00-A637-28FCAC36EA2F}" type="pres">
      <dgm:prSet presAssocID="{66CAFA0D-7D8A-4925-AED8-9A8F7EBB3439}" presName="composite2" presStyleCnt="0"/>
      <dgm:spPr/>
    </dgm:pt>
    <dgm:pt modelId="{372D5323-187D-4368-904F-53BE4F45FDF3}" type="pres">
      <dgm:prSet presAssocID="{66CAFA0D-7D8A-4925-AED8-9A8F7EBB3439}" presName="dummyNode2" presStyleLbl="node1" presStyleIdx="0" presStyleCnt="3"/>
      <dgm:spPr/>
    </dgm:pt>
    <dgm:pt modelId="{93DC0D49-4F16-4064-A84C-669A6F0B3879}" type="pres">
      <dgm:prSet presAssocID="{66CAFA0D-7D8A-4925-AED8-9A8F7EBB3439}" presName="childNode2" presStyleLbl="bgAcc1" presStyleIdx="1" presStyleCnt="3" custScaleX="115715" custScaleY="13763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8896421-2C74-4148-9B25-56EE33684552}" type="pres">
      <dgm:prSet presAssocID="{66CAFA0D-7D8A-4925-AED8-9A8F7EBB3439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41CADA3-FC10-48DF-B1FE-29FE2DEF5355}" type="pres">
      <dgm:prSet presAssocID="{66CAFA0D-7D8A-4925-AED8-9A8F7EBB3439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441AFD3-3C1C-4952-95D4-090AFF27DFFB}" type="pres">
      <dgm:prSet presAssocID="{66CAFA0D-7D8A-4925-AED8-9A8F7EBB3439}" presName="connSite2" presStyleCnt="0"/>
      <dgm:spPr/>
    </dgm:pt>
    <dgm:pt modelId="{4A6F4CE9-A400-4AD1-BE4E-0CD4DBA4ABBB}" type="pres">
      <dgm:prSet presAssocID="{378374AD-A120-4112-A780-4DF8811A36A8}" presName="Name18" presStyleLbl="sibTrans2D1" presStyleIdx="1" presStyleCnt="2" custLinFactNeighborX="8371" custLinFactNeighborY="10200"/>
      <dgm:spPr/>
      <dgm:t>
        <a:bodyPr/>
        <a:lstStyle/>
        <a:p>
          <a:pPr latinLnBrk="1"/>
          <a:endParaRPr lang="ko-KR" altLang="en-US"/>
        </a:p>
      </dgm:t>
    </dgm:pt>
    <dgm:pt modelId="{2019A7C9-C1A8-4E0D-BB4C-9218A0ED89EF}" type="pres">
      <dgm:prSet presAssocID="{97522E53-C592-40A2-97EE-5F3D1FF95104}" presName="composite1" presStyleCnt="0"/>
      <dgm:spPr/>
    </dgm:pt>
    <dgm:pt modelId="{D34EFFCF-11E1-4C60-95C6-123037030792}" type="pres">
      <dgm:prSet presAssocID="{97522E53-C592-40A2-97EE-5F3D1FF95104}" presName="dummyNode1" presStyleLbl="node1" presStyleIdx="1" presStyleCnt="3"/>
      <dgm:spPr/>
    </dgm:pt>
    <dgm:pt modelId="{56F81816-7D9F-4DC7-AF08-F11CC48F11A7}" type="pres">
      <dgm:prSet presAssocID="{97522E53-C592-40A2-97EE-5F3D1FF95104}" presName="childNode1" presStyleLbl="bgAcc1" presStyleIdx="2" presStyleCnt="3" custScaleX="120362" custScaleY="13331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E401FE1-3898-4B68-98E0-BDB92DCA28BE}" type="pres">
      <dgm:prSet presAssocID="{97522E53-C592-40A2-97EE-5F3D1FF95104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3F7E0C5-8EE1-4B7A-94CE-3A5487860318}" type="pres">
      <dgm:prSet presAssocID="{97522E53-C592-40A2-97EE-5F3D1FF95104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74CD401-E1BF-4C71-8C8B-17E5428C946B}" type="pres">
      <dgm:prSet presAssocID="{97522E53-C592-40A2-97EE-5F3D1FF95104}" presName="connSite1" presStyleCnt="0"/>
      <dgm:spPr/>
    </dgm:pt>
  </dgm:ptLst>
  <dgm:cxnLst>
    <dgm:cxn modelId="{83ED0735-B064-4B1B-8B44-1AB547CC8A1C}" type="presOf" srcId="{317A9C3C-4E14-4480-A52B-86D8FC26D6D8}" destId="{D0D5FB8E-7777-47D2-A14C-E481E334E577}" srcOrd="0" destOrd="0" presId="urn:microsoft.com/office/officeart/2005/8/layout/hProcess4"/>
    <dgm:cxn modelId="{F3925EAB-984A-4369-BF5D-E7DC05B8AB86}" srcId="{97522E53-C592-40A2-97EE-5F3D1FF95104}" destId="{5DC7AD52-FA10-4E8E-86E4-E164D3320864}" srcOrd="0" destOrd="0" parTransId="{3EC9172E-A9B4-4676-AE80-3E234ECEC806}" sibTransId="{3912AD1C-551E-4B6A-8DE8-C377688381B3}"/>
    <dgm:cxn modelId="{8FA9F9A2-CB4F-4563-84B3-87BD07E953A3}" type="presOf" srcId="{378374AD-A120-4112-A780-4DF8811A36A8}" destId="{4A6F4CE9-A400-4AD1-BE4E-0CD4DBA4ABBB}" srcOrd="0" destOrd="0" presId="urn:microsoft.com/office/officeart/2005/8/layout/hProcess4"/>
    <dgm:cxn modelId="{B024F06D-E6AF-4FF1-9CBF-6E3A95FA7D7D}" type="presOf" srcId="{66CAFA0D-7D8A-4925-AED8-9A8F7EBB3439}" destId="{141CADA3-FC10-48DF-B1FE-29FE2DEF5355}" srcOrd="0" destOrd="0" presId="urn:microsoft.com/office/officeart/2005/8/layout/hProcess4"/>
    <dgm:cxn modelId="{4B3481BB-0E1F-49C0-9D19-FBDB69030D60}" type="presOf" srcId="{F022EE05-40C1-4964-88AC-FB56729B65EC}" destId="{21829922-AF55-4B4D-9FE7-F2A7C76D7626}" srcOrd="0" destOrd="0" presId="urn:microsoft.com/office/officeart/2005/8/layout/hProcess4"/>
    <dgm:cxn modelId="{31DFF9D6-A2CE-4FE1-A3FC-12B717B5A30B}" srcId="{317A9C3C-4E14-4480-A52B-86D8FC26D6D8}" destId="{92C1E60A-9C87-4F85-A1A8-220252849CB0}" srcOrd="0" destOrd="0" parTransId="{A267E1DD-D677-4148-9F4F-2BB006B61C2D}" sibTransId="{5F84AB63-388D-49A1-AD09-504B637B20DF}"/>
    <dgm:cxn modelId="{768F178F-F0F4-4E06-B377-15B131ED0904}" type="presOf" srcId="{5DC7AD52-FA10-4E8E-86E4-E164D3320864}" destId="{56F81816-7D9F-4DC7-AF08-F11CC48F11A7}" srcOrd="0" destOrd="0" presId="urn:microsoft.com/office/officeart/2005/8/layout/hProcess4"/>
    <dgm:cxn modelId="{2E376987-EA51-4F87-A9D8-AC4FEF52B2C6}" srcId="{317A9C3C-4E14-4480-A52B-86D8FC26D6D8}" destId="{97522E53-C592-40A2-97EE-5F3D1FF95104}" srcOrd="2" destOrd="0" parTransId="{67BA7360-55B8-434D-AA8D-787CD79C872A}" sibTransId="{45681F11-545D-41FD-A092-333883ADFB89}"/>
    <dgm:cxn modelId="{C09C1321-C1DD-4055-BC3C-26CBC047D2C0}" srcId="{92C1E60A-9C87-4F85-A1A8-220252849CB0}" destId="{F022EE05-40C1-4964-88AC-FB56729B65EC}" srcOrd="0" destOrd="0" parTransId="{9703C12E-FD32-43BA-9026-E3F02A22BE35}" sibTransId="{10F8ED98-38B6-46E4-A0E2-593A9D5E02F6}"/>
    <dgm:cxn modelId="{EE496083-BA80-47FF-9A45-BAFE9014CD16}" type="presOf" srcId="{97522E53-C592-40A2-97EE-5F3D1FF95104}" destId="{13F7E0C5-8EE1-4B7A-94CE-3A5487860318}" srcOrd="0" destOrd="0" presId="urn:microsoft.com/office/officeart/2005/8/layout/hProcess4"/>
    <dgm:cxn modelId="{485B792D-047B-467F-85A3-F36FCC0CDBC4}" srcId="{317A9C3C-4E14-4480-A52B-86D8FC26D6D8}" destId="{66CAFA0D-7D8A-4925-AED8-9A8F7EBB3439}" srcOrd="1" destOrd="0" parTransId="{DB16B9C9-B75D-416E-A626-C29C6CE92F9D}" sibTransId="{378374AD-A120-4112-A780-4DF8811A36A8}"/>
    <dgm:cxn modelId="{48F93E3B-B1FE-4471-83CF-D3A28CC983A9}" type="presOf" srcId="{6E020930-B37D-4AE4-9663-F1141770468C}" destId="{93DC0D49-4F16-4064-A84C-669A6F0B3879}" srcOrd="0" destOrd="0" presId="urn:microsoft.com/office/officeart/2005/8/layout/hProcess4"/>
    <dgm:cxn modelId="{7D5D897E-0025-4265-801B-C37996F77E3F}" type="presOf" srcId="{F022EE05-40C1-4964-88AC-FB56729B65EC}" destId="{9DC4C640-BB44-4450-BDDC-7E5CD16A08CF}" srcOrd="1" destOrd="0" presId="urn:microsoft.com/office/officeart/2005/8/layout/hProcess4"/>
    <dgm:cxn modelId="{A12AA40D-D8F7-4F51-B38D-FDA0D4E6E3B1}" type="presOf" srcId="{5F84AB63-388D-49A1-AD09-504B637B20DF}" destId="{74B954DF-0B76-4D4E-834F-D1C8358BD03A}" srcOrd="0" destOrd="0" presId="urn:microsoft.com/office/officeart/2005/8/layout/hProcess4"/>
    <dgm:cxn modelId="{85EC96A7-5CA1-4B84-B48C-654A9956F22F}" srcId="{66CAFA0D-7D8A-4925-AED8-9A8F7EBB3439}" destId="{6E020930-B37D-4AE4-9663-F1141770468C}" srcOrd="0" destOrd="0" parTransId="{48072AA9-E781-44C0-8FA4-22F769454255}" sibTransId="{3AB26909-B951-47ED-A032-60534D54C80F}"/>
    <dgm:cxn modelId="{CDE40579-2832-4BB4-930C-503AE6BE347E}" type="presOf" srcId="{6E020930-B37D-4AE4-9663-F1141770468C}" destId="{B8896421-2C74-4148-9B25-56EE33684552}" srcOrd="1" destOrd="0" presId="urn:microsoft.com/office/officeart/2005/8/layout/hProcess4"/>
    <dgm:cxn modelId="{51B20F06-6844-41D8-9C8D-05B9BF3FC48C}" type="presOf" srcId="{92C1E60A-9C87-4F85-A1A8-220252849CB0}" destId="{F5842D29-74AA-4E4A-A5BB-E2BA0CAA13DD}" srcOrd="0" destOrd="0" presId="urn:microsoft.com/office/officeart/2005/8/layout/hProcess4"/>
    <dgm:cxn modelId="{80564A45-EEA7-4469-BA1E-2091018DFB88}" type="presOf" srcId="{5DC7AD52-FA10-4E8E-86E4-E164D3320864}" destId="{6E401FE1-3898-4B68-98E0-BDB92DCA28BE}" srcOrd="1" destOrd="0" presId="urn:microsoft.com/office/officeart/2005/8/layout/hProcess4"/>
    <dgm:cxn modelId="{5ACA3A29-DF55-43E0-8D93-D83DFAB808D8}" type="presParOf" srcId="{D0D5FB8E-7777-47D2-A14C-E481E334E577}" destId="{5893D7C6-E493-40D4-8FEE-88F48770BA28}" srcOrd="0" destOrd="0" presId="urn:microsoft.com/office/officeart/2005/8/layout/hProcess4"/>
    <dgm:cxn modelId="{DD23F2D5-9357-4222-8E87-1AF9C749F5CF}" type="presParOf" srcId="{D0D5FB8E-7777-47D2-A14C-E481E334E577}" destId="{D4CA3F10-AE2A-40AE-B22B-D4034BFE8026}" srcOrd="1" destOrd="0" presId="urn:microsoft.com/office/officeart/2005/8/layout/hProcess4"/>
    <dgm:cxn modelId="{DBE8B7A8-B710-4F3E-855E-2D13A07704F3}" type="presParOf" srcId="{D0D5FB8E-7777-47D2-A14C-E481E334E577}" destId="{EB92EED1-5A5D-4E76-8928-3132E1278301}" srcOrd="2" destOrd="0" presId="urn:microsoft.com/office/officeart/2005/8/layout/hProcess4"/>
    <dgm:cxn modelId="{D991F3EC-7406-4EBE-B3D0-DD7C7B4FF6DB}" type="presParOf" srcId="{EB92EED1-5A5D-4E76-8928-3132E1278301}" destId="{EB3C4222-9B94-4B58-A323-446EB344D7FC}" srcOrd="0" destOrd="0" presId="urn:microsoft.com/office/officeart/2005/8/layout/hProcess4"/>
    <dgm:cxn modelId="{9A767961-853E-4E52-9A10-B96022B7ACD4}" type="presParOf" srcId="{EB3C4222-9B94-4B58-A323-446EB344D7FC}" destId="{5DC0EFC1-DF2D-4E4A-ADE0-0CC338CBAAB8}" srcOrd="0" destOrd="0" presId="urn:microsoft.com/office/officeart/2005/8/layout/hProcess4"/>
    <dgm:cxn modelId="{C86B8AF3-3473-427A-8BDE-90BD1A5668EB}" type="presParOf" srcId="{EB3C4222-9B94-4B58-A323-446EB344D7FC}" destId="{21829922-AF55-4B4D-9FE7-F2A7C76D7626}" srcOrd="1" destOrd="0" presId="urn:microsoft.com/office/officeart/2005/8/layout/hProcess4"/>
    <dgm:cxn modelId="{E28826D6-726F-4E55-9514-AD2D29B54102}" type="presParOf" srcId="{EB3C4222-9B94-4B58-A323-446EB344D7FC}" destId="{9DC4C640-BB44-4450-BDDC-7E5CD16A08CF}" srcOrd="2" destOrd="0" presId="urn:microsoft.com/office/officeart/2005/8/layout/hProcess4"/>
    <dgm:cxn modelId="{BDF9F537-D5B0-46EF-86C4-E5011E9F4112}" type="presParOf" srcId="{EB3C4222-9B94-4B58-A323-446EB344D7FC}" destId="{F5842D29-74AA-4E4A-A5BB-E2BA0CAA13DD}" srcOrd="3" destOrd="0" presId="urn:microsoft.com/office/officeart/2005/8/layout/hProcess4"/>
    <dgm:cxn modelId="{0A9E591B-EE22-4B88-9273-38DAC8328192}" type="presParOf" srcId="{EB3C4222-9B94-4B58-A323-446EB344D7FC}" destId="{AC7A1604-2211-4AC5-81A6-28A752B7025A}" srcOrd="4" destOrd="0" presId="urn:microsoft.com/office/officeart/2005/8/layout/hProcess4"/>
    <dgm:cxn modelId="{40AB310E-1AD1-42F3-A9E4-707CE24A6948}" type="presParOf" srcId="{EB92EED1-5A5D-4E76-8928-3132E1278301}" destId="{74B954DF-0B76-4D4E-834F-D1C8358BD03A}" srcOrd="1" destOrd="0" presId="urn:microsoft.com/office/officeart/2005/8/layout/hProcess4"/>
    <dgm:cxn modelId="{2F0C4CE3-B91D-4AE3-BEE9-2525120699F4}" type="presParOf" srcId="{EB92EED1-5A5D-4E76-8928-3132E1278301}" destId="{D26570B0-09C5-4D00-A637-28FCAC36EA2F}" srcOrd="2" destOrd="0" presId="urn:microsoft.com/office/officeart/2005/8/layout/hProcess4"/>
    <dgm:cxn modelId="{D319E029-E866-4061-B338-5F4004684B53}" type="presParOf" srcId="{D26570B0-09C5-4D00-A637-28FCAC36EA2F}" destId="{372D5323-187D-4368-904F-53BE4F45FDF3}" srcOrd="0" destOrd="0" presId="urn:microsoft.com/office/officeart/2005/8/layout/hProcess4"/>
    <dgm:cxn modelId="{DDD53185-22E2-46AC-91C8-524A204CC3E1}" type="presParOf" srcId="{D26570B0-09C5-4D00-A637-28FCAC36EA2F}" destId="{93DC0D49-4F16-4064-A84C-669A6F0B3879}" srcOrd="1" destOrd="0" presId="urn:microsoft.com/office/officeart/2005/8/layout/hProcess4"/>
    <dgm:cxn modelId="{8DD3372D-0E97-42C7-84C4-6EF705591C41}" type="presParOf" srcId="{D26570B0-09C5-4D00-A637-28FCAC36EA2F}" destId="{B8896421-2C74-4148-9B25-56EE33684552}" srcOrd="2" destOrd="0" presId="urn:microsoft.com/office/officeart/2005/8/layout/hProcess4"/>
    <dgm:cxn modelId="{FD7D8C14-52E4-4FA7-8875-C57132A0C324}" type="presParOf" srcId="{D26570B0-09C5-4D00-A637-28FCAC36EA2F}" destId="{141CADA3-FC10-48DF-B1FE-29FE2DEF5355}" srcOrd="3" destOrd="0" presId="urn:microsoft.com/office/officeart/2005/8/layout/hProcess4"/>
    <dgm:cxn modelId="{47785D27-78F3-4C09-B349-F1D064567A7C}" type="presParOf" srcId="{D26570B0-09C5-4D00-A637-28FCAC36EA2F}" destId="{3441AFD3-3C1C-4952-95D4-090AFF27DFFB}" srcOrd="4" destOrd="0" presId="urn:microsoft.com/office/officeart/2005/8/layout/hProcess4"/>
    <dgm:cxn modelId="{15CF5ECA-AD76-49F0-A9C9-C382D0F25D75}" type="presParOf" srcId="{EB92EED1-5A5D-4E76-8928-3132E1278301}" destId="{4A6F4CE9-A400-4AD1-BE4E-0CD4DBA4ABBB}" srcOrd="3" destOrd="0" presId="urn:microsoft.com/office/officeart/2005/8/layout/hProcess4"/>
    <dgm:cxn modelId="{933D17BD-50B8-40BE-9252-BE72F3F76024}" type="presParOf" srcId="{EB92EED1-5A5D-4E76-8928-3132E1278301}" destId="{2019A7C9-C1A8-4E0D-BB4C-9218A0ED89EF}" srcOrd="4" destOrd="0" presId="urn:microsoft.com/office/officeart/2005/8/layout/hProcess4"/>
    <dgm:cxn modelId="{22166FC0-A437-4163-BFA5-2560A99486FE}" type="presParOf" srcId="{2019A7C9-C1A8-4E0D-BB4C-9218A0ED89EF}" destId="{D34EFFCF-11E1-4C60-95C6-123037030792}" srcOrd="0" destOrd="0" presId="urn:microsoft.com/office/officeart/2005/8/layout/hProcess4"/>
    <dgm:cxn modelId="{03DC819B-1EC5-457C-AD2E-3E31617B1229}" type="presParOf" srcId="{2019A7C9-C1A8-4E0D-BB4C-9218A0ED89EF}" destId="{56F81816-7D9F-4DC7-AF08-F11CC48F11A7}" srcOrd="1" destOrd="0" presId="urn:microsoft.com/office/officeart/2005/8/layout/hProcess4"/>
    <dgm:cxn modelId="{80CCB108-EFEF-4F5A-8168-6998217FE7AE}" type="presParOf" srcId="{2019A7C9-C1A8-4E0D-BB4C-9218A0ED89EF}" destId="{6E401FE1-3898-4B68-98E0-BDB92DCA28BE}" srcOrd="2" destOrd="0" presId="urn:microsoft.com/office/officeart/2005/8/layout/hProcess4"/>
    <dgm:cxn modelId="{1FAD3CB8-97CC-4E7F-A518-B39C1285AB92}" type="presParOf" srcId="{2019A7C9-C1A8-4E0D-BB4C-9218A0ED89EF}" destId="{13F7E0C5-8EE1-4B7A-94CE-3A5487860318}" srcOrd="3" destOrd="0" presId="urn:microsoft.com/office/officeart/2005/8/layout/hProcess4"/>
    <dgm:cxn modelId="{D2675F1B-0454-4350-8796-7A929C94ECA3}" type="presParOf" srcId="{2019A7C9-C1A8-4E0D-BB4C-9218A0ED89EF}" destId="{774CD401-E1BF-4C71-8C8B-17E5428C946B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AAE548-33A7-49A6-87A2-42F35ED72830}">
      <dsp:nvSpPr>
        <dsp:cNvPr id="0" name=""/>
        <dsp:cNvSpPr/>
      </dsp:nvSpPr>
      <dsp:spPr>
        <a:xfrm rot="16200000">
          <a:off x="846093" y="-846093"/>
          <a:ext cx="2412268" cy="410445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l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rPr>
            <a:t>사례관리란</a:t>
          </a:r>
          <a:r>
            <a:rPr lang="en-US" altLang="ko-KR" sz="2100" kern="120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rPr>
            <a:t>?</a:t>
          </a:r>
        </a:p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2100" kern="1200" dirty="0"/>
        </a:p>
      </dsp:txBody>
      <dsp:txXfrm rot="5400000">
        <a:off x="0" y="0"/>
        <a:ext cx="4104456" cy="1809201"/>
      </dsp:txXfrm>
    </dsp:sp>
    <dsp:sp modelId="{8863DDA3-A6E9-4733-9602-93D0A566CD74}">
      <dsp:nvSpPr>
        <dsp:cNvPr id="0" name=""/>
        <dsp:cNvSpPr/>
      </dsp:nvSpPr>
      <dsp:spPr>
        <a:xfrm>
          <a:off x="4104456" y="0"/>
          <a:ext cx="4104456" cy="241226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l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rPr>
            <a:t>통합사례관리란</a:t>
          </a:r>
          <a:r>
            <a:rPr lang="en-US" altLang="ko-KR" sz="2100" kern="120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rPr>
            <a:t>?</a:t>
          </a:r>
        </a:p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2100" kern="1200" dirty="0"/>
        </a:p>
      </dsp:txBody>
      <dsp:txXfrm>
        <a:off x="4104456" y="0"/>
        <a:ext cx="4104456" cy="1809201"/>
      </dsp:txXfrm>
    </dsp:sp>
    <dsp:sp modelId="{1A78C2B3-7586-4555-B5A3-806D5F9D46CD}">
      <dsp:nvSpPr>
        <dsp:cNvPr id="0" name=""/>
        <dsp:cNvSpPr/>
      </dsp:nvSpPr>
      <dsp:spPr>
        <a:xfrm rot="10800000">
          <a:off x="0" y="2412268"/>
          <a:ext cx="4104456" cy="241226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l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rPr>
            <a:t>사례관리의 차별적 특징</a:t>
          </a:r>
          <a:endParaRPr lang="en-US" altLang="ko-KR" sz="2100" kern="1200" dirty="0" smtClean="0">
            <a:solidFill>
              <a:srgbClr val="FF0000"/>
            </a:solidFill>
            <a:latin typeface="HY견고딕" pitchFamily="18" charset="-127"/>
            <a:ea typeface="HY견고딕" pitchFamily="18" charset="-127"/>
          </a:endParaRPr>
        </a:p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100" kern="1200" dirty="0" smtClean="0"/>
        </a:p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2100" kern="1200" dirty="0"/>
        </a:p>
      </dsp:txBody>
      <dsp:txXfrm rot="10800000">
        <a:off x="0" y="3015335"/>
        <a:ext cx="4104456" cy="1809201"/>
      </dsp:txXfrm>
    </dsp:sp>
    <dsp:sp modelId="{32945F5F-FE23-4A01-A4A7-7EC9592E1F2B}">
      <dsp:nvSpPr>
        <dsp:cNvPr id="0" name=""/>
        <dsp:cNvSpPr/>
      </dsp:nvSpPr>
      <dsp:spPr>
        <a:xfrm rot="5400000">
          <a:off x="4950550" y="1566174"/>
          <a:ext cx="2412268" cy="410445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l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rPr>
            <a:t>사례관리의 </a:t>
          </a:r>
          <a:r>
            <a:rPr lang="en-US" altLang="ko-KR" sz="2100" kern="120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rPr>
            <a:t>Ct</a:t>
          </a:r>
          <a:r>
            <a:rPr lang="ko-KR" altLang="en-US" sz="2100" kern="120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rPr>
            <a:t>란</a:t>
          </a:r>
          <a:r>
            <a:rPr lang="en-US" altLang="ko-KR" sz="2100" kern="1200" dirty="0" smtClean="0">
              <a:solidFill>
                <a:srgbClr val="FF0000"/>
              </a:solidFill>
              <a:latin typeface="HY견고딕" pitchFamily="18" charset="-127"/>
              <a:ea typeface="HY견고딕" pitchFamily="18" charset="-127"/>
            </a:rPr>
            <a:t>?</a:t>
          </a:r>
        </a:p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ko-KR" sz="2100" kern="1200" dirty="0" smtClean="0"/>
        </a:p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2100" kern="1200" dirty="0"/>
        </a:p>
      </dsp:txBody>
      <dsp:txXfrm rot="-5400000">
        <a:off x="4104456" y="3015334"/>
        <a:ext cx="4104456" cy="1809201"/>
      </dsp:txXfrm>
    </dsp:sp>
    <dsp:sp modelId="{8648FFE5-4A5F-45BD-8AEB-A84FCD7A2000}">
      <dsp:nvSpPr>
        <dsp:cNvPr id="0" name=""/>
        <dsp:cNvSpPr/>
      </dsp:nvSpPr>
      <dsp:spPr>
        <a:xfrm>
          <a:off x="2873119" y="1809201"/>
          <a:ext cx="2462673" cy="1206134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b="1" kern="1200" dirty="0" smtClean="0">
              <a:solidFill>
                <a:srgbClr val="698E00"/>
              </a:solidFill>
              <a:latin typeface="HY견고딕" pitchFamily="18" charset="-127"/>
              <a:ea typeface="HY견고딕" pitchFamily="18" charset="-127"/>
            </a:rPr>
            <a:t>다음을 함께 </a:t>
          </a:r>
          <a:endParaRPr lang="en-US" altLang="ko-KR" sz="2100" b="1" kern="1200" dirty="0" smtClean="0">
            <a:solidFill>
              <a:srgbClr val="698E00"/>
            </a:solidFill>
            <a:latin typeface="HY견고딕" pitchFamily="18" charset="-127"/>
            <a:ea typeface="HY견고딕" pitchFamily="18" charset="-127"/>
          </a:endParaRPr>
        </a:p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b="1" kern="1200" dirty="0" smtClean="0">
              <a:solidFill>
                <a:srgbClr val="698E00"/>
              </a:solidFill>
              <a:latin typeface="HY견고딕" pitchFamily="18" charset="-127"/>
              <a:ea typeface="HY견고딕" pitchFamily="18" charset="-127"/>
            </a:rPr>
            <a:t>정리해 봅시다</a:t>
          </a:r>
          <a:r>
            <a:rPr lang="en-US" altLang="ko-KR" sz="2100" b="1" kern="1200" dirty="0" smtClean="0">
              <a:solidFill>
                <a:srgbClr val="698E00"/>
              </a:solidFill>
              <a:latin typeface="HY견고딕" pitchFamily="18" charset="-127"/>
              <a:ea typeface="HY견고딕" pitchFamily="18" charset="-127"/>
            </a:rPr>
            <a:t>!</a:t>
          </a:r>
          <a:endParaRPr lang="ko-KR" altLang="en-US" sz="2100" b="1" kern="1200" dirty="0">
            <a:solidFill>
              <a:srgbClr val="698E00"/>
            </a:solidFill>
            <a:latin typeface="HY견고딕" pitchFamily="18" charset="-127"/>
            <a:ea typeface="HY견고딕" pitchFamily="18" charset="-127"/>
          </a:endParaRPr>
        </a:p>
      </dsp:txBody>
      <dsp:txXfrm>
        <a:off x="2931998" y="1868080"/>
        <a:ext cx="2344915" cy="10883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829922-AF55-4B4D-9FE7-F2A7C76D7626}">
      <dsp:nvSpPr>
        <dsp:cNvPr id="0" name=""/>
        <dsp:cNvSpPr/>
      </dsp:nvSpPr>
      <dsp:spPr>
        <a:xfrm>
          <a:off x="0" y="642202"/>
          <a:ext cx="2618948" cy="25783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2000" kern="1200" dirty="0" smtClean="0"/>
            <a:t>주로 서비스전달 과정과 진행에 대한 평가</a:t>
          </a:r>
          <a:endParaRPr lang="ko-KR" altLang="en-US" sz="2000" kern="1200" dirty="0"/>
        </a:p>
      </dsp:txBody>
      <dsp:txXfrm>
        <a:off x="59336" y="701538"/>
        <a:ext cx="2500276" cy="1907192"/>
      </dsp:txXfrm>
    </dsp:sp>
    <dsp:sp modelId="{74B954DF-0B76-4D4E-834F-D1C8358BD03A}">
      <dsp:nvSpPr>
        <dsp:cNvPr id="0" name=""/>
        <dsp:cNvSpPr/>
      </dsp:nvSpPr>
      <dsp:spPr>
        <a:xfrm>
          <a:off x="1785948" y="1000140"/>
          <a:ext cx="2803044" cy="2803044"/>
        </a:xfrm>
        <a:prstGeom prst="leftCircularArrow">
          <a:avLst>
            <a:gd name="adj1" fmla="val 3319"/>
            <a:gd name="adj2" fmla="val 410054"/>
            <a:gd name="adj3" fmla="val 2185471"/>
            <a:gd name="adj4" fmla="val 9024395"/>
            <a:gd name="adj5" fmla="val 3872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842D29-74AA-4E4A-A5BB-E2BA0CAA13DD}">
      <dsp:nvSpPr>
        <dsp:cNvPr id="0" name=""/>
        <dsp:cNvSpPr/>
      </dsp:nvSpPr>
      <dsp:spPr>
        <a:xfrm>
          <a:off x="686192" y="2463021"/>
          <a:ext cx="2005318" cy="797448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900" kern="1200" dirty="0" smtClean="0"/>
            <a:t>과정평가</a:t>
          </a:r>
          <a:endParaRPr lang="ko-KR" altLang="en-US" sz="2900" kern="1200" dirty="0"/>
        </a:p>
      </dsp:txBody>
      <dsp:txXfrm>
        <a:off x="709548" y="2486377"/>
        <a:ext cx="1958606" cy="750736"/>
      </dsp:txXfrm>
    </dsp:sp>
    <dsp:sp modelId="{93DC0D49-4F16-4064-A84C-669A6F0B3879}">
      <dsp:nvSpPr>
        <dsp:cNvPr id="0" name=""/>
        <dsp:cNvSpPr/>
      </dsp:nvSpPr>
      <dsp:spPr>
        <a:xfrm>
          <a:off x="3134538" y="645818"/>
          <a:ext cx="2610510" cy="25610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240958"/>
              <a:satOff val="-5040"/>
              <a:lumOff val="2804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2000" kern="1200" dirty="0" smtClean="0"/>
            <a:t>사업</a:t>
          </a:r>
          <a:r>
            <a:rPr lang="en-US" altLang="ko-KR" sz="2000" kern="1200" dirty="0" smtClean="0"/>
            <a:t>/</a:t>
          </a:r>
          <a:r>
            <a:rPr lang="ko-KR" altLang="en-US" sz="2000" kern="1200" dirty="0" smtClean="0"/>
            <a:t>프로그램으로 인한 변화</a:t>
          </a:r>
          <a:r>
            <a:rPr lang="en-US" altLang="ko-KR" sz="2000" kern="1200" dirty="0" smtClean="0"/>
            <a:t>, </a:t>
          </a:r>
          <a:r>
            <a:rPr lang="ko-KR" altLang="en-US" sz="2000" kern="1200" dirty="0" smtClean="0"/>
            <a:t>결과</a:t>
          </a:r>
          <a:r>
            <a:rPr lang="en-US" altLang="ko-KR" sz="2000" kern="1200" dirty="0" smtClean="0"/>
            <a:t>, </a:t>
          </a:r>
          <a:r>
            <a:rPr lang="ko-KR" altLang="en-US" sz="2000" kern="1200" dirty="0" smtClean="0"/>
            <a:t>효과성에 초점</a:t>
          </a:r>
          <a:endParaRPr lang="ko-KR" altLang="en-US" sz="2000" kern="1200" dirty="0"/>
        </a:p>
      </dsp:txBody>
      <dsp:txXfrm>
        <a:off x="3193474" y="1253542"/>
        <a:ext cx="2492638" cy="1894352"/>
      </dsp:txXfrm>
    </dsp:sp>
    <dsp:sp modelId="{4A6F4CE9-A400-4AD1-BE4E-0CD4DBA4ABBB}">
      <dsp:nvSpPr>
        <dsp:cNvPr id="0" name=""/>
        <dsp:cNvSpPr/>
      </dsp:nvSpPr>
      <dsp:spPr>
        <a:xfrm>
          <a:off x="4786348" y="71438"/>
          <a:ext cx="3151589" cy="3151589"/>
        </a:xfrm>
        <a:prstGeom prst="circularArrow">
          <a:avLst>
            <a:gd name="adj1" fmla="val 2952"/>
            <a:gd name="adj2" fmla="val 361559"/>
            <a:gd name="adj3" fmla="val 19463316"/>
            <a:gd name="adj4" fmla="val 12575896"/>
            <a:gd name="adj5" fmla="val 3444"/>
          </a:avLst>
        </a:prstGeom>
        <a:solidFill>
          <a:schemeClr val="accent1">
            <a:shade val="90000"/>
            <a:hueOff val="375112"/>
            <a:satOff val="-6927"/>
            <a:lumOff val="3212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1CADA3-FC10-48DF-B1FE-29FE2DEF5355}">
      <dsp:nvSpPr>
        <dsp:cNvPr id="0" name=""/>
        <dsp:cNvSpPr/>
      </dsp:nvSpPr>
      <dsp:spPr>
        <a:xfrm>
          <a:off x="3813131" y="597243"/>
          <a:ext cx="2005318" cy="797448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900" kern="1200" dirty="0" smtClean="0"/>
            <a:t>성과평가</a:t>
          </a:r>
          <a:endParaRPr lang="ko-KR" altLang="en-US" sz="2900" kern="1200" dirty="0"/>
        </a:p>
      </dsp:txBody>
      <dsp:txXfrm>
        <a:off x="3836487" y="620599"/>
        <a:ext cx="1958606" cy="750736"/>
      </dsp:txXfrm>
    </dsp:sp>
    <dsp:sp modelId="{56F81816-7D9F-4DC7-AF08-F11CC48F11A7}">
      <dsp:nvSpPr>
        <dsp:cNvPr id="0" name=""/>
        <dsp:cNvSpPr/>
      </dsp:nvSpPr>
      <dsp:spPr>
        <a:xfrm>
          <a:off x="6261477" y="690752"/>
          <a:ext cx="2715346" cy="24805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240958"/>
              <a:satOff val="-5040"/>
              <a:lumOff val="2804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2000" kern="1200" dirty="0" smtClean="0"/>
            <a:t>사업</a:t>
          </a:r>
          <a:r>
            <a:rPr lang="en-US" altLang="ko-KR" sz="2000" kern="1200" dirty="0" smtClean="0"/>
            <a:t>/</a:t>
          </a:r>
          <a:r>
            <a:rPr lang="ko-KR" altLang="en-US" sz="2000" kern="1200" dirty="0" smtClean="0"/>
            <a:t>프로그램을 둘러싼 체계와 환경</a:t>
          </a:r>
          <a:r>
            <a:rPr lang="en-US" altLang="ko-KR" sz="2000" kern="1200" dirty="0" smtClean="0"/>
            <a:t>(</a:t>
          </a:r>
          <a:r>
            <a:rPr lang="ko-KR" altLang="en-US" sz="2000" kern="1200" dirty="0" smtClean="0"/>
            <a:t>기관</a:t>
          </a:r>
          <a:r>
            <a:rPr lang="en-US" altLang="ko-KR" sz="2000" kern="1200" dirty="0" smtClean="0"/>
            <a:t>, </a:t>
          </a:r>
          <a:r>
            <a:rPr lang="ko-KR" altLang="en-US" sz="2000" kern="1200" dirty="0" smtClean="0"/>
            <a:t>지역사회 등</a:t>
          </a:r>
          <a:r>
            <a:rPr lang="en-US" altLang="ko-KR" sz="2000" kern="1200" dirty="0" smtClean="0"/>
            <a:t>)</a:t>
          </a:r>
          <a:r>
            <a:rPr lang="ko-KR" altLang="en-US" sz="2000" kern="1200" dirty="0" smtClean="0"/>
            <a:t>에 대한 평가</a:t>
          </a:r>
          <a:endParaRPr lang="ko-KR" altLang="en-US" sz="2000" kern="1200" dirty="0"/>
        </a:p>
      </dsp:txBody>
      <dsp:txXfrm>
        <a:off x="6318562" y="747837"/>
        <a:ext cx="2601176" cy="1834852"/>
      </dsp:txXfrm>
    </dsp:sp>
    <dsp:sp modelId="{13F7E0C5-8EE1-4B7A-94CE-3A5487860318}">
      <dsp:nvSpPr>
        <dsp:cNvPr id="0" name=""/>
        <dsp:cNvSpPr/>
      </dsp:nvSpPr>
      <dsp:spPr>
        <a:xfrm>
          <a:off x="6992488" y="2462672"/>
          <a:ext cx="2005318" cy="797448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900" kern="1200" dirty="0" smtClean="0"/>
            <a:t>시스템평가</a:t>
          </a:r>
          <a:endParaRPr lang="ko-KR" altLang="en-US" sz="2900" kern="1200" dirty="0"/>
        </a:p>
      </dsp:txBody>
      <dsp:txXfrm>
        <a:off x="7015844" y="2486028"/>
        <a:ext cx="1958606" cy="7507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B65D96C-46EE-457E-93DA-8BF73229F836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A053B0C-703D-4E9D-85C5-7FAAFCA90F2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66720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E627C-43F4-4BEC-8840-4E4F54C1C8D2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358DE-CB35-4F91-A316-5D0B64DC0C1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72DFC-54D3-46CF-BFAA-0BFE76A22FC5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D5514-2D8E-4B02-A441-9AE6D5061DB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01B61-58E5-4495-860F-08FE62086E6D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17673-AFE9-46C8-88DB-E8C68E17B26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randomBa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66774-F286-4038-A6EE-D6D759EB7FC8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1C729-B094-4BA6-B1F0-0BC420557C2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89C48-C406-45CA-AA51-6DF6AA3D0323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978EC-4AEE-44F9-ABF5-875D9B3D33C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06A76-903C-44E1-9F3F-829622E82D20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1CDC7-4346-4B41-AB9A-A139AB052BD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A7D5C-06C7-4229-8B67-8BF206395DDB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EBFF2-9508-4A2E-BBB9-3BB2FC403DC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85E0F-54B0-4D22-BD76-F3C5E86C3E38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B6149-8F92-4D1E-B1F0-A4700AA774E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1A2EA-9453-4C7D-AC75-01B4EAF498BD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AF8ED-377C-4A33-AB7C-1B4EC1BFD55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760C1-951C-47D0-9D45-1B5631A7E756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F0475-FE6E-4838-9CE2-B546906EFFD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389E3-52B8-46D5-886B-C5F1ABB7DF93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1DE6F-160C-407B-96F6-E6AEAE40344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A807E-5BE5-437E-9664-1B94201253E3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A1AAE-0DFB-4579-91BF-9AE7968682E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randomBar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F908F-B5BF-495B-92E1-8971022AA724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E0162-B06E-41B8-A737-4B49DFBC356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AB3D6-A570-4EB5-81F7-50EB7D4F3288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2C230-63D4-4853-AF09-AA82F4CD6DC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9C7F2-5FEE-4FE3-9FCB-8C8699D2066F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E8526-3FFB-474C-8576-A8A5DC2DDE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454C8-1959-4153-9964-95921DD6B285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9A98B-59BA-4CB1-8B30-1CB3DC90AFB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7F001-B120-4523-9419-79A6FEA2BF00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199C6-4664-44EA-9229-D9BB79C6A03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70FEA-E6A6-4F40-9B84-6B78C7F80E0C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ACF80-C41B-45B2-B6AE-D8D3269F8E5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D92B5-1580-46C5-A5E4-DF331C68568F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478F4-8910-4CAA-AD19-2399CAFFF69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6278D-96A9-44DD-BEF2-CD699F5EF94C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3B99E-6F53-4947-83CC-C7BC2A96463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AFA63-E502-4162-BD7A-FE8F8441AC16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E9265-FA22-49B5-BCDE-0AFA772D703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94B44-D88A-4B83-A266-AB489175AA22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6F53B-580F-4483-BA65-C22AF6D99E9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102AD0-0CAE-4FEA-A5F9-9CE383FCD058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32C8208-4C3A-4B67-B7D3-0AC0EBF0B28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 userDrawn="1"/>
        </p:nvCxnSpPr>
        <p:spPr>
          <a:xfrm>
            <a:off x="2411413" y="549275"/>
            <a:ext cx="64817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randomBar/>
  </p:transition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C5505E4-64C2-4ADF-B158-CA5C3CDD1974}" type="datetimeFigureOut">
              <a:rPr lang="ko-KR" altLang="en-US"/>
              <a:pPr>
                <a:defRPr/>
              </a:pPr>
              <a:t>2018-07-24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9C794EB-B5E1-4B73-933C-2F3E4FD085C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 userDrawn="1"/>
        </p:nvCxnSpPr>
        <p:spPr>
          <a:xfrm>
            <a:off x="2411413" y="549275"/>
            <a:ext cx="648176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3357563" y="3929063"/>
            <a:ext cx="5786437" cy="1428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0" y="1643063"/>
            <a:ext cx="9144000" cy="21431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1428750" y="1928813"/>
            <a:ext cx="1357313" cy="1357312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  <a:latin typeface="HY강M" pitchFamily="18" charset="-127"/>
                <a:ea typeface="HY강M" pitchFamily="18" charset="-127"/>
              </a:rPr>
              <a:t>           사례관리 사업평가</a:t>
            </a:r>
            <a:r>
              <a:rPr lang="en-US" altLang="ko-KR" dirty="0" smtClean="0">
                <a:solidFill>
                  <a:schemeClr val="accent3">
                    <a:lumMod val="50000"/>
                  </a:schemeClr>
                </a:solidFill>
                <a:latin typeface="HY강M" pitchFamily="18" charset="-127"/>
                <a:ea typeface="HY강M" pitchFamily="18" charset="-127"/>
              </a:rPr>
              <a:t/>
            </a:r>
            <a:br>
              <a:rPr lang="en-US" altLang="ko-KR" dirty="0" smtClean="0">
                <a:solidFill>
                  <a:schemeClr val="accent3">
                    <a:lumMod val="50000"/>
                  </a:schemeClr>
                </a:solidFill>
                <a:latin typeface="HY강M" pitchFamily="18" charset="-127"/>
                <a:ea typeface="HY강M" pitchFamily="18" charset="-127"/>
              </a:rPr>
            </a:br>
            <a:r>
              <a:rPr lang="en-US" altLang="ko-KR" dirty="0" smtClean="0">
                <a:solidFill>
                  <a:schemeClr val="accent3">
                    <a:lumMod val="50000"/>
                  </a:schemeClr>
                </a:solidFill>
                <a:latin typeface="HY강M" pitchFamily="18" charset="-127"/>
                <a:ea typeface="HY강M" pitchFamily="18" charset="-127"/>
              </a:rPr>
              <a:t>(</a:t>
            </a:r>
            <a:r>
              <a:rPr lang="ko-KR" altLang="en-US" dirty="0" smtClean="0">
                <a:solidFill>
                  <a:schemeClr val="accent3">
                    <a:lumMod val="50000"/>
                  </a:schemeClr>
                </a:solidFill>
                <a:latin typeface="HY강M" pitchFamily="18" charset="-127"/>
                <a:ea typeface="HY강M" pitchFamily="18" charset="-127"/>
              </a:rPr>
              <a:t>과정평가</a:t>
            </a:r>
            <a:r>
              <a:rPr lang="en-US" altLang="ko-KR" dirty="0" smtClean="0">
                <a:solidFill>
                  <a:schemeClr val="accent3">
                    <a:lumMod val="50000"/>
                  </a:schemeClr>
                </a:solidFill>
                <a:latin typeface="HY강M" pitchFamily="18" charset="-127"/>
                <a:ea typeface="HY강M" pitchFamily="18" charset="-127"/>
              </a:rPr>
              <a:t>)</a:t>
            </a:r>
            <a:endParaRPr lang="ko-KR" altLang="en-US" dirty="0">
              <a:solidFill>
                <a:schemeClr val="accent3">
                  <a:lumMod val="50000"/>
                </a:schemeClr>
              </a:solidFill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928688" y="1928813"/>
            <a:ext cx="428625" cy="428625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055" name="TextBox 15"/>
          <p:cNvSpPr txBox="1">
            <a:spLocks noChangeArrowheads="1"/>
          </p:cNvSpPr>
          <p:nvPr/>
        </p:nvSpPr>
        <p:spPr bwMode="auto">
          <a:xfrm>
            <a:off x="4714875" y="4500563"/>
            <a:ext cx="39290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ko-KR" altLang="en-US" sz="2800" dirty="0">
                <a:latin typeface="맑은 고딕" pitchFamily="50" charset="-127"/>
                <a:ea typeface="맑은 고딕" pitchFamily="50" charset="-127"/>
              </a:rPr>
              <a:t>       유 서 </a:t>
            </a:r>
            <a:r>
              <a:rPr kumimoji="0" lang="ko-KR" altLang="en-US" sz="2800" dirty="0" smtClean="0">
                <a:latin typeface="맑은 고딕" pitchFamily="50" charset="-127"/>
                <a:ea typeface="맑은 고딕" pitchFamily="50" charset="-127"/>
              </a:rPr>
              <a:t>구</a:t>
            </a:r>
            <a:endParaRPr kumimoji="0" lang="en-US" altLang="ko-KR" sz="28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kumimoji="0" lang="ko-KR" altLang="en-US" sz="28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280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2800" dirty="0" smtClean="0">
                <a:latin typeface="맑은 고딕" pitchFamily="50" charset="-127"/>
                <a:ea typeface="맑은 고딕" pitchFamily="50" charset="-127"/>
              </a:rPr>
              <a:t>숭실대 사회복지학부</a:t>
            </a:r>
            <a:r>
              <a:rPr kumimoji="0" lang="en-US" altLang="ko-KR" sz="2800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ko-KR" altLang="en-US" sz="2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8215313" y="6000750"/>
            <a:ext cx="500062" cy="500063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8715375" y="5929313"/>
            <a:ext cx="214313" cy="214312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cxnSp>
        <p:nvCxnSpPr>
          <p:cNvPr id="37" name="직선 연결선 36"/>
          <p:cNvCxnSpPr/>
          <p:nvPr/>
        </p:nvCxnSpPr>
        <p:spPr>
          <a:xfrm>
            <a:off x="0" y="71438"/>
            <a:ext cx="9144000" cy="1587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0" y="6784975"/>
            <a:ext cx="9144000" cy="158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 rot="5400000">
            <a:off x="-3356768" y="3429794"/>
            <a:ext cx="6858000" cy="1587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 rot="5400000">
            <a:off x="5642769" y="3428206"/>
            <a:ext cx="6858000" cy="158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타원 41"/>
          <p:cNvSpPr/>
          <p:nvPr/>
        </p:nvSpPr>
        <p:spPr>
          <a:xfrm>
            <a:off x="785813" y="2500313"/>
            <a:ext cx="285750" cy="28575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3714750" y="892175"/>
            <a:ext cx="5429250" cy="6429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4572000" y="249238"/>
            <a:ext cx="1357313" cy="1357312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/>
          </a:p>
        </p:txBody>
      </p:sp>
      <p:sp>
        <p:nvSpPr>
          <p:cNvPr id="12" name="타원 11"/>
          <p:cNvSpPr/>
          <p:nvPr/>
        </p:nvSpPr>
        <p:spPr>
          <a:xfrm>
            <a:off x="4214813" y="106363"/>
            <a:ext cx="428625" cy="428625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285750" y="5929313"/>
            <a:ext cx="500063" cy="50006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785813" y="6357938"/>
            <a:ext cx="214312" cy="214312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cxnSp>
        <p:nvCxnSpPr>
          <p:cNvPr id="37" name="직선 연결선 36"/>
          <p:cNvCxnSpPr/>
          <p:nvPr/>
        </p:nvCxnSpPr>
        <p:spPr>
          <a:xfrm>
            <a:off x="0" y="71438"/>
            <a:ext cx="9144000" cy="1587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0" y="6784975"/>
            <a:ext cx="9144000" cy="158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 rot="5400000">
            <a:off x="-3356768" y="3429794"/>
            <a:ext cx="6858000" cy="1587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 rot="5400000">
            <a:off x="5642769" y="3428206"/>
            <a:ext cx="6858000" cy="158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타원 41"/>
          <p:cNvSpPr/>
          <p:nvPr/>
        </p:nvSpPr>
        <p:spPr>
          <a:xfrm>
            <a:off x="4071938" y="534988"/>
            <a:ext cx="285750" cy="28575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643438" y="714375"/>
            <a:ext cx="4500562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48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HY강M" pitchFamily="18" charset="-127"/>
                <a:ea typeface="HY강M" pitchFamily="18" charset="-127"/>
              </a:rPr>
              <a:t>4</a:t>
            </a:r>
            <a:r>
              <a:rPr kumimoji="0" lang="en-US" altLang="ko-KR" sz="3200" b="1" dirty="0">
                <a:latin typeface="HY강M" pitchFamily="18" charset="-127"/>
                <a:ea typeface="HY강M" pitchFamily="18" charset="-127"/>
              </a:rPr>
              <a:t> </a:t>
            </a:r>
            <a:r>
              <a:rPr kumimoji="0" lang="ko-KR" altLang="en-US" sz="3200" b="1" dirty="0">
                <a:latin typeface="HY강M" pitchFamily="18" charset="-127"/>
                <a:ea typeface="HY강M" pitchFamily="18" charset="-127"/>
              </a:rPr>
              <a:t>평가 영역과 방법</a:t>
            </a:r>
            <a:endParaRPr kumimoji="0" lang="ko-KR" altLang="en-US" sz="3200" b="1" dirty="0">
              <a:solidFill>
                <a:schemeClr val="accent3">
                  <a:lumMod val="50000"/>
                </a:schemeClr>
              </a:solidFill>
              <a:latin typeface="HY강M" pitchFamily="18" charset="-127"/>
              <a:ea typeface="HY강M" pitchFamily="18" charset="-127"/>
            </a:endParaRPr>
          </a:p>
        </p:txBody>
      </p:sp>
      <p:cxnSp>
        <p:nvCxnSpPr>
          <p:cNvPr id="26" name="직선 연결선 25"/>
          <p:cNvCxnSpPr/>
          <p:nvPr/>
        </p:nvCxnSpPr>
        <p:spPr>
          <a:xfrm>
            <a:off x="1357313" y="6429375"/>
            <a:ext cx="7786687" cy="1588"/>
          </a:xfrm>
          <a:prstGeom prst="lin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다이어그램 21"/>
          <p:cNvGraphicFramePr/>
          <p:nvPr/>
        </p:nvGraphicFramePr>
        <p:xfrm>
          <a:off x="71406" y="2571744"/>
          <a:ext cx="9001188" cy="3857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0" y="1857375"/>
            <a:ext cx="72866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2800" b="1" dirty="0">
                <a:latin typeface="+mn-lt"/>
                <a:ea typeface="HY강B" pitchFamily="18" charset="-127"/>
              </a:rPr>
              <a:t>1) </a:t>
            </a:r>
            <a:r>
              <a:rPr lang="ko-KR" altLang="en-US" sz="2800" b="1" dirty="0">
                <a:latin typeface="+mn-lt"/>
                <a:ea typeface="HY강B" pitchFamily="18" charset="-127"/>
              </a:rPr>
              <a:t>무엇을 평가 할 것인가</a:t>
            </a:r>
            <a:r>
              <a:rPr lang="en-US" altLang="ko-KR" sz="2800" b="1" dirty="0">
                <a:latin typeface="+mn-lt"/>
                <a:ea typeface="HY강B" pitchFamily="18" charset="-127"/>
              </a:rPr>
              <a:t>?  </a:t>
            </a:r>
            <a:r>
              <a:rPr lang="ko-KR" altLang="en-US" sz="2800" b="1" dirty="0">
                <a:latin typeface="+mn-lt"/>
                <a:ea typeface="HY강B" pitchFamily="18" charset="-127"/>
              </a:rPr>
              <a:t>평가영역 </a:t>
            </a:r>
            <a:r>
              <a:rPr lang="en-US" altLang="ko-KR" sz="2800" b="1" dirty="0">
                <a:latin typeface="+mn-lt"/>
                <a:ea typeface="HY강B" pitchFamily="18" charset="-127"/>
              </a:rPr>
              <a:t>- What </a:t>
            </a:r>
            <a:endParaRPr lang="ko-KR" altLang="en-US" sz="2800" b="1" dirty="0">
              <a:latin typeface="+mn-lt"/>
              <a:ea typeface="HY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3714750" y="785813"/>
            <a:ext cx="5429250" cy="64293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4572000" y="142875"/>
            <a:ext cx="1357313" cy="1357313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/>
          </a:p>
        </p:txBody>
      </p:sp>
      <p:sp>
        <p:nvSpPr>
          <p:cNvPr id="12" name="타원 11"/>
          <p:cNvSpPr/>
          <p:nvPr/>
        </p:nvSpPr>
        <p:spPr>
          <a:xfrm>
            <a:off x="4214813" y="0"/>
            <a:ext cx="428625" cy="428625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285750" y="5929313"/>
            <a:ext cx="500063" cy="50006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785813" y="6357938"/>
            <a:ext cx="214312" cy="214312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cxnSp>
        <p:nvCxnSpPr>
          <p:cNvPr id="37" name="직선 연결선 36"/>
          <p:cNvCxnSpPr/>
          <p:nvPr/>
        </p:nvCxnSpPr>
        <p:spPr>
          <a:xfrm>
            <a:off x="0" y="71438"/>
            <a:ext cx="9144000" cy="1587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0" y="6784975"/>
            <a:ext cx="9144000" cy="158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 rot="5400000">
            <a:off x="-3356768" y="3429794"/>
            <a:ext cx="6858000" cy="1587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 rot="5400000">
            <a:off x="5642769" y="3428206"/>
            <a:ext cx="6858000" cy="158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타원 41"/>
          <p:cNvSpPr/>
          <p:nvPr/>
        </p:nvSpPr>
        <p:spPr>
          <a:xfrm>
            <a:off x="4071938" y="428625"/>
            <a:ext cx="285750" cy="28575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643438" y="608013"/>
            <a:ext cx="4500562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48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HY강M" pitchFamily="18" charset="-127"/>
                <a:ea typeface="HY강M" pitchFamily="18" charset="-127"/>
              </a:rPr>
              <a:t>4</a:t>
            </a:r>
            <a:r>
              <a:rPr kumimoji="0" lang="en-US" altLang="ko-KR" sz="3200" b="1" dirty="0">
                <a:latin typeface="HY강M" pitchFamily="18" charset="-127"/>
                <a:ea typeface="HY강M" pitchFamily="18" charset="-127"/>
              </a:rPr>
              <a:t> </a:t>
            </a:r>
            <a:r>
              <a:rPr kumimoji="0" lang="ko-KR" altLang="en-US" sz="3200" b="1" dirty="0">
                <a:latin typeface="HY강M" pitchFamily="18" charset="-127"/>
                <a:ea typeface="HY강M" pitchFamily="18" charset="-127"/>
              </a:rPr>
              <a:t>평가 영역과 방법</a:t>
            </a:r>
            <a:endParaRPr kumimoji="0" lang="ko-KR" altLang="en-US" sz="3200" b="1" dirty="0">
              <a:solidFill>
                <a:schemeClr val="accent3">
                  <a:lumMod val="50000"/>
                </a:schemeClr>
              </a:solidFill>
              <a:latin typeface="HY강M" pitchFamily="18" charset="-127"/>
              <a:ea typeface="HY강M" pitchFamily="18" charset="-127"/>
            </a:endParaRPr>
          </a:p>
        </p:txBody>
      </p:sp>
      <p:cxnSp>
        <p:nvCxnSpPr>
          <p:cNvPr id="26" name="직선 연결선 25"/>
          <p:cNvCxnSpPr/>
          <p:nvPr/>
        </p:nvCxnSpPr>
        <p:spPr>
          <a:xfrm>
            <a:off x="1357313" y="6429375"/>
            <a:ext cx="7786687" cy="1588"/>
          </a:xfrm>
          <a:prstGeom prst="lin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28624" y="1714500"/>
            <a:ext cx="78157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b="1" dirty="0">
                <a:latin typeface="+mn-ea"/>
                <a:ea typeface="+mn-ea"/>
              </a:rPr>
              <a:t>2</a:t>
            </a:r>
            <a:r>
              <a:rPr lang="en-US" altLang="ko-KR" sz="2800" b="1" dirty="0" smtClean="0">
                <a:latin typeface="+mn-ea"/>
                <a:ea typeface="+mn-ea"/>
              </a:rPr>
              <a:t>) </a:t>
            </a:r>
            <a:r>
              <a:rPr lang="ko-KR" altLang="en-US" sz="2800" b="1" dirty="0" smtClean="0">
                <a:latin typeface="+mn-ea"/>
                <a:ea typeface="+mn-ea"/>
              </a:rPr>
              <a:t>사례관리 평가의 </a:t>
            </a:r>
            <a:r>
              <a:rPr lang="ko-KR" altLang="en-US" sz="2800" b="1" dirty="0">
                <a:latin typeface="+mn-ea"/>
                <a:ea typeface="+mn-ea"/>
              </a:rPr>
              <a:t>다양한 수준과 평가영역</a:t>
            </a:r>
          </a:p>
        </p:txBody>
      </p:sp>
      <p:graphicFrame>
        <p:nvGraphicFramePr>
          <p:cNvPr id="43" name="표 42"/>
          <p:cNvGraphicFramePr>
            <a:graphicFrameLocks noGrp="1"/>
          </p:cNvGraphicFramePr>
          <p:nvPr/>
        </p:nvGraphicFramePr>
        <p:xfrm>
          <a:off x="857250" y="2857500"/>
          <a:ext cx="7715306" cy="2911802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982405"/>
                <a:gridCol w="1910967"/>
                <a:gridCol w="1910967"/>
                <a:gridCol w="1910967"/>
              </a:tblGrid>
              <a:tr h="85725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              영역</a:t>
                      </a:r>
                      <a:endParaRPr lang="en-US" altLang="ko-KR" dirty="0" smtClean="0"/>
                    </a:p>
                    <a:p>
                      <a:pPr latinLnBrk="1"/>
                      <a:endParaRPr lang="en-US" altLang="ko-KR" dirty="0" smtClean="0"/>
                    </a:p>
                    <a:p>
                      <a:pPr latinLnBrk="1"/>
                      <a:r>
                        <a:rPr lang="ko-KR" altLang="en-US" dirty="0" smtClean="0"/>
                        <a:t>수준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en-US" altLang="ko-KR" dirty="0" smtClean="0"/>
                    </a:p>
                    <a:p>
                      <a:pPr latinLnBrk="1"/>
                      <a:r>
                        <a:rPr lang="ko-KR" altLang="en-US" dirty="0" smtClean="0"/>
                        <a:t>만족도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ko-KR" altLang="en-US" dirty="0" smtClean="0"/>
                        <a:t>목표달성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en-US" altLang="ko-KR" dirty="0" smtClean="0"/>
                    </a:p>
                    <a:p>
                      <a:pPr latinLnBrk="1"/>
                      <a:r>
                        <a:rPr lang="ko-KR" altLang="en-US" dirty="0" smtClean="0"/>
                        <a:t>변화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ko-KR" altLang="en-US" dirty="0" smtClean="0"/>
                        <a:t>효과성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en-US" altLang="ko-KR" dirty="0" smtClean="0"/>
                    </a:p>
                    <a:p>
                      <a:pPr latinLnBrk="1"/>
                      <a:r>
                        <a:rPr lang="ko-KR" altLang="en-US" dirty="0" smtClean="0"/>
                        <a:t>효율성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ko-KR" altLang="en-US" dirty="0" smtClean="0"/>
                        <a:t>비용편의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798">
                <a:tc>
                  <a:txBody>
                    <a:bodyPr/>
                    <a:lstStyle/>
                    <a:p>
                      <a:pPr algn="ctr" latinLnBrk="1"/>
                      <a:endParaRPr lang="en-US" altLang="ko-KR" dirty="0" smtClean="0"/>
                    </a:p>
                    <a:p>
                      <a:pPr algn="ctr" latinLnBrk="1"/>
                      <a:r>
                        <a:rPr lang="ko-KR" altLang="en-US" dirty="0" smtClean="0"/>
                        <a:t>클라이어트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dirty="0" smtClean="0"/>
                    </a:p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dirty="0" smtClean="0"/>
                    </a:p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dirty="0" smtClean="0"/>
                    </a:p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66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사례관리자</a:t>
                      </a:r>
                      <a:endParaRPr lang="en-US" altLang="ko-KR" dirty="0" smtClean="0"/>
                    </a:p>
                    <a:p>
                      <a:pPr algn="ctr" latinLnBrk="1"/>
                      <a:r>
                        <a:rPr lang="ko-KR" altLang="en-US" dirty="0" smtClean="0"/>
                        <a:t>사례관리기관</a:t>
                      </a:r>
                      <a:endParaRPr lang="en-US" altLang="ko-KR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dirty="0" smtClean="0"/>
                    </a:p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dirty="0" smtClean="0"/>
                    </a:p>
                    <a:p>
                      <a:pPr algn="ctr" latinLnBrk="1"/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dirty="0" smtClean="0"/>
                    </a:p>
                    <a:p>
                      <a:pPr algn="ctr" latinLnBrk="1"/>
                      <a:r>
                        <a:rPr lang="en-US" altLang="ko-KR" dirty="0" smtClean="0"/>
                        <a:t>6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66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연계자원과</a:t>
                      </a:r>
                      <a:endParaRPr lang="en-US" altLang="ko-KR" dirty="0" smtClean="0"/>
                    </a:p>
                    <a:p>
                      <a:pPr algn="ctr" latinLnBrk="1"/>
                      <a:r>
                        <a:rPr lang="ko-KR" altLang="en-US" dirty="0" smtClean="0"/>
                        <a:t>지역사회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dirty="0" smtClean="0"/>
                    </a:p>
                    <a:p>
                      <a:pPr algn="ctr" latinLnBrk="1"/>
                      <a:r>
                        <a:rPr lang="en-US" altLang="ko-KR" dirty="0" smtClean="0"/>
                        <a:t>7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dirty="0" smtClean="0"/>
                    </a:p>
                    <a:p>
                      <a:pPr algn="ctr" latinLnBrk="1"/>
                      <a:r>
                        <a:rPr lang="en-US" altLang="ko-KR" dirty="0" smtClean="0"/>
                        <a:t>8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dirty="0" smtClean="0"/>
                    </a:p>
                    <a:p>
                      <a:pPr algn="ctr" latinLnBrk="1"/>
                      <a:r>
                        <a:rPr lang="en-US" altLang="ko-KR" dirty="0" smtClean="0"/>
                        <a:t>9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3214688" y="2286000"/>
            <a:ext cx="47863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2400" b="1" dirty="0">
                <a:latin typeface="+mj-ea"/>
                <a:ea typeface="+mj-ea"/>
              </a:rPr>
              <a:t>&lt;</a:t>
            </a:r>
            <a:r>
              <a:rPr lang="ko-KR" altLang="en-US" sz="2400" b="1" dirty="0">
                <a:latin typeface="+mj-ea"/>
                <a:ea typeface="+mj-ea"/>
              </a:rPr>
              <a:t>성과의 수준과 영역예시</a:t>
            </a:r>
            <a:r>
              <a:rPr lang="en-US" altLang="ko-KR" sz="2400" b="1" dirty="0">
                <a:latin typeface="+mj-ea"/>
                <a:ea typeface="+mj-ea"/>
              </a:rPr>
              <a:t>&gt;</a:t>
            </a:r>
            <a:endParaRPr lang="ko-KR" altLang="en-US" sz="2400" b="1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4786313" y="928688"/>
            <a:ext cx="4357687" cy="5715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4714875" y="428625"/>
            <a:ext cx="1071563" cy="1071563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/>
          </a:p>
        </p:txBody>
      </p:sp>
      <p:sp>
        <p:nvSpPr>
          <p:cNvPr id="12" name="타원 11"/>
          <p:cNvSpPr/>
          <p:nvPr/>
        </p:nvSpPr>
        <p:spPr>
          <a:xfrm>
            <a:off x="4714875" y="0"/>
            <a:ext cx="428625" cy="428625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285750" y="5929313"/>
            <a:ext cx="500063" cy="50006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785813" y="6357938"/>
            <a:ext cx="214312" cy="214312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cxnSp>
        <p:nvCxnSpPr>
          <p:cNvPr id="37" name="직선 연결선 36"/>
          <p:cNvCxnSpPr/>
          <p:nvPr/>
        </p:nvCxnSpPr>
        <p:spPr>
          <a:xfrm>
            <a:off x="-142875" y="71438"/>
            <a:ext cx="9144000" cy="1587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0" y="6784975"/>
            <a:ext cx="9144000" cy="158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 rot="5400000">
            <a:off x="-3356768" y="3429794"/>
            <a:ext cx="6858000" cy="1587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 rot="5400000">
            <a:off x="5642769" y="3428206"/>
            <a:ext cx="6858000" cy="158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타원 41"/>
          <p:cNvSpPr/>
          <p:nvPr/>
        </p:nvSpPr>
        <p:spPr>
          <a:xfrm>
            <a:off x="4357688" y="500063"/>
            <a:ext cx="285750" cy="28575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5072063" y="785813"/>
            <a:ext cx="4071937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4800" b="1" dirty="0">
                <a:solidFill>
                  <a:schemeClr val="bg1"/>
                </a:solidFill>
                <a:latin typeface="HY강M" pitchFamily="18" charset="-127"/>
                <a:ea typeface="HY강M" pitchFamily="18" charset="-127"/>
              </a:rPr>
              <a:t>5</a:t>
            </a:r>
            <a:r>
              <a:rPr kumimoji="0" lang="en-US" altLang="ko-KR" sz="48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HY강M" pitchFamily="18" charset="-127"/>
                <a:ea typeface="HY강M" pitchFamily="18" charset="-127"/>
              </a:rPr>
              <a:t> </a:t>
            </a:r>
            <a:r>
              <a:rPr kumimoji="0" lang="ko-KR" altLang="en-US" sz="2800" b="1" dirty="0">
                <a:latin typeface="HY강M" pitchFamily="18" charset="-127"/>
                <a:ea typeface="HY강M" pitchFamily="18" charset="-127"/>
              </a:rPr>
              <a:t>평가기획시 고려사항</a:t>
            </a:r>
          </a:p>
        </p:txBody>
      </p:sp>
      <p:cxnSp>
        <p:nvCxnSpPr>
          <p:cNvPr id="26" name="직선 연결선 25"/>
          <p:cNvCxnSpPr/>
          <p:nvPr/>
        </p:nvCxnSpPr>
        <p:spPr>
          <a:xfrm>
            <a:off x="1357313" y="6429375"/>
            <a:ext cx="7786687" cy="1588"/>
          </a:xfrm>
          <a:prstGeom prst="lin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4" name="TextBox 15"/>
          <p:cNvSpPr txBox="1">
            <a:spLocks noChangeArrowheads="1"/>
          </p:cNvSpPr>
          <p:nvPr/>
        </p:nvSpPr>
        <p:spPr bwMode="auto">
          <a:xfrm>
            <a:off x="500063" y="2000250"/>
            <a:ext cx="850106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arenR"/>
            </a:pPr>
            <a:r>
              <a:rPr kumimoji="0" lang="ko-KR" altLang="en-US" sz="2800" b="1">
                <a:latin typeface="맑은 고딕" pitchFamily="50" charset="-127"/>
                <a:ea typeface="맑은 고딕" pitchFamily="50" charset="-127"/>
              </a:rPr>
              <a:t>평가수준의 결정과 고려</a:t>
            </a:r>
            <a:endParaRPr kumimoji="0" lang="en-US" altLang="ko-KR" sz="2800" b="1"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kumimoji="0" lang="en-US" altLang="ko-KR" sz="2400">
                <a:latin typeface="맑은 고딕" pitchFamily="50" charset="-127"/>
                <a:ea typeface="맑은 고딕" pitchFamily="50" charset="-127"/>
              </a:rPr>
              <a:t>[</a:t>
            </a:r>
            <a:r>
              <a:rPr kumimoji="0" lang="ko-KR" altLang="en-US" sz="2400">
                <a:latin typeface="맑은 고딕" pitchFamily="50" charset="-127"/>
                <a:ea typeface="맑은 고딕" pitchFamily="50" charset="-127"/>
              </a:rPr>
              <a:t>서비스 만족도</a:t>
            </a:r>
            <a:r>
              <a:rPr kumimoji="0" lang="en-US" altLang="ko-KR" sz="2400"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2400">
                <a:latin typeface="맑은 고딕" pitchFamily="50" charset="-127"/>
                <a:ea typeface="맑은 고딕" pitchFamily="50" charset="-127"/>
              </a:rPr>
              <a:t>이용자 변화</a:t>
            </a:r>
            <a:r>
              <a:rPr kumimoji="0" lang="en-US" altLang="ko-KR" sz="2400"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2400">
                <a:latin typeface="맑은 고딕" pitchFamily="50" charset="-127"/>
                <a:ea typeface="맑은 고딕" pitchFamily="50" charset="-127"/>
              </a:rPr>
              <a:t>서비스 효과성</a:t>
            </a:r>
            <a:r>
              <a:rPr kumimoji="0" lang="en-US" altLang="ko-KR" sz="2400"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2400">
                <a:latin typeface="맑은 고딕" pitchFamily="50" charset="-127"/>
                <a:ea typeface="맑은 고딕" pitchFamily="50" charset="-127"/>
              </a:rPr>
              <a:t>자원 효율성</a:t>
            </a:r>
            <a:r>
              <a:rPr kumimoji="0" lang="en-US" altLang="ko-KR" sz="2400">
                <a:latin typeface="맑은 고딕" pitchFamily="50" charset="-127"/>
                <a:ea typeface="맑은 고딕" pitchFamily="50" charset="-127"/>
              </a:rPr>
              <a:t>]</a:t>
            </a:r>
          </a:p>
          <a:p>
            <a:pPr marL="342900" indent="-342900"/>
            <a:r>
              <a:rPr kumimoji="0" lang="en-US" altLang="ko-KR" sz="2400">
                <a:latin typeface="맑은 고딕" pitchFamily="50" charset="-127"/>
                <a:ea typeface="맑은 고딕" pitchFamily="50" charset="-127"/>
              </a:rPr>
              <a:t>[</a:t>
            </a:r>
            <a:r>
              <a:rPr kumimoji="0" lang="ko-KR" altLang="en-US" sz="2400">
                <a:latin typeface="맑은 고딕" pitchFamily="50" charset="-127"/>
                <a:ea typeface="맑은 고딕" pitchFamily="50" charset="-127"/>
              </a:rPr>
              <a:t>과정평가</a:t>
            </a:r>
            <a:r>
              <a:rPr kumimoji="0" lang="en-US" altLang="ko-KR" sz="2400"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2400">
                <a:latin typeface="맑은 고딕" pitchFamily="50" charset="-127"/>
                <a:ea typeface="맑은 고딕" pitchFamily="50" charset="-127"/>
              </a:rPr>
              <a:t>결과평가</a:t>
            </a:r>
            <a:r>
              <a:rPr kumimoji="0" lang="en-US" altLang="ko-KR" sz="2400"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2400">
                <a:latin typeface="맑은 고딕" pitchFamily="50" charset="-127"/>
                <a:ea typeface="맑은 고딕" pitchFamily="50" charset="-127"/>
              </a:rPr>
              <a:t>시스템</a:t>
            </a:r>
            <a:r>
              <a:rPr kumimoji="0" lang="en-US" altLang="ko-KR" sz="2400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2400">
                <a:latin typeface="맑은 고딕" pitchFamily="50" charset="-127"/>
                <a:ea typeface="맑은 고딕" pitchFamily="50" charset="-127"/>
              </a:rPr>
              <a:t>환경</a:t>
            </a:r>
            <a:r>
              <a:rPr kumimoji="0" lang="en-US" altLang="ko-KR" sz="2400"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2400">
                <a:latin typeface="맑은 고딕" pitchFamily="50" charset="-127"/>
                <a:ea typeface="맑은 고딕" pitchFamily="50" charset="-127"/>
              </a:rPr>
              <a:t>평가</a:t>
            </a:r>
            <a:r>
              <a:rPr kumimoji="0" lang="en-US" altLang="ko-KR" sz="2400">
                <a:latin typeface="맑은 고딕" pitchFamily="50" charset="-127"/>
                <a:ea typeface="맑은 고딕" pitchFamily="50" charset="-127"/>
              </a:rPr>
              <a:t>]</a:t>
            </a:r>
          </a:p>
          <a:p>
            <a:pPr marL="342900" indent="-342900"/>
            <a:r>
              <a:rPr kumimoji="0" lang="en-US" altLang="ko-KR" sz="2400">
                <a:latin typeface="맑은 고딕" pitchFamily="50" charset="-127"/>
                <a:ea typeface="맑은 고딕" pitchFamily="50" charset="-127"/>
              </a:rPr>
              <a:t>[</a:t>
            </a:r>
            <a:r>
              <a:rPr kumimoji="0" lang="ko-KR" altLang="en-US" sz="2400">
                <a:latin typeface="맑은 고딕" pitchFamily="50" charset="-127"/>
                <a:ea typeface="맑은 고딕" pitchFamily="50" charset="-127"/>
              </a:rPr>
              <a:t>이용자</a:t>
            </a:r>
            <a:r>
              <a:rPr kumimoji="0" lang="en-US" altLang="ko-KR" sz="2400"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2400">
                <a:latin typeface="맑은 고딕" pitchFamily="50" charset="-127"/>
                <a:ea typeface="맑은 고딕" pitchFamily="50" charset="-127"/>
              </a:rPr>
              <a:t>가족</a:t>
            </a:r>
            <a:r>
              <a:rPr kumimoji="0" lang="en-US" altLang="ko-KR" sz="2400"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2400">
                <a:latin typeface="맑은 고딕" pitchFamily="50" charset="-127"/>
                <a:ea typeface="맑은 고딕" pitchFamily="50" charset="-127"/>
              </a:rPr>
              <a:t>실무자</a:t>
            </a:r>
            <a:r>
              <a:rPr kumimoji="0" lang="en-US" altLang="ko-KR" sz="2400"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2400">
                <a:latin typeface="맑은 고딕" pitchFamily="50" charset="-127"/>
                <a:ea typeface="맑은 고딕" pitchFamily="50" charset="-127"/>
              </a:rPr>
              <a:t>기관</a:t>
            </a:r>
            <a:r>
              <a:rPr kumimoji="0" lang="en-US" altLang="ko-KR" sz="2400"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2400">
                <a:latin typeface="맑은 고딕" pitchFamily="50" charset="-127"/>
                <a:ea typeface="맑은 고딕" pitchFamily="50" charset="-127"/>
              </a:rPr>
              <a:t>지역자원</a:t>
            </a:r>
            <a:r>
              <a:rPr kumimoji="0" lang="en-US" altLang="ko-KR" sz="2400">
                <a:latin typeface="맑은 고딕" pitchFamily="50" charset="-127"/>
                <a:ea typeface="맑은 고딕" pitchFamily="50" charset="-127"/>
              </a:rPr>
              <a:t>]</a:t>
            </a:r>
          </a:p>
          <a:p>
            <a:pPr marL="342900" indent="-342900"/>
            <a:endParaRPr kumimoji="0" lang="en-US" altLang="ko-KR" sz="2400" b="1"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kumimoji="0" lang="en-US" altLang="ko-KR" sz="2800" b="1">
                <a:latin typeface="맑은 고딕" pitchFamily="50" charset="-127"/>
                <a:ea typeface="맑은 고딕" pitchFamily="50" charset="-127"/>
              </a:rPr>
              <a:t>2) </a:t>
            </a:r>
            <a:r>
              <a:rPr kumimoji="0" lang="ko-KR" altLang="en-US" sz="2800" b="1">
                <a:latin typeface="맑은 고딕" pitchFamily="50" charset="-127"/>
                <a:ea typeface="맑은 고딕" pitchFamily="50" charset="-127"/>
              </a:rPr>
              <a:t>이용자 중심 </a:t>
            </a:r>
            <a:r>
              <a:rPr kumimoji="0" lang="en-US" altLang="ko-KR" sz="2800" b="1">
                <a:latin typeface="맑은 고딕" pitchFamily="50" charset="-127"/>
                <a:ea typeface="맑은 고딕" pitchFamily="50" charset="-127"/>
              </a:rPr>
              <a:t>vs </a:t>
            </a:r>
            <a:r>
              <a:rPr kumimoji="0" lang="ko-KR" altLang="en-US" sz="2800" b="1">
                <a:latin typeface="맑은 고딕" pitchFamily="50" charset="-127"/>
                <a:ea typeface="맑은 고딕" pitchFamily="50" charset="-127"/>
              </a:rPr>
              <a:t>실무자</a:t>
            </a:r>
            <a:r>
              <a:rPr kumimoji="0" lang="en-US" altLang="ko-KR" sz="2800" b="1"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2800" b="1">
                <a:latin typeface="맑은 고딕" pitchFamily="50" charset="-127"/>
                <a:ea typeface="맑은 고딕" pitchFamily="50" charset="-127"/>
              </a:rPr>
              <a:t>전문가</a:t>
            </a:r>
            <a:r>
              <a:rPr kumimoji="0" lang="en-US" altLang="ko-KR" sz="2800" b="1">
                <a:latin typeface="맑은 고딕" pitchFamily="50" charset="-127"/>
                <a:ea typeface="맑은 고딕" pitchFamily="50" charset="-127"/>
              </a:rPr>
              <a:t>) </a:t>
            </a:r>
            <a:r>
              <a:rPr kumimoji="0" lang="ko-KR" altLang="en-US" sz="2800" b="1">
                <a:latin typeface="맑은 고딕" pitchFamily="50" charset="-127"/>
                <a:ea typeface="맑은 고딕" pitchFamily="50" charset="-127"/>
              </a:rPr>
              <a:t>중심</a:t>
            </a:r>
            <a:endParaRPr kumimoji="0" lang="en-US" altLang="ko-KR" sz="2800" b="1"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endParaRPr kumimoji="0" lang="en-US" altLang="ko-KR" sz="800" b="1"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kumimoji="0" lang="en-US" altLang="ko-KR" sz="2800" b="1">
                <a:latin typeface="맑은 고딕" pitchFamily="50" charset="-127"/>
                <a:ea typeface="맑은 고딕" pitchFamily="50" charset="-127"/>
              </a:rPr>
              <a:t>3) </a:t>
            </a:r>
            <a:r>
              <a:rPr kumimoji="0" lang="ko-KR" altLang="en-US" sz="2800" b="1">
                <a:latin typeface="맑은 고딕" pitchFamily="50" charset="-127"/>
                <a:ea typeface="맑은 고딕" pitchFamily="50" charset="-127"/>
              </a:rPr>
              <a:t>한시적 평가 </a:t>
            </a:r>
            <a:r>
              <a:rPr kumimoji="0" lang="en-US" altLang="ko-KR" sz="2800" b="1">
                <a:latin typeface="맑은 고딕" pitchFamily="50" charset="-127"/>
                <a:ea typeface="맑은 고딕" pitchFamily="50" charset="-127"/>
              </a:rPr>
              <a:t>vs </a:t>
            </a:r>
            <a:r>
              <a:rPr kumimoji="0" lang="ko-KR" altLang="en-US" sz="2800" b="1">
                <a:latin typeface="맑은 고딕" pitchFamily="50" charset="-127"/>
                <a:ea typeface="맑은 고딕" pitchFamily="50" charset="-127"/>
              </a:rPr>
              <a:t>지속적 평가</a:t>
            </a:r>
            <a:endParaRPr kumimoji="0" lang="en-US" altLang="ko-KR" sz="2800" b="1"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endParaRPr kumimoji="0" lang="en-US" altLang="ko-KR" sz="800" b="1"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kumimoji="0" lang="en-US" altLang="ko-KR" sz="2800" b="1">
                <a:latin typeface="맑은 고딕" pitchFamily="50" charset="-127"/>
                <a:ea typeface="맑은 고딕" pitchFamily="50" charset="-127"/>
              </a:rPr>
              <a:t>4) </a:t>
            </a:r>
            <a:r>
              <a:rPr kumimoji="0" lang="ko-KR" altLang="en-US" sz="2800" b="1">
                <a:latin typeface="맑은 고딕" pitchFamily="50" charset="-127"/>
                <a:ea typeface="맑은 고딕" pitchFamily="50" charset="-127"/>
              </a:rPr>
              <a:t>계량적 </a:t>
            </a:r>
            <a:r>
              <a:rPr kumimoji="0" lang="en-US" altLang="ko-KR" sz="2800" b="1">
                <a:latin typeface="맑은 고딕" pitchFamily="50" charset="-127"/>
                <a:ea typeface="맑은 고딕" pitchFamily="50" charset="-127"/>
              </a:rPr>
              <a:t>vs </a:t>
            </a:r>
            <a:r>
              <a:rPr kumimoji="0" lang="ko-KR" altLang="en-US" sz="2800" b="1">
                <a:latin typeface="맑은 고딕" pitchFamily="50" charset="-127"/>
                <a:ea typeface="맑은 고딕" pitchFamily="50" charset="-127"/>
              </a:rPr>
              <a:t>질적 평가</a:t>
            </a:r>
            <a:r>
              <a:rPr kumimoji="0" lang="ko-KR" altLang="en-US" b="1">
                <a:latin typeface="맑은 고딕" pitchFamily="50" charset="-127"/>
                <a:ea typeface="맑은 고딕" pitchFamily="50" charset="-127"/>
              </a:rPr>
              <a:t/>
            </a:r>
            <a:br>
              <a:rPr kumimoji="0" lang="ko-KR" altLang="en-US" b="1">
                <a:latin typeface="맑은 고딕" pitchFamily="50" charset="-127"/>
                <a:ea typeface="맑은 고딕" pitchFamily="50" charset="-127"/>
              </a:rPr>
            </a:br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500063" y="1857375"/>
            <a:ext cx="8143875" cy="4071938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pic>
        <p:nvPicPr>
          <p:cNvPr id="10256" name="Picture 5" descr="UNI000005685cb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1285875"/>
            <a:ext cx="4635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내용 개체 틀 2"/>
          <p:cNvSpPr txBox="1">
            <a:spLocks/>
          </p:cNvSpPr>
          <p:nvPr/>
        </p:nvSpPr>
        <p:spPr>
          <a:xfrm>
            <a:off x="303213" y="1125538"/>
            <a:ext cx="8661400" cy="5461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ko-KR" sz="2400" b="1" dirty="0" smtClean="0"/>
              <a:t>1) </a:t>
            </a:r>
            <a:r>
              <a:rPr kumimoji="0" lang="ko-KR" altLang="en-US" sz="2400" b="1" dirty="0" smtClean="0"/>
              <a:t>과정평</a:t>
            </a:r>
            <a:r>
              <a:rPr kumimoji="0" lang="ko-KR" altLang="en-US" sz="2400" b="1" dirty="0"/>
              <a:t>가</a:t>
            </a:r>
            <a:endParaRPr kumimoji="0" lang="en-US" altLang="ko-KR" sz="2400" b="1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ko-KR" altLang="en-US" sz="1800" dirty="0" smtClean="0"/>
              <a:t> </a:t>
            </a:r>
            <a:r>
              <a:rPr kumimoji="0" lang="en-US" altLang="ko-KR" sz="1800" dirty="0" smtClean="0">
                <a:solidFill>
                  <a:srgbClr val="FF0000"/>
                </a:solidFill>
              </a:rPr>
              <a:t>(1)</a:t>
            </a:r>
            <a:r>
              <a:rPr kumimoji="0" lang="ko-KR" altLang="en-US" sz="1800" dirty="0" smtClean="0">
                <a:solidFill>
                  <a:srgbClr val="FF0000"/>
                </a:solidFill>
              </a:rPr>
              <a:t>실천과정</a:t>
            </a:r>
            <a:r>
              <a:rPr kumimoji="0" lang="en-US" altLang="ko-KR" sz="1800" dirty="0" smtClean="0">
                <a:solidFill>
                  <a:srgbClr val="FF0000"/>
                </a:solidFill>
              </a:rPr>
              <a:t>,  (2)</a:t>
            </a:r>
            <a:r>
              <a:rPr kumimoji="0" lang="ko-KR" altLang="en-US" sz="1800" dirty="0" smtClean="0">
                <a:solidFill>
                  <a:srgbClr val="FF0000"/>
                </a:solidFill>
              </a:rPr>
              <a:t>서비스와 자원</a:t>
            </a:r>
            <a:r>
              <a:rPr kumimoji="0" lang="en-US" altLang="ko-KR" sz="1800" dirty="0" smtClean="0">
                <a:solidFill>
                  <a:srgbClr val="FF0000"/>
                </a:solidFill>
              </a:rPr>
              <a:t>, (3) </a:t>
            </a:r>
            <a:r>
              <a:rPr kumimoji="0" lang="ko-KR" altLang="en-US" sz="1800" dirty="0" smtClean="0">
                <a:solidFill>
                  <a:srgbClr val="FF0000"/>
                </a:solidFill>
              </a:rPr>
              <a:t>운영체계와 실천 환경에 대한 평가</a:t>
            </a:r>
            <a:endParaRPr kumimoji="0" lang="en-US" altLang="ko-KR" sz="1800" dirty="0" smtClean="0">
              <a:solidFill>
                <a:srgbClr val="FF000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ko-KR" altLang="en-US" sz="1800" dirty="0" smtClean="0"/>
          </a:p>
          <a:p>
            <a:pPr fontAlgn="auto">
              <a:spcAft>
                <a:spcPts val="0"/>
              </a:spcAft>
              <a:buClr>
                <a:srgbClr val="00B0F0"/>
              </a:buClr>
              <a:buFont typeface="Wingdings" pitchFamily="2" charset="2"/>
              <a:buChar char="u"/>
              <a:defRPr/>
            </a:pPr>
            <a:r>
              <a:rPr kumimoji="0" lang="ko-KR" altLang="en-US" sz="1800" b="1" dirty="0" smtClean="0">
                <a:solidFill>
                  <a:srgbClr val="00B0F0"/>
                </a:solidFill>
              </a:rPr>
              <a:t>자료 수집 방법</a:t>
            </a:r>
            <a:r>
              <a:rPr kumimoji="0" lang="en-US" altLang="ko-KR" sz="1800" dirty="0">
                <a:solidFill>
                  <a:srgbClr val="00B0F0"/>
                </a:solidFill>
              </a:rPr>
              <a:t>-</a:t>
            </a:r>
            <a:r>
              <a:rPr kumimoji="0" lang="en-US" altLang="ko-KR" sz="1800" dirty="0" smtClean="0">
                <a:solidFill>
                  <a:srgbClr val="00B0F0"/>
                </a:solidFill>
              </a:rPr>
              <a:t> </a:t>
            </a:r>
            <a:r>
              <a:rPr kumimoji="0" lang="ko-KR" altLang="en-US" sz="1800" dirty="0" smtClean="0"/>
              <a:t>사례관리 과정에 활용된 다양한 기록 양식에 대한 내용분석</a:t>
            </a:r>
            <a:endParaRPr kumimoji="0" lang="en-US" altLang="ko-KR" sz="1800" dirty="0" smtClean="0"/>
          </a:p>
          <a:p>
            <a:pPr marL="0" indent="0" fontAlgn="auto">
              <a:spcAft>
                <a:spcPts val="0"/>
              </a:spcAft>
              <a:buClr>
                <a:srgbClr val="0070C0"/>
              </a:buClr>
              <a:buFont typeface="Arial" pitchFamily="34" charset="0"/>
              <a:buNone/>
              <a:defRPr/>
            </a:pPr>
            <a:r>
              <a:rPr kumimoji="0" lang="ko-KR" altLang="en-US" sz="1800" dirty="0" smtClean="0"/>
              <a:t>                         이용자를 대상으로 한 설문조사나 초점집단면접</a:t>
            </a:r>
            <a:r>
              <a:rPr kumimoji="0" lang="en-US" altLang="ko-KR" sz="1800" dirty="0" smtClean="0"/>
              <a:t>(FGI)</a:t>
            </a:r>
          </a:p>
          <a:p>
            <a:pPr marL="0" indent="0" fontAlgn="auto">
              <a:spcAft>
                <a:spcPts val="0"/>
              </a:spcAft>
              <a:buClr>
                <a:srgbClr val="0070C0"/>
              </a:buClr>
              <a:buFont typeface="Arial" pitchFamily="34" charset="0"/>
              <a:buNone/>
              <a:defRPr/>
            </a:pPr>
            <a:r>
              <a:rPr kumimoji="0" lang="en-US" altLang="ko-KR" sz="1800" dirty="0"/>
              <a:t> </a:t>
            </a:r>
            <a:r>
              <a:rPr kumimoji="0" lang="en-US" altLang="ko-KR" sz="1800" dirty="0" smtClean="0"/>
              <a:t>                        </a:t>
            </a:r>
            <a:r>
              <a:rPr kumimoji="0" lang="ko-KR" altLang="en-US" sz="1800" dirty="0" smtClean="0"/>
              <a:t>서비스와 연계자원에 대한 과정기록의 분석</a:t>
            </a:r>
            <a:endParaRPr kumimoji="0" lang="en-US" altLang="ko-KR" sz="1800" dirty="0" smtClean="0"/>
          </a:p>
          <a:p>
            <a:pPr marL="0" indent="0" fontAlgn="auto">
              <a:spcAft>
                <a:spcPts val="0"/>
              </a:spcAft>
              <a:buClr>
                <a:srgbClr val="0070C0"/>
              </a:buClr>
              <a:buFont typeface="Arial" pitchFamily="34" charset="0"/>
              <a:buNone/>
              <a:defRPr/>
            </a:pPr>
            <a:r>
              <a:rPr kumimoji="0" lang="en-US" altLang="ko-KR" sz="1800" dirty="0"/>
              <a:t> </a:t>
            </a:r>
            <a:r>
              <a:rPr kumimoji="0" lang="en-US" altLang="ko-KR" sz="1800" dirty="0" smtClean="0"/>
              <a:t>                        </a:t>
            </a:r>
            <a:r>
              <a:rPr kumimoji="0" lang="ko-KR" altLang="en-US" sz="1800" dirty="0" smtClean="0"/>
              <a:t>사례관리자를 포함한 실무자 대상의 조사나 면접 등</a:t>
            </a:r>
            <a:endParaRPr kumimoji="0" lang="en-US" altLang="ko-KR" sz="1800" dirty="0" smtClean="0"/>
          </a:p>
          <a:p>
            <a:pPr fontAlgn="auto">
              <a:spcAft>
                <a:spcPts val="0"/>
              </a:spcAft>
              <a:defRPr/>
            </a:pPr>
            <a:endParaRPr kumimoji="0" lang="en-US" altLang="ko-KR" sz="18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ko-KR" sz="2000" b="1" dirty="0" smtClean="0">
                <a:solidFill>
                  <a:srgbClr val="FF0000"/>
                </a:solidFill>
              </a:rPr>
              <a:t>(1) </a:t>
            </a:r>
            <a:r>
              <a:rPr kumimoji="0" lang="ko-KR" altLang="en-US" sz="2000" b="1" dirty="0" smtClean="0">
                <a:solidFill>
                  <a:srgbClr val="FF0000"/>
                </a:solidFill>
              </a:rPr>
              <a:t>실천 과정에 대한 평가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ko-KR" altLang="en-US" sz="1800" dirty="0" smtClean="0"/>
              <a:t>사례관리실천의 과정이 접수에서부터 사후관리까지 잘 이루어지며 그 과정이 사례관리의 성과 파악과 잘 연결되도록 기록되고 관리되는지를 평가함</a:t>
            </a:r>
            <a:endParaRPr kumimoji="0" lang="en-US" altLang="ko-KR" sz="18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en-US" altLang="ko-KR" sz="18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ko-KR" altLang="en-US" sz="1800" dirty="0" smtClean="0"/>
              <a:t>           </a:t>
            </a:r>
            <a:r>
              <a:rPr kumimoji="0" lang="en-US" altLang="ko-KR" sz="1800" dirty="0"/>
              <a:t> </a:t>
            </a:r>
            <a:r>
              <a:rPr kumimoji="0" lang="ko-KR" altLang="en-US" sz="1800" dirty="0" smtClean="0"/>
              <a:t>실천과정에 사용된 각종 양식의 내용에 대한 정기적인 분석</a:t>
            </a:r>
          </a:p>
          <a:p>
            <a:pPr fontAlgn="auto">
              <a:spcAft>
                <a:spcPts val="0"/>
              </a:spcAft>
              <a:defRPr/>
            </a:pPr>
            <a:endParaRPr kumimoji="0" lang="ko-KR" altLang="en-US" sz="1800" dirty="0"/>
          </a:p>
        </p:txBody>
      </p:sp>
      <p:cxnSp>
        <p:nvCxnSpPr>
          <p:cNvPr id="10" name="직선 화살표 연결선 9"/>
          <p:cNvCxnSpPr/>
          <p:nvPr/>
        </p:nvCxnSpPr>
        <p:spPr>
          <a:xfrm>
            <a:off x="568325" y="5373216"/>
            <a:ext cx="671513" cy="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496" y="260648"/>
            <a:ext cx="2448272" cy="584775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200" b="1" dirty="0" smtClean="0">
                <a:latin typeface="+mn-ea"/>
                <a:ea typeface="+mn-ea"/>
              </a:rPr>
              <a:t>6. </a:t>
            </a:r>
            <a:r>
              <a:rPr kumimoji="0" lang="ko-KR" altLang="en-US" sz="3200" b="1" dirty="0" smtClean="0">
                <a:latin typeface="+mn-ea"/>
                <a:ea typeface="+mn-ea"/>
              </a:rPr>
              <a:t>평가과업</a:t>
            </a:r>
            <a:endParaRPr kumimoji="0" lang="ko-KR" altLang="en-US" sz="3200" b="1" dirty="0">
              <a:latin typeface="+mn-ea"/>
              <a:ea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250825" y="764704"/>
            <a:ext cx="864235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b="1" dirty="0">
                <a:latin typeface="+mn-lt"/>
                <a:ea typeface="+mn-ea"/>
              </a:rPr>
              <a:t>1</a:t>
            </a:r>
            <a:r>
              <a:rPr kumimoji="0" lang="en-US" altLang="ko-KR" sz="2400" b="1" dirty="0" smtClean="0">
                <a:latin typeface="+mn-lt"/>
                <a:ea typeface="+mn-ea"/>
              </a:rPr>
              <a:t>) </a:t>
            </a:r>
            <a:r>
              <a:rPr kumimoji="0" lang="ko-KR" altLang="en-US" sz="2400" b="1" dirty="0">
                <a:latin typeface="+mn-lt"/>
                <a:ea typeface="+mn-ea"/>
              </a:rPr>
              <a:t>과정평가</a:t>
            </a:r>
            <a:endParaRPr kumimoji="0" lang="en-US" altLang="ko-KR" sz="2400" b="1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b="1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>
                <a:solidFill>
                  <a:srgbClr val="FF0000"/>
                </a:solidFill>
                <a:latin typeface="+mn-lt"/>
                <a:ea typeface="+mn-ea"/>
              </a:rPr>
              <a:t>(1) </a:t>
            </a:r>
            <a:r>
              <a:rPr kumimoji="0" lang="ko-KR" altLang="en-US" b="1" dirty="0">
                <a:solidFill>
                  <a:srgbClr val="FF0000"/>
                </a:solidFill>
                <a:latin typeface="+mn-lt"/>
                <a:ea typeface="+mn-ea"/>
              </a:rPr>
              <a:t>실천 과정에 대한 평가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b="1" dirty="0">
                <a:latin typeface="+mn-lt"/>
                <a:ea typeface="+mn-ea"/>
              </a:rPr>
              <a:t> </a:t>
            </a:r>
            <a:endParaRPr kumimoji="0" lang="en-US" altLang="ko-KR" b="1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kumimoji="0" lang="en-US" altLang="ko-KR" b="1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kumimoji="0" lang="ko-KR" altLang="en-US" b="1" dirty="0">
                <a:solidFill>
                  <a:srgbClr val="0070C0"/>
                </a:solidFill>
                <a:latin typeface="+mn-lt"/>
                <a:ea typeface="+mn-ea"/>
              </a:rPr>
              <a:t>첫 번째 방법</a:t>
            </a:r>
            <a:r>
              <a:rPr kumimoji="0" lang="en-US" altLang="ko-KR" b="1" dirty="0">
                <a:solidFill>
                  <a:srgbClr val="0070C0"/>
                </a:solidFill>
                <a:latin typeface="+mn-lt"/>
                <a:ea typeface="+mn-ea"/>
              </a:rPr>
              <a:t>-</a:t>
            </a:r>
            <a:r>
              <a:rPr kumimoji="0" lang="ko-KR" altLang="en-US" b="1" dirty="0">
                <a:solidFill>
                  <a:srgbClr val="0070C0"/>
                </a:solidFill>
                <a:latin typeface="+mn-lt"/>
                <a:ea typeface="+mn-ea"/>
              </a:rPr>
              <a:t> </a:t>
            </a:r>
            <a:r>
              <a:rPr kumimoji="0" lang="ko-KR" altLang="en-US" dirty="0">
                <a:latin typeface="+mn-lt"/>
                <a:ea typeface="+mn-ea"/>
              </a:rPr>
              <a:t>사례 중 일부를 임의로 선정하여 실천양식에 대한 내용분석을 정          </a:t>
            </a: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latin typeface="+mn-lt"/>
                <a:ea typeface="+mn-ea"/>
              </a:rPr>
              <a:t>                       </a:t>
            </a:r>
            <a:r>
              <a:rPr kumimoji="0" lang="ko-KR" altLang="en-US" dirty="0">
                <a:latin typeface="+mn-lt"/>
                <a:ea typeface="+mn-ea"/>
              </a:rPr>
              <a:t>기적으로 실시하는 방법이 현실적</a:t>
            </a:r>
            <a:r>
              <a:rPr kumimoji="0" lang="en-US" altLang="ko-KR" dirty="0">
                <a:latin typeface="+mn-lt"/>
                <a:ea typeface="+mn-ea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60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b="1" dirty="0">
                <a:latin typeface="+mn-lt"/>
                <a:ea typeface="+mn-ea"/>
              </a:rPr>
              <a:t>      </a:t>
            </a:r>
            <a:r>
              <a:rPr kumimoji="0" lang="ko-KR" altLang="en-US" b="1" dirty="0">
                <a:solidFill>
                  <a:srgbClr val="0070C0"/>
                </a:solidFill>
                <a:latin typeface="+mn-lt"/>
                <a:ea typeface="+mn-ea"/>
              </a:rPr>
              <a:t>평가 영역</a:t>
            </a:r>
            <a:r>
              <a:rPr kumimoji="0" lang="en-US" altLang="ko-KR" b="1" dirty="0">
                <a:solidFill>
                  <a:srgbClr val="0070C0"/>
                </a:solidFill>
                <a:latin typeface="+mn-lt"/>
                <a:ea typeface="+mn-ea"/>
              </a:rPr>
              <a:t>- </a:t>
            </a:r>
            <a:r>
              <a:rPr kumimoji="0" lang="ko-KR" altLang="en-US" dirty="0">
                <a:latin typeface="+mn-lt"/>
                <a:ea typeface="+mn-ea"/>
              </a:rPr>
              <a:t>정보 수집의 적절성</a:t>
            </a:r>
            <a:r>
              <a:rPr kumimoji="0" lang="en-US" altLang="ko-KR" dirty="0">
                <a:latin typeface="+mn-lt"/>
                <a:ea typeface="+mn-ea"/>
              </a:rPr>
              <a:t>, </a:t>
            </a:r>
            <a:r>
              <a:rPr kumimoji="0" lang="ko-KR" altLang="en-US" dirty="0">
                <a:latin typeface="+mn-lt"/>
                <a:ea typeface="+mn-ea"/>
              </a:rPr>
              <a:t>기록의 적절성</a:t>
            </a:r>
            <a:r>
              <a:rPr kumimoji="0" lang="en-US" altLang="ko-KR" dirty="0">
                <a:latin typeface="+mn-lt"/>
                <a:ea typeface="+mn-ea"/>
              </a:rPr>
              <a:t>, </a:t>
            </a:r>
            <a:r>
              <a:rPr kumimoji="0" lang="ko-KR" altLang="en-US" dirty="0">
                <a:latin typeface="+mn-lt"/>
                <a:ea typeface="+mn-ea"/>
              </a:rPr>
              <a:t>합의한 변화 목표 수립의 적절              </a:t>
            </a: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latin typeface="+mn-lt"/>
                <a:ea typeface="+mn-ea"/>
              </a:rPr>
              <a:t>                    </a:t>
            </a:r>
            <a:r>
              <a:rPr kumimoji="0" lang="ko-KR" altLang="en-US" dirty="0">
                <a:latin typeface="+mn-lt"/>
                <a:ea typeface="+mn-ea"/>
              </a:rPr>
              <a:t>성</a:t>
            </a:r>
            <a:r>
              <a:rPr kumimoji="0" lang="en-US" altLang="ko-KR" dirty="0">
                <a:latin typeface="+mn-lt"/>
                <a:ea typeface="+mn-ea"/>
              </a:rPr>
              <a:t>, </a:t>
            </a:r>
            <a:r>
              <a:rPr kumimoji="0" lang="ko-KR" altLang="en-US" dirty="0">
                <a:latin typeface="+mn-lt"/>
                <a:ea typeface="+mn-ea"/>
              </a:rPr>
              <a:t>실천 원칙에 근거하여 이용자를 돕고 있는지에 대학 확인 등</a:t>
            </a: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dirty="0">
              <a:latin typeface="+mn-lt"/>
              <a:ea typeface="+mn-ea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kumimoji="0" lang="ko-KR" altLang="en-US" b="1" dirty="0">
                <a:solidFill>
                  <a:srgbClr val="C00000"/>
                </a:solidFill>
                <a:latin typeface="+mn-lt"/>
                <a:ea typeface="+mn-ea"/>
              </a:rPr>
              <a:t>두 번째 방법</a:t>
            </a:r>
            <a:r>
              <a:rPr kumimoji="0" lang="en-US" altLang="ko-KR" b="1" dirty="0">
                <a:solidFill>
                  <a:srgbClr val="C00000"/>
                </a:solidFill>
                <a:latin typeface="+mn-lt"/>
                <a:ea typeface="+mn-ea"/>
              </a:rPr>
              <a:t>-</a:t>
            </a:r>
            <a:r>
              <a:rPr kumimoji="0" lang="ko-KR" altLang="en-US" b="1" dirty="0">
                <a:solidFill>
                  <a:srgbClr val="C00000"/>
                </a:solidFill>
                <a:latin typeface="+mn-lt"/>
                <a:ea typeface="+mn-ea"/>
              </a:rPr>
              <a:t> </a:t>
            </a:r>
            <a:r>
              <a:rPr kumimoji="0" lang="ko-KR" altLang="en-US" dirty="0">
                <a:latin typeface="+mn-lt"/>
                <a:ea typeface="+mn-ea"/>
              </a:rPr>
              <a:t>사례관리 실무자를 대상으로 한 면접</a:t>
            </a: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latin typeface="+mn-lt"/>
                <a:ea typeface="+mn-ea"/>
              </a:rPr>
              <a:t>                       초점집단면접</a:t>
            </a:r>
            <a:r>
              <a:rPr kumimoji="0" lang="en-US" altLang="ko-KR" dirty="0">
                <a:latin typeface="+mn-lt"/>
                <a:ea typeface="+mn-ea"/>
              </a:rPr>
              <a:t>(FGI)</a:t>
            </a:r>
            <a:r>
              <a:rPr kumimoji="0" lang="ko-KR" altLang="en-US" dirty="0">
                <a:latin typeface="+mn-lt"/>
                <a:ea typeface="+mn-ea"/>
              </a:rPr>
              <a:t>을 정기적으로 실시</a:t>
            </a: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80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latin typeface="+mn-lt"/>
                <a:ea typeface="+mn-ea"/>
              </a:rPr>
              <a:t>       </a:t>
            </a:r>
            <a:r>
              <a:rPr kumimoji="0" lang="ko-KR" altLang="en-US" b="1" dirty="0">
                <a:solidFill>
                  <a:srgbClr val="C00000"/>
                </a:solidFill>
                <a:latin typeface="+mn-lt"/>
                <a:ea typeface="+mn-ea"/>
              </a:rPr>
              <a:t>평가 영역</a:t>
            </a:r>
            <a:r>
              <a:rPr kumimoji="0" lang="en-US" altLang="ko-KR" b="1" dirty="0">
                <a:solidFill>
                  <a:srgbClr val="C00000"/>
                </a:solidFill>
                <a:latin typeface="+mn-lt"/>
                <a:ea typeface="+mn-ea"/>
              </a:rPr>
              <a:t>- </a:t>
            </a:r>
            <a:r>
              <a:rPr kumimoji="0" lang="ko-KR" altLang="en-US" dirty="0">
                <a:latin typeface="+mn-lt"/>
                <a:ea typeface="+mn-ea"/>
              </a:rPr>
              <a:t>사례관리 실천 과정의 경험과 개선 의견</a:t>
            </a:r>
            <a:r>
              <a:rPr kumimoji="0" lang="en-US" altLang="ko-KR" dirty="0">
                <a:latin typeface="+mn-lt"/>
                <a:ea typeface="+mn-ea"/>
              </a:rPr>
              <a:t>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latin typeface="+mn-lt"/>
                <a:ea typeface="+mn-ea"/>
              </a:rPr>
              <a:t>                     </a:t>
            </a:r>
            <a:r>
              <a:rPr kumimoji="0" lang="ko-KR" altLang="en-US" dirty="0">
                <a:latin typeface="+mn-lt"/>
                <a:ea typeface="+mn-ea"/>
              </a:rPr>
              <a:t>외부기관과의 연계와 협력 활동에 대한 경험과 개선 의견</a:t>
            </a: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dirty="0">
              <a:solidFill>
                <a:prstClr val="black"/>
              </a:solidFill>
              <a:latin typeface="+mn-lt"/>
              <a:ea typeface="+mn-ea"/>
            </a:endParaRPr>
          </a:p>
        </p:txBody>
      </p:sp>
      <p:cxnSp>
        <p:nvCxnSpPr>
          <p:cNvPr id="8" name="직선 화살표 연결선 7"/>
          <p:cNvCxnSpPr/>
          <p:nvPr/>
        </p:nvCxnSpPr>
        <p:spPr>
          <a:xfrm>
            <a:off x="1187450" y="4437112"/>
            <a:ext cx="720725" cy="0"/>
          </a:xfrm>
          <a:prstGeom prst="straightConnector1">
            <a:avLst/>
          </a:prstGeom>
          <a:ln w="38100">
            <a:solidFill>
              <a:srgbClr val="E1376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163513" y="692696"/>
            <a:ext cx="8821737" cy="58404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b="1" dirty="0">
                <a:latin typeface="+mn-lt"/>
                <a:ea typeface="+mn-ea"/>
              </a:rPr>
              <a:t>1</a:t>
            </a:r>
            <a:r>
              <a:rPr kumimoji="0" lang="en-US" altLang="ko-KR" sz="2400" b="1" dirty="0" smtClean="0">
                <a:latin typeface="+mn-lt"/>
                <a:ea typeface="+mn-ea"/>
              </a:rPr>
              <a:t>) </a:t>
            </a:r>
            <a:r>
              <a:rPr kumimoji="0" lang="ko-KR" altLang="en-US" sz="2400" b="1" dirty="0">
                <a:latin typeface="+mn-lt"/>
                <a:ea typeface="+mn-ea"/>
              </a:rPr>
              <a:t>과정평가</a:t>
            </a:r>
            <a:endParaRPr kumimoji="0" lang="en-US" altLang="ko-KR" sz="2400" b="1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50" b="1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b="1" dirty="0">
                <a:solidFill>
                  <a:srgbClr val="FF0000"/>
                </a:solidFill>
                <a:latin typeface="+mn-lt"/>
                <a:ea typeface="+mn-ea"/>
              </a:rPr>
              <a:t>(1) </a:t>
            </a:r>
            <a:r>
              <a:rPr kumimoji="0" lang="ko-KR" altLang="en-US" b="1" dirty="0">
                <a:solidFill>
                  <a:srgbClr val="FF0000"/>
                </a:solidFill>
                <a:latin typeface="+mn-lt"/>
                <a:ea typeface="+mn-ea"/>
              </a:rPr>
              <a:t>실천 과정에 대한 평가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800" dirty="0">
              <a:latin typeface="+mn-lt"/>
              <a:ea typeface="+mn-ea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kumimoji="0" lang="en-US" altLang="ko-KR" sz="1200" b="1" dirty="0">
              <a:latin typeface="+mn-lt"/>
              <a:ea typeface="+mn-ea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kumimoji="0" lang="ko-KR" altLang="en-US" b="1" dirty="0">
                <a:solidFill>
                  <a:srgbClr val="00B0F0"/>
                </a:solidFill>
                <a:latin typeface="+mn-lt"/>
                <a:ea typeface="+mn-ea"/>
              </a:rPr>
              <a:t>세 번째 방법</a:t>
            </a:r>
            <a:r>
              <a:rPr kumimoji="0" lang="en-US" altLang="ko-KR" b="1" dirty="0">
                <a:solidFill>
                  <a:srgbClr val="00B0F0"/>
                </a:solidFill>
                <a:latin typeface="+mn-lt"/>
                <a:ea typeface="+mn-ea"/>
              </a:rPr>
              <a:t>- </a:t>
            </a:r>
            <a:r>
              <a:rPr kumimoji="0" lang="ko-KR" altLang="en-US" dirty="0">
                <a:latin typeface="+mn-lt"/>
                <a:ea typeface="+mn-ea"/>
              </a:rPr>
              <a:t>서비스이용자를 실천과정의 평가에 초대하여 </a:t>
            </a: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latin typeface="+mn-lt"/>
                <a:ea typeface="+mn-ea"/>
              </a:rPr>
              <a:t>                      </a:t>
            </a:r>
            <a:r>
              <a:rPr kumimoji="0" lang="ko-KR" altLang="en-US" dirty="0">
                <a:latin typeface="+mn-lt"/>
                <a:ea typeface="+mn-ea"/>
              </a:rPr>
              <a:t>그들의 고유한 경험과 입장을 이해하는 것</a:t>
            </a: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70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latin typeface="+mn-lt"/>
                <a:ea typeface="+mn-ea"/>
              </a:rPr>
              <a:t>                      서비스이용자와 가족에 대한 </a:t>
            </a:r>
            <a:r>
              <a:rPr kumimoji="0" lang="en-US" altLang="ko-KR" dirty="0">
                <a:latin typeface="+mn-lt"/>
                <a:ea typeface="+mn-ea"/>
              </a:rPr>
              <a:t>1:1 </a:t>
            </a:r>
            <a:r>
              <a:rPr kumimoji="0" lang="ko-KR" altLang="en-US" dirty="0">
                <a:latin typeface="+mn-lt"/>
                <a:ea typeface="+mn-ea"/>
              </a:rPr>
              <a:t>면접</a:t>
            </a: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latin typeface="+mn-lt"/>
                <a:ea typeface="+mn-ea"/>
              </a:rPr>
              <a:t>                      초점집단면접을 정기적으로 기획</a:t>
            </a: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40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solidFill>
                  <a:srgbClr val="00B0F0"/>
                </a:solidFill>
                <a:latin typeface="+mn-lt"/>
                <a:ea typeface="+mn-ea"/>
              </a:rPr>
              <a:t>      </a:t>
            </a:r>
            <a:r>
              <a:rPr kumimoji="0" lang="ko-KR" altLang="en-US" b="1" dirty="0">
                <a:solidFill>
                  <a:srgbClr val="00B0F0"/>
                </a:solidFill>
                <a:latin typeface="+mn-lt"/>
                <a:ea typeface="+mn-ea"/>
              </a:rPr>
              <a:t>평가 영역</a:t>
            </a:r>
            <a:r>
              <a:rPr kumimoji="0" lang="en-US" altLang="ko-KR" b="1" dirty="0">
                <a:solidFill>
                  <a:srgbClr val="00B0F0"/>
                </a:solidFill>
                <a:latin typeface="+mn-lt"/>
                <a:ea typeface="+mn-ea"/>
              </a:rPr>
              <a:t>-  </a:t>
            </a:r>
            <a:r>
              <a:rPr kumimoji="0" lang="ko-KR" altLang="en-US" dirty="0">
                <a:latin typeface="+mn-lt"/>
                <a:ea typeface="+mn-ea"/>
              </a:rPr>
              <a:t>사례관리 각 과정에 대한 경험과 개선 의견</a:t>
            </a: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latin typeface="+mn-lt"/>
                <a:ea typeface="+mn-ea"/>
              </a:rPr>
              <a:t>                     </a:t>
            </a:r>
            <a:r>
              <a:rPr kumimoji="0" lang="ko-KR" altLang="en-US" dirty="0">
                <a:latin typeface="+mn-lt"/>
                <a:ea typeface="+mn-ea"/>
              </a:rPr>
              <a:t>사례관리자들이 실천의 원칙을 잘 반영하여 일하는지 여부</a:t>
            </a: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2400" dirty="0">
              <a:latin typeface="+mn-lt"/>
              <a:ea typeface="+mn-ea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kumimoji="0" lang="ko-KR" altLang="en-US" b="1" dirty="0">
                <a:solidFill>
                  <a:srgbClr val="C00000"/>
                </a:solidFill>
                <a:latin typeface="+mn-lt"/>
                <a:ea typeface="+mn-ea"/>
              </a:rPr>
              <a:t>네 번째 방법</a:t>
            </a:r>
            <a:r>
              <a:rPr kumimoji="0" lang="en-US" altLang="ko-KR" b="1" dirty="0">
                <a:solidFill>
                  <a:srgbClr val="C00000"/>
                </a:solidFill>
                <a:latin typeface="+mn-lt"/>
                <a:ea typeface="+mn-ea"/>
              </a:rPr>
              <a:t>-</a:t>
            </a:r>
            <a:r>
              <a:rPr kumimoji="0" lang="en-US" altLang="ko-KR" b="1" dirty="0">
                <a:latin typeface="+mn-lt"/>
                <a:ea typeface="+mn-ea"/>
              </a:rPr>
              <a:t> </a:t>
            </a:r>
            <a:r>
              <a:rPr kumimoji="0" lang="ko-KR" altLang="en-US" dirty="0">
                <a:latin typeface="+mn-lt"/>
                <a:ea typeface="+mn-ea"/>
              </a:rPr>
              <a:t>연계하여 같이 일하는 지역 내 기관 실무자를 통한 과정평가 수행</a:t>
            </a:r>
            <a:endParaRPr kumimoji="0" lang="en-US" altLang="ko-KR" dirty="0">
              <a:latin typeface="+mn-lt"/>
              <a:ea typeface="+mn-ea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kumimoji="0" lang="ko-KR" altLang="en-US" sz="105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latin typeface="+mn-lt"/>
                <a:ea typeface="+mn-ea"/>
              </a:rPr>
              <a:t>                      사례관리에 함께 참여한 외부기관의 실무자를 대상으로 </a:t>
            </a: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latin typeface="+mn-lt"/>
                <a:ea typeface="+mn-ea"/>
              </a:rPr>
              <a:t>                      </a:t>
            </a:r>
            <a:r>
              <a:rPr kumimoji="0" lang="ko-KR" altLang="en-US" dirty="0">
                <a:latin typeface="+mn-lt"/>
                <a:ea typeface="+mn-ea"/>
              </a:rPr>
              <a:t>초점집단면접</a:t>
            </a:r>
            <a:r>
              <a:rPr kumimoji="0" lang="en-US" altLang="ko-KR" dirty="0">
                <a:latin typeface="+mn-lt"/>
                <a:ea typeface="+mn-ea"/>
              </a:rPr>
              <a:t>(FGI)</a:t>
            </a:r>
            <a:r>
              <a:rPr kumimoji="0" lang="ko-KR" altLang="en-US" dirty="0">
                <a:latin typeface="+mn-lt"/>
                <a:ea typeface="+mn-ea"/>
              </a:rPr>
              <a:t>를 실시</a:t>
            </a: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80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b="1" dirty="0">
                <a:latin typeface="+mn-lt"/>
                <a:ea typeface="+mn-ea"/>
              </a:rPr>
              <a:t>      </a:t>
            </a:r>
            <a:r>
              <a:rPr kumimoji="0" lang="ko-KR" altLang="en-US" b="1" dirty="0">
                <a:solidFill>
                  <a:srgbClr val="C00000"/>
                </a:solidFill>
                <a:latin typeface="+mn-lt"/>
                <a:ea typeface="+mn-ea"/>
              </a:rPr>
              <a:t>평가 영역</a:t>
            </a:r>
            <a:r>
              <a:rPr kumimoji="0" lang="en-US" altLang="ko-KR" b="1" dirty="0">
                <a:solidFill>
                  <a:srgbClr val="C00000"/>
                </a:solidFill>
                <a:latin typeface="+mn-lt"/>
                <a:ea typeface="+mn-ea"/>
              </a:rPr>
              <a:t>-</a:t>
            </a:r>
            <a:r>
              <a:rPr kumimoji="0" lang="ko-KR" altLang="en-US" dirty="0">
                <a:solidFill>
                  <a:srgbClr val="C00000"/>
                </a:solidFill>
                <a:latin typeface="+mn-lt"/>
                <a:ea typeface="+mn-ea"/>
              </a:rPr>
              <a:t>  </a:t>
            </a:r>
            <a:r>
              <a:rPr kumimoji="0" lang="ko-KR" altLang="en-US" dirty="0">
                <a:latin typeface="+mn-lt"/>
                <a:ea typeface="+mn-ea"/>
              </a:rPr>
              <a:t>사례관리 과정의 협력자로서 실천 과정에 대한 경험과 개선 의견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latin typeface="+mn-lt"/>
                <a:ea typeface="+mn-ea"/>
              </a:rPr>
              <a:t>                     기관 간 연계와 협력 활동에 대한 의견과 개선 방안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solidFill>
                <a:schemeClr val="bg1"/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latin typeface="+mn-lt"/>
                <a:ea typeface="+mn-ea"/>
              </a:rPr>
              <a:t> </a:t>
            </a:r>
            <a:endParaRPr kumimoji="0" lang="ko-KR" altLang="en-US" dirty="0">
              <a:solidFill>
                <a:srgbClr val="0070C0"/>
              </a:solidFill>
              <a:latin typeface="+mn-lt"/>
              <a:ea typeface="+mn-ea"/>
            </a:endParaRPr>
          </a:p>
        </p:txBody>
      </p:sp>
      <p:cxnSp>
        <p:nvCxnSpPr>
          <p:cNvPr id="9" name="직선 화살표 연결선 8"/>
          <p:cNvCxnSpPr/>
          <p:nvPr/>
        </p:nvCxnSpPr>
        <p:spPr>
          <a:xfrm>
            <a:off x="893763" y="2636912"/>
            <a:ext cx="955675" cy="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9"/>
          <p:cNvCxnSpPr/>
          <p:nvPr/>
        </p:nvCxnSpPr>
        <p:spPr>
          <a:xfrm>
            <a:off x="752475" y="4653136"/>
            <a:ext cx="1096963" cy="0"/>
          </a:xfrm>
          <a:prstGeom prst="straightConnector1">
            <a:avLst/>
          </a:prstGeom>
          <a:ln w="38100">
            <a:solidFill>
              <a:srgbClr val="E1376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내용 개체 틀 2"/>
          <p:cNvSpPr txBox="1">
            <a:spLocks/>
          </p:cNvSpPr>
          <p:nvPr/>
        </p:nvSpPr>
        <p:spPr>
          <a:xfrm>
            <a:off x="107950" y="981075"/>
            <a:ext cx="8785225" cy="54006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ko-KR" sz="2400" b="1" dirty="0"/>
              <a:t>1</a:t>
            </a:r>
            <a:r>
              <a:rPr kumimoji="0" lang="en-US" altLang="ko-KR" sz="2400" b="1" dirty="0" smtClean="0"/>
              <a:t>) </a:t>
            </a:r>
            <a:r>
              <a:rPr kumimoji="0" lang="ko-KR" altLang="en-US" sz="2400" b="1" dirty="0"/>
              <a:t>과정평가</a:t>
            </a:r>
            <a:endParaRPr kumimoji="0" lang="en-US" altLang="ko-KR" sz="2400" b="1" dirty="0"/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ko-KR" sz="2000" b="1" dirty="0" smtClean="0">
                <a:solidFill>
                  <a:srgbClr val="FF0000"/>
                </a:solidFill>
              </a:rPr>
              <a:t>(2) </a:t>
            </a:r>
            <a:r>
              <a:rPr kumimoji="0" lang="ko-KR" altLang="en-US" sz="2000" b="1" dirty="0" smtClean="0">
                <a:solidFill>
                  <a:srgbClr val="FF0000"/>
                </a:solidFill>
              </a:rPr>
              <a:t>자원과 서비스에 대한 평가</a:t>
            </a: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ko-KR" altLang="en-US" sz="2000" dirty="0" smtClean="0"/>
              <a:t>   </a:t>
            </a:r>
            <a:r>
              <a:rPr kumimoji="0" lang="ko-KR" altLang="en-US" sz="1800" dirty="0" smtClean="0"/>
              <a:t>이용자의 욕구에 부합되는 서비스와 자원이 잘 계획되고 전달되는지를 평가함</a:t>
            </a:r>
            <a:endParaRPr kumimoji="0" lang="en-US" altLang="ko-KR" sz="1800" dirty="0" smtClean="0"/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ko-KR" altLang="en-US" sz="2000" dirty="0" smtClean="0"/>
              <a:t>   </a:t>
            </a:r>
            <a:endParaRPr kumimoji="0" lang="en-US" altLang="ko-KR" sz="2000" dirty="0" smtClean="0"/>
          </a:p>
          <a:p>
            <a:pPr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kumimoji="0" lang="ko-KR" altLang="en-US" sz="1800" b="1" dirty="0">
                <a:solidFill>
                  <a:srgbClr val="00B0F0"/>
                </a:solidFill>
              </a:rPr>
              <a:t>자료수집방법</a:t>
            </a:r>
            <a:r>
              <a:rPr kumimoji="0" lang="en-US" altLang="ko-KR" sz="1800" b="1" dirty="0">
                <a:solidFill>
                  <a:srgbClr val="00B0F0"/>
                </a:solidFill>
              </a:rPr>
              <a:t>- </a:t>
            </a:r>
            <a:r>
              <a:rPr kumimoji="0" lang="ko-KR" altLang="en-US" sz="1800" dirty="0"/>
              <a:t>과정기록지 양식에 대한 집계와 </a:t>
            </a:r>
            <a:r>
              <a:rPr kumimoji="0" lang="ko-KR" altLang="en-US" sz="1800" dirty="0" smtClean="0"/>
              <a:t>내용분석</a:t>
            </a:r>
            <a:endParaRPr kumimoji="0" lang="en-US" altLang="ko-KR" sz="1800" dirty="0" smtClean="0"/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ko-KR" altLang="en-US" sz="1800" dirty="0"/>
              <a:t> </a:t>
            </a:r>
            <a:r>
              <a:rPr kumimoji="0" lang="ko-KR" altLang="en-US" sz="1800" dirty="0" smtClean="0"/>
              <a:t>                     외부자원 </a:t>
            </a:r>
            <a:r>
              <a:rPr kumimoji="0" lang="ko-KR" altLang="en-US" sz="1800" dirty="0"/>
              <a:t>연계 활동을 기록하는 연계 활동조사표를 통해 </a:t>
            </a:r>
            <a:endParaRPr kumimoji="0" lang="en-US" altLang="ko-KR" sz="1800" dirty="0" smtClean="0"/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ko-KR" sz="1800" dirty="0"/>
              <a:t> </a:t>
            </a:r>
            <a:r>
              <a:rPr kumimoji="0" lang="en-US" altLang="ko-KR" sz="1800" dirty="0" smtClean="0"/>
              <a:t>                    </a:t>
            </a:r>
            <a:r>
              <a:rPr kumimoji="0" lang="ko-KR" altLang="en-US" sz="1800" dirty="0" smtClean="0"/>
              <a:t>사례관리 </a:t>
            </a:r>
            <a:r>
              <a:rPr kumimoji="0" lang="ko-KR" altLang="en-US" sz="1800" dirty="0"/>
              <a:t>실천 경과에 따라 연계 자원의 종류와 내용의 </a:t>
            </a:r>
            <a:r>
              <a:rPr kumimoji="0" lang="ko-KR" altLang="en-US" sz="1800" dirty="0" smtClean="0"/>
              <a:t>변화를 평가</a:t>
            </a:r>
            <a:r>
              <a:rPr kumimoji="0" lang="en-US" altLang="ko-KR" sz="1800" dirty="0" smtClean="0"/>
              <a:t> </a:t>
            </a:r>
            <a:endParaRPr kumimoji="0" lang="ko-KR" altLang="en-US" sz="1800" dirty="0"/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en-US" altLang="ko-KR" sz="2000" dirty="0"/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ko-KR" altLang="en-US" sz="2000" b="1" dirty="0" smtClean="0">
                <a:solidFill>
                  <a:srgbClr val="00B0F0"/>
                </a:solidFill>
              </a:rPr>
              <a:t>평가 영역</a:t>
            </a:r>
            <a:endParaRPr kumimoji="0" lang="en-US" altLang="ko-KR" sz="2000" b="1" dirty="0" smtClean="0">
              <a:solidFill>
                <a:srgbClr val="00B0F0"/>
              </a:solidFill>
            </a:endParaRP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ko-KR" sz="1800" dirty="0" smtClean="0"/>
              <a:t>1. </a:t>
            </a:r>
            <a:r>
              <a:rPr kumimoji="0" lang="ko-KR" altLang="en-US" sz="1800" dirty="0" smtClean="0"/>
              <a:t>사례관리에 제공된 기관 내외의 서비스와 자원의 목록</a:t>
            </a: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ko-KR" sz="1800" dirty="0" smtClean="0"/>
              <a:t>2. </a:t>
            </a:r>
            <a:r>
              <a:rPr kumimoji="0" lang="ko-KR" altLang="en-US" sz="1800" dirty="0" smtClean="0"/>
              <a:t>서비스와 자원의 기능별 범주화</a:t>
            </a: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ko-KR" sz="1800" dirty="0" smtClean="0"/>
              <a:t>3. </a:t>
            </a:r>
            <a:r>
              <a:rPr kumimoji="0" lang="ko-KR" altLang="en-US" sz="1800" dirty="0" smtClean="0"/>
              <a:t>사례별로 제공된 자원의 총량과 해당 자원의 욕구 부합도</a:t>
            </a: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ko-KR" sz="1800" dirty="0" smtClean="0"/>
              <a:t>4. </a:t>
            </a:r>
            <a:r>
              <a:rPr kumimoji="0" lang="ko-KR" altLang="en-US" sz="1800" dirty="0" smtClean="0"/>
              <a:t>특정 욕구나 변화 목표에 주로 제공되는 서비스의 종류와 양</a:t>
            </a: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ko-KR" sz="1800" dirty="0" smtClean="0"/>
              <a:t>5. </a:t>
            </a:r>
            <a:r>
              <a:rPr kumimoji="0" lang="ko-KR" altLang="en-US" sz="1800" dirty="0" smtClean="0"/>
              <a:t>기관 내부 서비스와 외부 연계된 서비스의 비중</a:t>
            </a: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ko-KR" sz="1800" dirty="0" smtClean="0"/>
              <a:t>6. </a:t>
            </a:r>
            <a:r>
              <a:rPr kumimoji="0" lang="ko-KR" altLang="en-US" sz="1800" dirty="0" smtClean="0"/>
              <a:t>지역 자원의 활용도</a:t>
            </a:r>
            <a:endParaRPr kumimoji="0" lang="en-US" altLang="ko-KR" sz="1800" dirty="0" smtClean="0"/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ko-KR" altLang="en-US" sz="1800" dirty="0" smtClean="0"/>
          </a:p>
          <a:p>
            <a:pPr fontAlgn="auto">
              <a:spcAft>
                <a:spcPts val="0"/>
              </a:spcAft>
              <a:defRPr/>
            </a:pPr>
            <a:endParaRPr kumimoji="0" lang="ko-KR" altLang="en-US" sz="20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내용 개체 틀 2"/>
          <p:cNvSpPr txBox="1">
            <a:spLocks/>
          </p:cNvSpPr>
          <p:nvPr/>
        </p:nvSpPr>
        <p:spPr>
          <a:xfrm>
            <a:off x="323850" y="1052513"/>
            <a:ext cx="8362950" cy="424869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AutoNum type="arabicParenR"/>
              <a:defRPr/>
            </a:pPr>
            <a:r>
              <a:rPr kumimoji="0" lang="ko-KR" altLang="en-US" sz="2400" b="1" dirty="0" smtClean="0"/>
              <a:t>과정평가</a:t>
            </a:r>
            <a:endParaRPr kumimoji="0" lang="en-US" altLang="ko-KR" sz="2400" b="1" dirty="0" smtClean="0"/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AutoNum type="arabicParenR"/>
              <a:defRPr/>
            </a:pPr>
            <a:endParaRPr kumimoji="0" lang="en-US" altLang="ko-KR" sz="2000" b="1" dirty="0" smtClean="0"/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ko-KR" sz="2000" b="1" dirty="0" smtClean="0">
                <a:solidFill>
                  <a:srgbClr val="FF0000"/>
                </a:solidFill>
              </a:rPr>
              <a:t>(3) </a:t>
            </a:r>
            <a:r>
              <a:rPr kumimoji="0" lang="ko-KR" altLang="en-US" sz="2000" b="1" dirty="0" smtClean="0">
                <a:solidFill>
                  <a:srgbClr val="FF0000"/>
                </a:solidFill>
              </a:rPr>
              <a:t>운영체계와 실천 환경에 대한 평가</a:t>
            </a: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ko-KR" altLang="en-US" sz="1800" dirty="0" smtClean="0"/>
              <a:t>    사례관리를 제대로 실천하기 위해 마련된 운영체계와 실천 환경에 대한 평가</a:t>
            </a:r>
          </a:p>
          <a:p>
            <a:pPr>
              <a:spcAft>
                <a:spcPts val="0"/>
              </a:spcAft>
              <a:defRPr/>
            </a:pPr>
            <a:endParaRPr kumimoji="0" lang="en-US" altLang="ko-KR" sz="1000" dirty="0" smtClean="0"/>
          </a:p>
          <a:p>
            <a:pPr>
              <a:spcAft>
                <a:spcPts val="0"/>
              </a:spcAft>
              <a:defRPr/>
            </a:pPr>
            <a:endParaRPr kumimoji="0" lang="en-US" altLang="ko-KR" sz="1000" dirty="0" smtClean="0"/>
          </a:p>
          <a:p>
            <a:pPr fontAlgn="auto"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kumimoji="0" lang="ko-KR" altLang="en-US" sz="1800" b="1" dirty="0" smtClean="0">
                <a:solidFill>
                  <a:srgbClr val="00B0F0"/>
                </a:solidFill>
              </a:rPr>
              <a:t>자료수집 방법</a:t>
            </a:r>
            <a:r>
              <a:rPr kumimoji="0" lang="en-US" altLang="ko-KR" sz="1800" b="1" dirty="0" smtClean="0">
                <a:solidFill>
                  <a:srgbClr val="00B0F0"/>
                </a:solidFill>
              </a:rPr>
              <a:t>- </a:t>
            </a:r>
            <a:r>
              <a:rPr kumimoji="0" lang="ko-KR" altLang="en-US" sz="1800" dirty="0" smtClean="0"/>
              <a:t>사례관리에 참여하는 실무자를 대상으로 면접</a:t>
            </a:r>
            <a:r>
              <a:rPr kumimoji="0" lang="en-US" altLang="ko-KR" sz="1800" dirty="0" smtClean="0"/>
              <a:t>, 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kumimoji="0" lang="en-US" altLang="ko-KR" sz="1800" dirty="0" smtClean="0"/>
              <a:t>                        </a:t>
            </a:r>
            <a:r>
              <a:rPr kumimoji="0" lang="ko-KR" altLang="en-US" sz="1800" dirty="0" smtClean="0"/>
              <a:t>초점집단면접</a:t>
            </a:r>
            <a:r>
              <a:rPr kumimoji="0" lang="en-US" altLang="ko-KR" sz="1800" dirty="0" smtClean="0"/>
              <a:t>(</a:t>
            </a:r>
            <a:r>
              <a:rPr kumimoji="0" lang="en-US" altLang="ko-KR" sz="1800" dirty="0" err="1" smtClean="0"/>
              <a:t>fgi</a:t>
            </a:r>
            <a:r>
              <a:rPr kumimoji="0" lang="en-US" altLang="ko-KR" sz="1800" dirty="0" smtClean="0"/>
              <a:t>)</a:t>
            </a:r>
            <a:r>
              <a:rPr kumimoji="0" lang="ko-KR" altLang="en-US" sz="1800" dirty="0" smtClean="0"/>
              <a:t>을 정기적으로 실시</a:t>
            </a:r>
            <a:endParaRPr kumimoji="0" lang="en-US" altLang="ko-KR" sz="1800" dirty="0" smtClean="0"/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en-US" altLang="ko-KR" sz="800" b="1" dirty="0"/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ko-KR" altLang="en-US" sz="1800" b="1" dirty="0" smtClean="0">
                <a:solidFill>
                  <a:srgbClr val="00B0F0"/>
                </a:solidFill>
              </a:rPr>
              <a:t>평가영역</a:t>
            </a:r>
            <a:r>
              <a:rPr kumimoji="0" lang="en-US" altLang="ko-KR" sz="1800" dirty="0" smtClean="0">
                <a:solidFill>
                  <a:srgbClr val="00B0F0"/>
                </a:solidFill>
              </a:rPr>
              <a:t>- </a:t>
            </a:r>
            <a:r>
              <a:rPr kumimoji="0" lang="ko-KR" altLang="en-US" sz="1800" dirty="0" smtClean="0"/>
              <a:t>기관내외 사례관리 운영체계가 조직화되어 있는가</a:t>
            </a:r>
            <a:r>
              <a:rPr kumimoji="0" lang="en-US" altLang="ko-KR" sz="1800" dirty="0" smtClean="0"/>
              <a:t>?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kumimoji="0" lang="ko-KR" altLang="en-US" sz="1800" dirty="0" smtClean="0"/>
              <a:t>             사례관리실천을 돕는 교육훈련과 지원체계를 갖추고 있는가</a:t>
            </a:r>
            <a:r>
              <a:rPr kumimoji="0" lang="en-US" altLang="ko-KR" sz="1800" dirty="0" smtClean="0"/>
              <a:t>?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kumimoji="0" lang="en-US" altLang="ko-KR" sz="1800" dirty="0" smtClean="0"/>
              <a:t>             </a:t>
            </a:r>
            <a:r>
              <a:rPr kumimoji="0" lang="ko-KR" altLang="en-US" sz="1800" dirty="0" smtClean="0"/>
              <a:t>슈퍼비전과 교육훈련이 정기적</a:t>
            </a:r>
            <a:r>
              <a:rPr kumimoji="0" lang="en-US" altLang="ko-KR" sz="1800" dirty="0" smtClean="0"/>
              <a:t>, </a:t>
            </a:r>
            <a:r>
              <a:rPr kumimoji="0" lang="ko-KR" altLang="en-US" sz="1800" dirty="0" smtClean="0"/>
              <a:t>지속적으로 이루어지고 있는가</a:t>
            </a:r>
            <a:r>
              <a:rPr kumimoji="0" lang="en-US" altLang="ko-KR" sz="1800" dirty="0" smtClean="0"/>
              <a:t>?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kumimoji="0" lang="en-US" altLang="ko-KR" sz="1800" dirty="0" smtClean="0"/>
              <a:t>             </a:t>
            </a:r>
            <a:r>
              <a:rPr kumimoji="0" lang="ko-KR" altLang="en-US" sz="1800" dirty="0" smtClean="0"/>
              <a:t>사례회의 내용이 실천과정에 잘 반영되고 있는가</a:t>
            </a:r>
            <a:r>
              <a:rPr kumimoji="0" lang="en-US" altLang="ko-KR" sz="1800" dirty="0" smtClean="0"/>
              <a:t>?</a:t>
            </a:r>
            <a:endParaRPr lang="ko-KR" altLang="en-US" sz="1800" dirty="0" smtClean="0">
              <a:latin typeface="나눔고딕" pitchFamily="50" charset="-127"/>
              <a:ea typeface="나눔고딕" pitchFamily="50" charset="-127"/>
            </a:endParaRP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ko-KR" altLang="en-US" sz="18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en-US" altLang="ko-KR" sz="105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755576" y="980728"/>
            <a:ext cx="8002196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b="1" dirty="0" smtClean="0">
                <a:latin typeface="+mn-ea"/>
                <a:ea typeface="+mn-ea"/>
              </a:rPr>
              <a:t>2) </a:t>
            </a:r>
            <a:r>
              <a:rPr kumimoji="0" lang="ko-KR" altLang="en-US" sz="2400" b="1" dirty="0" err="1" smtClean="0"/>
              <a:t>평가시</a:t>
            </a:r>
            <a:r>
              <a:rPr kumimoji="0" lang="ko-KR" altLang="en-US" sz="2400" b="1" dirty="0" smtClean="0"/>
              <a:t> 얻어지는 질적 자료의 처리</a:t>
            </a:r>
            <a:r>
              <a:rPr kumimoji="0" lang="en-US" altLang="ko-KR" sz="2400" b="1" dirty="0" smtClean="0"/>
              <a:t>(</a:t>
            </a:r>
            <a:r>
              <a:rPr kumimoji="0" lang="ko-KR" altLang="en-US" sz="2400" b="1" dirty="0" smtClean="0"/>
              <a:t>교재 </a:t>
            </a:r>
            <a:r>
              <a:rPr kumimoji="0" lang="en-US" altLang="ko-KR" sz="2400" b="1" dirty="0" smtClean="0"/>
              <a:t>p.105)</a:t>
            </a:r>
          </a:p>
          <a:p>
            <a:endParaRPr lang="en-US" altLang="ko-KR" sz="2400" b="1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en-US" altLang="ko-KR" sz="1500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(</a:t>
            </a:r>
            <a:r>
              <a:rPr lang="ko-KR" altLang="en-US" sz="1500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실습</a:t>
            </a:r>
            <a:r>
              <a:rPr lang="en-US" altLang="ko-KR" sz="1500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/</a:t>
            </a:r>
            <a:r>
              <a:rPr lang="ko-KR" altLang="en-US" sz="1500" b="1" dirty="0" err="1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그룹웤</a:t>
            </a:r>
            <a:r>
              <a:rPr lang="ko-KR" altLang="en-US" sz="1500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 위주로</a:t>
            </a:r>
            <a:r>
              <a:rPr lang="en-US" altLang="ko-KR" sz="1500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)</a:t>
            </a:r>
          </a:p>
          <a:p>
            <a:endParaRPr lang="en-US" altLang="ko-KR" sz="1500" b="1" dirty="0" smtClean="0">
              <a:solidFill>
                <a:srgbClr val="0070C0"/>
              </a:solidFill>
              <a:latin typeface="나눔고딕" pitchFamily="50" charset="-127"/>
              <a:ea typeface="나눔고딕" pitchFamily="50" charset="-127"/>
            </a:endParaRPr>
          </a:p>
          <a:p>
            <a:endParaRPr lang="en-US" altLang="ko-KR" sz="1500" b="1" dirty="0" smtClean="0">
              <a:solidFill>
                <a:srgbClr val="0070C0"/>
              </a:solidFill>
              <a:latin typeface="나눔고딕" pitchFamily="50" charset="-127"/>
              <a:ea typeface="나눔고딕" pitchFamily="50" charset="-127"/>
            </a:endParaRPr>
          </a:p>
          <a:p>
            <a:endParaRPr lang="en-US" altLang="ko-KR" sz="1500" b="1" dirty="0" smtClean="0">
              <a:solidFill>
                <a:srgbClr val="0070C0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텍스트자료에 대한 기본적인 개방코딩</a:t>
            </a:r>
            <a:r>
              <a:rPr lang="en-US" altLang="ko-KR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(</a:t>
            </a:r>
            <a:r>
              <a:rPr lang="ko-KR" altLang="en-US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속성</a:t>
            </a:r>
            <a:r>
              <a:rPr lang="en-US" altLang="ko-KR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/</a:t>
            </a:r>
            <a:r>
              <a:rPr lang="ko-KR" altLang="en-US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개념</a:t>
            </a:r>
            <a:r>
              <a:rPr lang="en-US" altLang="ko-KR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=&gt;</a:t>
            </a:r>
            <a:r>
              <a:rPr lang="ko-KR" altLang="en-US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하위범주</a:t>
            </a:r>
            <a:r>
              <a:rPr lang="en-US" altLang="ko-KR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/</a:t>
            </a:r>
            <a:r>
              <a:rPr lang="ko-KR" altLang="en-US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소주제</a:t>
            </a:r>
            <a:r>
              <a:rPr lang="en-US" altLang="ko-KR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=&gt;</a:t>
            </a:r>
            <a:r>
              <a:rPr lang="ko-KR" altLang="en-US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주제</a:t>
            </a:r>
            <a:r>
              <a:rPr lang="en-US" altLang="ko-KR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)</a:t>
            </a:r>
            <a:endParaRPr lang="ko-KR" altLang="en-US" b="1" dirty="0" smtClean="0">
              <a:solidFill>
                <a:srgbClr val="0070C0"/>
              </a:solidFill>
              <a:latin typeface="나눔고딕" pitchFamily="50" charset="-127"/>
              <a:ea typeface="나눔고딕" pitchFamily="50" charset="-127"/>
            </a:endParaRPr>
          </a:p>
          <a:p>
            <a:endParaRPr lang="en-US" altLang="ko-KR" b="1" dirty="0" smtClean="0">
              <a:solidFill>
                <a:srgbClr val="0070C0"/>
              </a:solidFill>
              <a:latin typeface="나눔고딕" pitchFamily="50" charset="-127"/>
              <a:ea typeface="나눔고딕" pitchFamily="50" charset="-127"/>
            </a:endParaRPr>
          </a:p>
          <a:p>
            <a:endParaRPr lang="en-US" altLang="ko-KR" b="1" dirty="0" smtClean="0">
              <a:solidFill>
                <a:srgbClr val="0070C0"/>
              </a:solidFill>
              <a:latin typeface="나눔고딕" pitchFamily="50" charset="-127"/>
              <a:ea typeface="나눔고딕" pitchFamily="50" charset="-127"/>
            </a:endParaRPr>
          </a:p>
          <a:p>
            <a:endParaRPr lang="ko-KR" altLang="en-US" b="1" dirty="0" smtClean="0">
              <a:solidFill>
                <a:srgbClr val="0070C0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en-US" altLang="ko-KR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A=&gt;B=&gt;C </a:t>
            </a:r>
            <a:r>
              <a:rPr lang="ko-KR" altLang="en-US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도식의 제안</a:t>
            </a:r>
            <a:r>
              <a:rPr lang="en-US" altLang="ko-KR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/</a:t>
            </a:r>
            <a:r>
              <a:rPr lang="ko-KR" altLang="en-US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활용</a:t>
            </a:r>
            <a:endParaRPr lang="en-US" altLang="ko-KR" b="1" dirty="0" smtClean="0">
              <a:solidFill>
                <a:srgbClr val="0070C0"/>
              </a:solidFill>
              <a:latin typeface="나눔고딕" pitchFamily="50" charset="-127"/>
              <a:ea typeface="나눔고딕" pitchFamily="50" charset="-127"/>
            </a:endParaRPr>
          </a:p>
          <a:p>
            <a:endParaRPr lang="en-US" altLang="ko-KR" sz="1500" b="1" dirty="0" smtClean="0">
              <a:solidFill>
                <a:srgbClr val="00B0F0"/>
              </a:solidFill>
              <a:latin typeface="나눔고딕" pitchFamily="50" charset="-127"/>
              <a:ea typeface="나눔고딕" pitchFamily="50" charset="-127"/>
            </a:endParaRPr>
          </a:p>
          <a:p>
            <a:endParaRPr lang="ko-KR" altLang="en-US" sz="1500" b="1" dirty="0" smtClean="0">
              <a:latin typeface="나눔고딕" pitchFamily="50" charset="-127"/>
              <a:ea typeface="나눔고딕" pitchFamily="50" charset="-127"/>
            </a:endParaRPr>
          </a:p>
          <a:p>
            <a:endParaRPr lang="ko-KR" altLang="en-US" sz="1500" b="1" dirty="0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785786" y="980728"/>
            <a:ext cx="7858180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b="1" dirty="0" smtClean="0">
                <a:latin typeface="+mn-ea"/>
                <a:ea typeface="+mn-ea"/>
              </a:rPr>
              <a:t>3) </a:t>
            </a:r>
            <a:r>
              <a:rPr kumimoji="0" lang="ko-KR" altLang="en-US" sz="2400" b="1" dirty="0" smtClean="0"/>
              <a:t>과정평가도구와 양식</a:t>
            </a:r>
            <a:r>
              <a:rPr kumimoji="0" lang="en-US" altLang="ko-KR" sz="2400" b="1" dirty="0" smtClean="0"/>
              <a:t>(</a:t>
            </a:r>
            <a:r>
              <a:rPr kumimoji="0" lang="ko-KR" altLang="en-US" sz="2400" b="1" dirty="0" smtClean="0"/>
              <a:t>교재 </a:t>
            </a:r>
            <a:r>
              <a:rPr kumimoji="0" lang="en-US" altLang="ko-KR" sz="2400" b="1" dirty="0" smtClean="0"/>
              <a:t>p.106-115)</a:t>
            </a:r>
          </a:p>
          <a:p>
            <a:endParaRPr lang="en-US" altLang="ko-KR" sz="2400" b="1" dirty="0" smtClean="0">
              <a:latin typeface="나눔고딕" pitchFamily="50" charset="-127"/>
              <a:ea typeface="나눔고딕" pitchFamily="50" charset="-127"/>
            </a:endParaRPr>
          </a:p>
          <a:p>
            <a:endParaRPr lang="en-US" altLang="ko-KR" sz="2400" b="1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목표설정과 서비스계획시의 합의</a:t>
            </a:r>
          </a:p>
          <a:p>
            <a:endParaRPr lang="en-US" altLang="ko-KR" b="1" dirty="0" smtClean="0">
              <a:solidFill>
                <a:srgbClr val="0070C0"/>
              </a:solidFill>
              <a:latin typeface="나눔고딕" pitchFamily="50" charset="-127"/>
              <a:ea typeface="나눔고딕" pitchFamily="50" charset="-127"/>
            </a:endParaRPr>
          </a:p>
          <a:p>
            <a:endParaRPr lang="en-US" altLang="ko-KR" b="1" dirty="0" smtClean="0">
              <a:solidFill>
                <a:srgbClr val="0070C0"/>
              </a:solidFill>
              <a:latin typeface="나눔고딕" pitchFamily="50" charset="-127"/>
              <a:ea typeface="나눔고딕" pitchFamily="50" charset="-127"/>
            </a:endParaRPr>
          </a:p>
          <a:p>
            <a:endParaRPr lang="ko-KR" altLang="en-US" b="1" dirty="0" smtClean="0">
              <a:solidFill>
                <a:srgbClr val="0070C0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가족중심실천척도</a:t>
            </a:r>
          </a:p>
          <a:p>
            <a:endParaRPr lang="en-US" altLang="ko-KR" b="1" dirty="0" smtClean="0">
              <a:solidFill>
                <a:srgbClr val="0070C0"/>
              </a:solidFill>
              <a:latin typeface="나눔고딕" pitchFamily="50" charset="-127"/>
              <a:ea typeface="나눔고딕" pitchFamily="50" charset="-127"/>
            </a:endParaRPr>
          </a:p>
          <a:p>
            <a:endParaRPr lang="en-US" altLang="ko-KR" b="1" dirty="0" smtClean="0">
              <a:solidFill>
                <a:srgbClr val="0070C0"/>
              </a:solidFill>
              <a:latin typeface="나눔고딕" pitchFamily="50" charset="-127"/>
              <a:ea typeface="나눔고딕" pitchFamily="50" charset="-127"/>
            </a:endParaRPr>
          </a:p>
          <a:p>
            <a:endParaRPr lang="ko-KR" altLang="en-US" b="1" dirty="0" smtClean="0">
              <a:solidFill>
                <a:srgbClr val="0070C0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강점관점 사례관리 실천척도 </a:t>
            </a:r>
            <a:endParaRPr lang="en-US" altLang="ko-KR" b="1" dirty="0" smtClean="0">
              <a:solidFill>
                <a:srgbClr val="0070C0"/>
              </a:solidFill>
              <a:latin typeface="나눔고딕" pitchFamily="50" charset="-127"/>
              <a:ea typeface="나눔고딕" pitchFamily="50" charset="-127"/>
            </a:endParaRPr>
          </a:p>
          <a:p>
            <a:endParaRPr lang="en-US" altLang="ko-KR" b="1" dirty="0" smtClean="0">
              <a:solidFill>
                <a:srgbClr val="0070C0"/>
              </a:solidFill>
              <a:latin typeface="나눔고딕" pitchFamily="50" charset="-127"/>
              <a:ea typeface="나눔고딕" pitchFamily="50" charset="-127"/>
            </a:endParaRPr>
          </a:p>
          <a:p>
            <a:endParaRPr lang="en-US" altLang="ko-KR" b="1" dirty="0" smtClean="0">
              <a:solidFill>
                <a:srgbClr val="0070C0"/>
              </a:solidFill>
              <a:latin typeface="나눔고딕" pitchFamily="50" charset="-127"/>
              <a:ea typeface="나눔고딕" pitchFamily="50" charset="-127"/>
            </a:endParaRPr>
          </a:p>
          <a:p>
            <a:endParaRPr lang="ko-KR" altLang="en-US" b="1" dirty="0" smtClean="0">
              <a:solidFill>
                <a:srgbClr val="0070C0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b="1" dirty="0" smtClean="0">
                <a:solidFill>
                  <a:srgbClr val="0070C0"/>
                </a:solidFill>
                <a:latin typeface="나눔고딕" pitchFamily="50" charset="-127"/>
                <a:ea typeface="나눔고딕" pitchFamily="50" charset="-127"/>
              </a:rPr>
              <a:t>자원연계활동조사표 등</a:t>
            </a:r>
          </a:p>
          <a:p>
            <a:endParaRPr lang="ko-KR" altLang="en-US" sz="1500" b="1" dirty="0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  <p:transition spd="slow">
    <p:randomBa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2000250" y="928688"/>
            <a:ext cx="7143750" cy="5715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3143250" y="500063"/>
            <a:ext cx="1071563" cy="1071562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/>
          </a:p>
        </p:txBody>
      </p:sp>
      <p:sp>
        <p:nvSpPr>
          <p:cNvPr id="12" name="타원 11"/>
          <p:cNvSpPr/>
          <p:nvPr/>
        </p:nvSpPr>
        <p:spPr>
          <a:xfrm>
            <a:off x="3071813" y="71438"/>
            <a:ext cx="428625" cy="428625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285750" y="5929313"/>
            <a:ext cx="500063" cy="50006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785813" y="6357938"/>
            <a:ext cx="214312" cy="214312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cxnSp>
        <p:nvCxnSpPr>
          <p:cNvPr id="37" name="직선 연결선 36"/>
          <p:cNvCxnSpPr/>
          <p:nvPr/>
        </p:nvCxnSpPr>
        <p:spPr>
          <a:xfrm>
            <a:off x="0" y="71438"/>
            <a:ext cx="9144000" cy="1587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0" y="6784975"/>
            <a:ext cx="9144000" cy="158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 rot="5400000">
            <a:off x="-3356768" y="3429794"/>
            <a:ext cx="6858000" cy="1587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 rot="5400000">
            <a:off x="5642769" y="3428206"/>
            <a:ext cx="6858000" cy="158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타원 41"/>
          <p:cNvSpPr/>
          <p:nvPr/>
        </p:nvSpPr>
        <p:spPr>
          <a:xfrm>
            <a:off x="2857500" y="500063"/>
            <a:ext cx="285750" cy="28575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500313" y="928688"/>
            <a:ext cx="66436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4000" b="1" dirty="0">
                <a:solidFill>
                  <a:schemeClr val="accent3">
                    <a:lumMod val="50000"/>
                  </a:schemeClr>
                </a:solidFill>
                <a:latin typeface="HY강M" pitchFamily="18" charset="-127"/>
                <a:ea typeface="HY강M" pitchFamily="18" charset="-127"/>
              </a:rPr>
              <a:t>CONTENTS</a:t>
            </a:r>
            <a:endParaRPr kumimoji="0" lang="ko-KR" altLang="en-US" sz="4000" b="1" dirty="0">
              <a:solidFill>
                <a:schemeClr val="accent3">
                  <a:lumMod val="50000"/>
                </a:schemeClr>
              </a:solidFill>
              <a:latin typeface="HY강M" pitchFamily="18" charset="-127"/>
              <a:ea typeface="HY강M" pitchFamily="18" charset="-127"/>
            </a:endParaRPr>
          </a:p>
        </p:txBody>
      </p:sp>
      <p:cxnSp>
        <p:nvCxnSpPr>
          <p:cNvPr id="26" name="직선 연결선 25"/>
          <p:cNvCxnSpPr/>
          <p:nvPr/>
        </p:nvCxnSpPr>
        <p:spPr>
          <a:xfrm>
            <a:off x="1357313" y="6429375"/>
            <a:ext cx="7786687" cy="1588"/>
          </a:xfrm>
          <a:prstGeom prst="lin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6" name="AutoShape 8"/>
          <p:cNvSpPr>
            <a:spLocks noChangeArrowheads="1"/>
          </p:cNvSpPr>
          <p:nvPr/>
        </p:nvSpPr>
        <p:spPr bwMode="gray">
          <a:xfrm>
            <a:off x="1643063" y="2011363"/>
            <a:ext cx="671512" cy="560387"/>
          </a:xfrm>
          <a:prstGeom prst="hexagon">
            <a:avLst>
              <a:gd name="adj" fmla="val 28865"/>
              <a:gd name="vf" fmla="val 115470"/>
            </a:avLst>
          </a:prstGeom>
          <a:solidFill>
            <a:srgbClr val="FF6600"/>
          </a:solidFill>
          <a:ln w="9525">
            <a:solidFill>
              <a:srgbClr val="FEFEFE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87" name="Line 9"/>
          <p:cNvSpPr>
            <a:spLocks noChangeShapeType="1"/>
          </p:cNvSpPr>
          <p:nvPr/>
        </p:nvSpPr>
        <p:spPr bwMode="auto">
          <a:xfrm>
            <a:off x="2286000" y="2643188"/>
            <a:ext cx="4856163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88" name="Text Box 11"/>
          <p:cNvSpPr txBox="1">
            <a:spLocks noChangeArrowheads="1"/>
          </p:cNvSpPr>
          <p:nvPr/>
        </p:nvSpPr>
        <p:spPr bwMode="gray">
          <a:xfrm>
            <a:off x="1798638" y="2068513"/>
            <a:ext cx="355600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/>
            <a:r>
              <a:rPr kumimoji="0" lang="en-US" altLang="ko-KR" sz="2400" b="1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3089" name="AutoShape 8"/>
          <p:cNvSpPr>
            <a:spLocks noChangeArrowheads="1"/>
          </p:cNvSpPr>
          <p:nvPr/>
        </p:nvSpPr>
        <p:spPr bwMode="gray">
          <a:xfrm>
            <a:off x="1643063" y="2714625"/>
            <a:ext cx="671512" cy="560388"/>
          </a:xfrm>
          <a:prstGeom prst="hexagon">
            <a:avLst>
              <a:gd name="adj" fmla="val 28865"/>
              <a:gd name="vf" fmla="val 115470"/>
            </a:avLst>
          </a:prstGeom>
          <a:solidFill>
            <a:srgbClr val="FF6600"/>
          </a:solidFill>
          <a:ln w="9525">
            <a:solidFill>
              <a:srgbClr val="FEFEFE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90" name="Line 9"/>
          <p:cNvSpPr>
            <a:spLocks noChangeShapeType="1"/>
          </p:cNvSpPr>
          <p:nvPr/>
        </p:nvSpPr>
        <p:spPr bwMode="auto">
          <a:xfrm>
            <a:off x="2286000" y="3346450"/>
            <a:ext cx="4856163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91" name="Text Box 11"/>
          <p:cNvSpPr txBox="1">
            <a:spLocks noChangeArrowheads="1"/>
          </p:cNvSpPr>
          <p:nvPr/>
        </p:nvSpPr>
        <p:spPr bwMode="gray">
          <a:xfrm>
            <a:off x="1798638" y="2771775"/>
            <a:ext cx="355600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/>
            <a:r>
              <a:rPr kumimoji="0" lang="en-US" altLang="ko-KR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3092" name="AutoShape 8"/>
          <p:cNvSpPr>
            <a:spLocks noChangeArrowheads="1"/>
          </p:cNvSpPr>
          <p:nvPr/>
        </p:nvSpPr>
        <p:spPr bwMode="gray">
          <a:xfrm>
            <a:off x="1643063" y="3440113"/>
            <a:ext cx="671512" cy="560387"/>
          </a:xfrm>
          <a:prstGeom prst="hexagon">
            <a:avLst>
              <a:gd name="adj" fmla="val 28865"/>
              <a:gd name="vf" fmla="val 115470"/>
            </a:avLst>
          </a:prstGeom>
          <a:solidFill>
            <a:srgbClr val="FF6600"/>
          </a:solidFill>
          <a:ln w="9525">
            <a:solidFill>
              <a:srgbClr val="FEFEFE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93" name="Line 9"/>
          <p:cNvSpPr>
            <a:spLocks noChangeShapeType="1"/>
          </p:cNvSpPr>
          <p:nvPr/>
        </p:nvSpPr>
        <p:spPr bwMode="auto">
          <a:xfrm>
            <a:off x="2286000" y="4071938"/>
            <a:ext cx="4856163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94" name="Text Box 11"/>
          <p:cNvSpPr txBox="1">
            <a:spLocks noChangeArrowheads="1"/>
          </p:cNvSpPr>
          <p:nvPr/>
        </p:nvSpPr>
        <p:spPr bwMode="gray">
          <a:xfrm>
            <a:off x="1798638" y="3497263"/>
            <a:ext cx="355600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/>
            <a:r>
              <a:rPr kumimoji="0" lang="en-US" altLang="ko-KR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3095" name="AutoShape 8"/>
          <p:cNvSpPr>
            <a:spLocks noChangeArrowheads="1"/>
          </p:cNvSpPr>
          <p:nvPr/>
        </p:nvSpPr>
        <p:spPr bwMode="gray">
          <a:xfrm>
            <a:off x="1643063" y="4214813"/>
            <a:ext cx="671512" cy="560387"/>
          </a:xfrm>
          <a:prstGeom prst="hexagon">
            <a:avLst>
              <a:gd name="adj" fmla="val 28865"/>
              <a:gd name="vf" fmla="val 115470"/>
            </a:avLst>
          </a:prstGeom>
          <a:solidFill>
            <a:srgbClr val="FF6600"/>
          </a:solidFill>
          <a:ln w="9525">
            <a:solidFill>
              <a:srgbClr val="FEFEFE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96" name="Line 9"/>
          <p:cNvSpPr>
            <a:spLocks noChangeShapeType="1"/>
          </p:cNvSpPr>
          <p:nvPr/>
        </p:nvSpPr>
        <p:spPr bwMode="auto">
          <a:xfrm>
            <a:off x="2286000" y="4857750"/>
            <a:ext cx="5857875" cy="46038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97" name="Text Box 11"/>
          <p:cNvSpPr txBox="1">
            <a:spLocks noChangeArrowheads="1"/>
          </p:cNvSpPr>
          <p:nvPr/>
        </p:nvSpPr>
        <p:spPr bwMode="gray">
          <a:xfrm>
            <a:off x="1798638" y="4271963"/>
            <a:ext cx="355600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/>
            <a:r>
              <a:rPr kumimoji="0" lang="en-US" altLang="ko-KR" sz="2400" b="1">
                <a:solidFill>
                  <a:srgbClr val="FFFFFF"/>
                </a:solidFill>
                <a:latin typeface="Arial" charset="0"/>
              </a:rPr>
              <a:t>6</a:t>
            </a:r>
          </a:p>
        </p:txBody>
      </p:sp>
      <p:sp>
        <p:nvSpPr>
          <p:cNvPr id="3099" name="Line 9"/>
          <p:cNvSpPr>
            <a:spLocks noChangeShapeType="1"/>
          </p:cNvSpPr>
          <p:nvPr/>
        </p:nvSpPr>
        <p:spPr bwMode="auto">
          <a:xfrm>
            <a:off x="2286000" y="5632450"/>
            <a:ext cx="5929313" cy="46038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00" name="Text Box 11"/>
          <p:cNvSpPr txBox="1">
            <a:spLocks noChangeArrowheads="1"/>
          </p:cNvSpPr>
          <p:nvPr/>
        </p:nvSpPr>
        <p:spPr bwMode="gray">
          <a:xfrm>
            <a:off x="1798638" y="5057775"/>
            <a:ext cx="355600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latinLnBrk="0" hangingPunct="0"/>
            <a:r>
              <a:rPr kumimoji="0" lang="en-US" altLang="ko-KR" sz="2400" b="1">
                <a:solidFill>
                  <a:srgbClr val="FFFFFF"/>
                </a:solidFill>
                <a:latin typeface="Arial" charset="0"/>
              </a:rPr>
              <a:t>7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500313" y="2000250"/>
            <a:ext cx="36433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2800" dirty="0">
                <a:latin typeface="+mj-ea"/>
                <a:ea typeface="+mj-ea"/>
              </a:rPr>
              <a:t>사례관리와 평가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500313" y="2786063"/>
            <a:ext cx="36433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2800" dirty="0">
                <a:latin typeface="+mj-ea"/>
                <a:ea typeface="+mj-ea"/>
              </a:rPr>
              <a:t>평가영역과 방법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500313" y="3511550"/>
            <a:ext cx="36433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2800" dirty="0">
                <a:latin typeface="+mj-ea"/>
                <a:ea typeface="+mj-ea"/>
              </a:rPr>
              <a:t>평가기획시 고려사항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428875" y="4286250"/>
            <a:ext cx="607218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2800" dirty="0" smtClean="0">
                <a:latin typeface="+mj-ea"/>
                <a:ea typeface="+mj-ea"/>
              </a:rPr>
              <a:t> 평가과업</a:t>
            </a:r>
            <a:r>
              <a:rPr lang="en-US" altLang="ko-KR" sz="2800" dirty="0" smtClean="0">
                <a:latin typeface="+mj-ea"/>
                <a:ea typeface="+mj-ea"/>
              </a:rPr>
              <a:t>(</a:t>
            </a:r>
            <a:r>
              <a:rPr lang="ko-KR" altLang="en-US" sz="2800" dirty="0" smtClean="0">
                <a:latin typeface="+mj-ea"/>
                <a:ea typeface="+mj-ea"/>
              </a:rPr>
              <a:t>과정</a:t>
            </a:r>
            <a:r>
              <a:rPr lang="en-US" altLang="ko-KR" sz="2800" dirty="0" smtClean="0">
                <a:latin typeface="+mj-ea"/>
                <a:ea typeface="+mj-ea"/>
              </a:rPr>
              <a:t>,</a:t>
            </a:r>
            <a:r>
              <a:rPr lang="ko-KR" altLang="en-US" sz="2800" dirty="0" smtClean="0">
                <a:latin typeface="+mj-ea"/>
                <a:ea typeface="+mj-ea"/>
              </a:rPr>
              <a:t>성과평가</a:t>
            </a:r>
            <a:r>
              <a:rPr lang="en-US" altLang="ko-KR" sz="2800" dirty="0" smtClean="0">
                <a:latin typeface="+mj-ea"/>
                <a:ea typeface="+mj-ea"/>
              </a:rPr>
              <a:t>)</a:t>
            </a:r>
            <a:endParaRPr lang="ko-KR" altLang="en-US" sz="2800" dirty="0">
              <a:latin typeface="+mj-ea"/>
              <a:ea typeface="+mj-ea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428875" y="5000625"/>
            <a:ext cx="62865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*1-2. </a:t>
            </a:r>
            <a:r>
              <a:rPr lang="ko-KR" alt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사례관리</a:t>
            </a:r>
            <a:r>
              <a:rPr lang="en-US" altLang="ko-KR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? </a:t>
            </a:r>
            <a:r>
              <a:rPr lang="ko-KR" alt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평가의 </a:t>
            </a:r>
            <a:r>
              <a:rPr lang="ko-KR" altLang="en-US" sz="2800" dirty="0">
                <a:solidFill>
                  <a:schemeClr val="accent4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동향과 </a:t>
            </a:r>
            <a:r>
              <a:rPr lang="ko-KR" alt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목적</a:t>
            </a:r>
            <a:r>
              <a:rPr lang="en-US" altLang="ko-KR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?</a:t>
            </a:r>
            <a:endParaRPr lang="ko-KR" altLang="en-US" sz="2800" dirty="0">
              <a:solidFill>
                <a:schemeClr val="accent4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467544" y="692696"/>
            <a:ext cx="8215338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 smtClean="0">
                <a:solidFill>
                  <a:srgbClr val="0070C0"/>
                </a:solidFill>
                <a:latin typeface="+mn-ea"/>
                <a:ea typeface="+mn-ea"/>
              </a:rPr>
              <a:t>평가 도구와 활용예시</a:t>
            </a:r>
            <a:endParaRPr lang="en-US" altLang="ko-KR" sz="2400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endParaRPr lang="en-US" altLang="ko-KR" dirty="0" smtClean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1600" b="1" dirty="0" smtClean="0">
                <a:solidFill>
                  <a:srgbClr val="92D050"/>
                </a:solidFill>
                <a:latin typeface="나눔고딕" pitchFamily="50" charset="-127"/>
                <a:ea typeface="나눔고딕" pitchFamily="50" charset="-127"/>
              </a:rPr>
              <a:t> 우리아이 희망네트워크 평가지표개발 연구</a:t>
            </a:r>
            <a:r>
              <a:rPr lang="en-US" altLang="ko-KR" sz="1600" b="1" dirty="0" smtClean="0">
                <a:solidFill>
                  <a:srgbClr val="92D050"/>
                </a:solidFill>
                <a:latin typeface="나눔고딕" pitchFamily="50" charset="-127"/>
                <a:ea typeface="나눔고딕" pitchFamily="50" charset="-127"/>
              </a:rPr>
              <a:t>(2011, </a:t>
            </a:r>
            <a:r>
              <a:rPr lang="ko-KR" altLang="en-US" sz="1600" b="1" dirty="0" smtClean="0">
                <a:solidFill>
                  <a:srgbClr val="92D050"/>
                </a:solidFill>
                <a:latin typeface="나눔고딕" pitchFamily="50" charset="-127"/>
                <a:ea typeface="나눔고딕" pitchFamily="50" charset="-127"/>
              </a:rPr>
              <a:t>숭실대학교 </a:t>
            </a:r>
            <a:r>
              <a:rPr lang="ko-KR" altLang="en-US" sz="1600" b="1" dirty="0" err="1" smtClean="0">
                <a:solidFill>
                  <a:srgbClr val="92D050"/>
                </a:solidFill>
                <a:latin typeface="나눔고딕" pitchFamily="50" charset="-127"/>
                <a:ea typeface="나눔고딕" pitchFamily="50" charset="-127"/>
              </a:rPr>
              <a:t>함께만드는세상</a:t>
            </a:r>
            <a:r>
              <a:rPr lang="en-US" altLang="ko-KR" sz="1600" b="1" dirty="0" smtClean="0">
                <a:solidFill>
                  <a:srgbClr val="92D050"/>
                </a:solidFill>
                <a:latin typeface="나눔고딕" pitchFamily="50" charset="-127"/>
                <a:ea typeface="나눔고딕" pitchFamily="50" charset="-127"/>
              </a:rPr>
              <a:t>)</a:t>
            </a:r>
          </a:p>
          <a:p>
            <a:endParaRPr lang="en-US" altLang="ko-KR" sz="1600" b="1" dirty="0" smtClean="0">
              <a:solidFill>
                <a:srgbClr val="92D050"/>
              </a:solidFill>
              <a:latin typeface="나눔고딕" pitchFamily="50" charset="-127"/>
              <a:ea typeface="나눔고딕" pitchFamily="50" charset="-127"/>
            </a:endParaRPr>
          </a:p>
          <a:p>
            <a:endParaRPr lang="en-US" altLang="ko-KR" sz="1600" b="1" dirty="0" smtClean="0">
              <a:solidFill>
                <a:srgbClr val="92D050"/>
              </a:solidFill>
              <a:latin typeface="나눔고딕" pitchFamily="50" charset="-127"/>
              <a:ea typeface="나눔고딕" pitchFamily="50" charset="-127"/>
            </a:endParaRPr>
          </a:p>
          <a:p>
            <a:pPr lvl="2"/>
            <a:r>
              <a:rPr lang="ko-KR" altLang="en-US" sz="1600" b="1" dirty="0" smtClean="0">
                <a:latin typeface="나눔고딕" pitchFamily="50" charset="-127"/>
                <a:ea typeface="나눔고딕" pitchFamily="50" charset="-127"/>
              </a:rPr>
              <a:t>서비스만족도  조사표 </a:t>
            </a:r>
            <a:endParaRPr lang="en-US" altLang="ko-KR" sz="1600" b="1" dirty="0" smtClean="0">
              <a:latin typeface="나눔고딕" pitchFamily="50" charset="-127"/>
              <a:ea typeface="나눔고딕" pitchFamily="50" charset="-127"/>
            </a:endParaRPr>
          </a:p>
          <a:p>
            <a:pPr lvl="2"/>
            <a:endParaRPr lang="en-US" altLang="ko-KR" sz="1600" b="1" dirty="0" smtClean="0">
              <a:latin typeface="나눔고딕" pitchFamily="50" charset="-127"/>
              <a:ea typeface="나눔고딕" pitchFamily="50" charset="-127"/>
            </a:endParaRPr>
          </a:p>
          <a:p>
            <a:pPr lvl="2"/>
            <a:r>
              <a:rPr lang="ko-KR" altLang="en-US" sz="1600" b="1" dirty="0" smtClean="0">
                <a:latin typeface="나눔고딕" pitchFamily="50" charset="-127"/>
                <a:ea typeface="나눔고딕" pitchFamily="50" charset="-127"/>
              </a:rPr>
              <a:t>서비스만족도 개방형 질문 예시</a:t>
            </a:r>
            <a:endParaRPr lang="en-US" altLang="ko-KR" sz="1600" b="1" dirty="0" smtClean="0">
              <a:latin typeface="나눔고딕" pitchFamily="50" charset="-127"/>
              <a:ea typeface="나눔고딕" pitchFamily="50" charset="-127"/>
            </a:endParaRPr>
          </a:p>
          <a:p>
            <a:pPr lvl="2"/>
            <a:endParaRPr lang="en-US" altLang="ko-KR" sz="1600" b="1" dirty="0" smtClean="0">
              <a:latin typeface="나눔고딕" pitchFamily="50" charset="-127"/>
              <a:ea typeface="나눔고딕" pitchFamily="50" charset="-127"/>
            </a:endParaRPr>
          </a:p>
          <a:p>
            <a:pPr lvl="2"/>
            <a:r>
              <a:rPr lang="ko-KR" altLang="en-US" sz="1600" b="1" dirty="0" smtClean="0">
                <a:latin typeface="나눔고딕" pitchFamily="50" charset="-127"/>
                <a:ea typeface="나눔고딕" pitchFamily="50" charset="-127"/>
              </a:rPr>
              <a:t>사례관리 계획 및 평가표</a:t>
            </a:r>
            <a:endParaRPr lang="en-US" altLang="ko-KR" sz="1600" b="1" dirty="0" smtClean="0">
              <a:latin typeface="나눔고딕" pitchFamily="50" charset="-127"/>
              <a:ea typeface="나눔고딕" pitchFamily="50" charset="-127"/>
            </a:endParaRPr>
          </a:p>
          <a:p>
            <a:pPr lvl="2"/>
            <a:endParaRPr lang="en-US" altLang="ko-KR" sz="1600" b="1" dirty="0" smtClean="0">
              <a:latin typeface="나눔고딕" pitchFamily="50" charset="-127"/>
              <a:ea typeface="나눔고딕" pitchFamily="50" charset="-127"/>
            </a:endParaRPr>
          </a:p>
          <a:p>
            <a:pPr lvl="2"/>
            <a:r>
              <a:rPr lang="ko-KR" altLang="en-US" sz="1600" b="1" dirty="0" smtClean="0">
                <a:latin typeface="나눔고딕" pitchFamily="50" charset="-127"/>
                <a:ea typeface="나눔고딕" pitchFamily="50" charset="-127"/>
              </a:rPr>
              <a:t>가족기능사정 척도의 활용</a:t>
            </a:r>
            <a:endParaRPr lang="en-US" altLang="ko-KR" sz="1600" b="1" dirty="0" smtClean="0">
              <a:latin typeface="나눔고딕" pitchFamily="50" charset="-127"/>
              <a:ea typeface="나눔고딕" pitchFamily="50" charset="-127"/>
            </a:endParaRPr>
          </a:p>
          <a:p>
            <a:pPr lvl="2"/>
            <a:endParaRPr lang="en-US" altLang="ko-KR" sz="1600" b="1" dirty="0" smtClean="0">
              <a:latin typeface="나눔고딕" pitchFamily="50" charset="-127"/>
              <a:ea typeface="나눔고딕" pitchFamily="50" charset="-127"/>
            </a:endParaRPr>
          </a:p>
          <a:p>
            <a:pPr lvl="2"/>
            <a:r>
              <a:rPr lang="ko-KR" altLang="en-US" sz="1600" b="1" dirty="0" smtClean="0">
                <a:latin typeface="나눔고딕" pitchFamily="50" charset="-127"/>
                <a:ea typeface="나눔고딕" pitchFamily="50" charset="-127"/>
              </a:rPr>
              <a:t>문제해결의 정도 평가양식</a:t>
            </a:r>
            <a:endParaRPr lang="en-US" altLang="ko-KR" sz="1600" b="1" dirty="0" smtClean="0">
              <a:latin typeface="나눔고딕" pitchFamily="50" charset="-127"/>
              <a:ea typeface="나눔고딕" pitchFamily="50" charset="-127"/>
            </a:endParaRPr>
          </a:p>
          <a:p>
            <a:pPr lvl="2"/>
            <a:endParaRPr lang="en-US" altLang="ko-KR" sz="1600" b="1" dirty="0" smtClean="0">
              <a:latin typeface="나눔고딕" pitchFamily="50" charset="-127"/>
              <a:ea typeface="나눔고딕" pitchFamily="50" charset="-127"/>
            </a:endParaRPr>
          </a:p>
          <a:p>
            <a:pPr lvl="2"/>
            <a:r>
              <a:rPr lang="ko-KR" altLang="en-US" sz="1600" b="1" dirty="0" smtClean="0">
                <a:latin typeface="나눔고딕" pitchFamily="50" charset="-127"/>
                <a:ea typeface="나눔고딕" pitchFamily="50" charset="-127"/>
              </a:rPr>
              <a:t>사례관리실무자의 업무만족도 양식</a:t>
            </a:r>
            <a:endParaRPr lang="en-US" altLang="ko-KR" sz="1600" b="1" dirty="0" smtClean="0">
              <a:latin typeface="나눔고딕" pitchFamily="50" charset="-127"/>
              <a:ea typeface="나눔고딕" pitchFamily="50" charset="-127"/>
            </a:endParaRPr>
          </a:p>
          <a:p>
            <a:pPr lvl="2"/>
            <a:r>
              <a:rPr lang="ko-KR" altLang="en-US" sz="1600" b="1" dirty="0" smtClean="0">
                <a:latin typeface="나눔고딕" pitchFamily="50" charset="-127"/>
                <a:ea typeface="나눔고딕" pitchFamily="50" charset="-127"/>
              </a:rPr>
              <a:t>사례관리실무자의 </a:t>
            </a:r>
            <a:r>
              <a:rPr lang="ko-KR" altLang="en-US" sz="1600" b="1" dirty="0" err="1" smtClean="0">
                <a:latin typeface="나눔고딕" pitchFamily="50" charset="-127"/>
                <a:ea typeface="나눔고딕" pitchFamily="50" charset="-127"/>
              </a:rPr>
              <a:t>직무능력감</a:t>
            </a:r>
            <a:r>
              <a:rPr lang="ko-KR" altLang="en-US" sz="1600" b="1" dirty="0" smtClean="0">
                <a:latin typeface="나눔고딕" pitchFamily="50" charset="-127"/>
                <a:ea typeface="나눔고딕" pitchFamily="50" charset="-127"/>
              </a:rPr>
              <a:t> 양식</a:t>
            </a:r>
            <a:endParaRPr lang="en-US" altLang="ko-KR" sz="1600" b="1" dirty="0" smtClean="0">
              <a:latin typeface="나눔고딕" pitchFamily="50" charset="-127"/>
              <a:ea typeface="나눔고딕" pitchFamily="50" charset="-127"/>
            </a:endParaRPr>
          </a:p>
          <a:p>
            <a:pPr lvl="2"/>
            <a:endParaRPr lang="en-US" altLang="ko-KR" sz="1600" b="1" dirty="0" smtClean="0">
              <a:latin typeface="나눔고딕" pitchFamily="50" charset="-127"/>
              <a:ea typeface="나눔고딕" pitchFamily="50" charset="-127"/>
            </a:endParaRPr>
          </a:p>
          <a:p>
            <a:pPr lvl="2"/>
            <a:r>
              <a:rPr lang="ko-KR" altLang="en-US" sz="1600" b="1" dirty="0" smtClean="0">
                <a:latin typeface="나눔고딕" pitchFamily="50" charset="-127"/>
                <a:ea typeface="나눔고딕" pitchFamily="50" charset="-127"/>
              </a:rPr>
              <a:t>지역자원실무자의 사례관리 만족도 양식</a:t>
            </a:r>
            <a:endParaRPr lang="en-US" altLang="ko-KR" sz="1600" b="1" dirty="0" smtClean="0">
              <a:latin typeface="나눔고딕" pitchFamily="50" charset="-127"/>
              <a:ea typeface="나눔고딕" pitchFamily="50" charset="-127"/>
            </a:endParaRPr>
          </a:p>
          <a:p>
            <a:pPr lvl="2"/>
            <a:r>
              <a:rPr lang="ko-KR" altLang="en-US" sz="1600" b="1" dirty="0" smtClean="0">
                <a:latin typeface="나눔고딕" pitchFamily="50" charset="-127"/>
                <a:ea typeface="나눔고딕" pitchFamily="50" charset="-127"/>
              </a:rPr>
              <a:t>지역자원실무자의 자원연계능력</a:t>
            </a:r>
            <a:endParaRPr lang="en-US" altLang="ko-KR" sz="1600" b="1" dirty="0" smtClean="0">
              <a:latin typeface="나눔고딕" pitchFamily="50" charset="-127"/>
              <a:ea typeface="나눔고딕" pitchFamily="50" charset="-127"/>
            </a:endParaRPr>
          </a:p>
          <a:p>
            <a:pPr lvl="2"/>
            <a:endParaRPr lang="ko-KR" altLang="en-US" sz="1600" b="1" dirty="0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  <p:transition spd="slow">
    <p:randomBa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제목 1"/>
          <p:cNvSpPr>
            <a:spLocks noGrp="1"/>
          </p:cNvSpPr>
          <p:nvPr>
            <p:ph type="title"/>
          </p:nvPr>
        </p:nvSpPr>
        <p:spPr>
          <a:xfrm>
            <a:off x="457200" y="634678"/>
            <a:ext cx="8229600" cy="850106"/>
          </a:xfrm>
        </p:spPr>
        <p:txBody>
          <a:bodyPr/>
          <a:lstStyle/>
          <a:p>
            <a:r>
              <a:rPr lang="en-US" altLang="ko-KR" sz="3600" dirty="0" smtClean="0"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3600" dirty="0" smtClean="0">
                <a:latin typeface="HY견고딕" pitchFamily="18" charset="-127"/>
                <a:ea typeface="HY견고딕" pitchFamily="18" charset="-127"/>
              </a:rPr>
              <a:t>사례관리란</a:t>
            </a:r>
            <a:r>
              <a:rPr lang="en-US" altLang="ko-KR" sz="3600" dirty="0" smtClean="0">
                <a:latin typeface="HY견고딕" pitchFamily="18" charset="-127"/>
                <a:ea typeface="HY견고딕" pitchFamily="18" charset="-127"/>
              </a:rPr>
              <a:t>?</a:t>
            </a:r>
            <a:endParaRPr lang="ko-KR" altLang="en-US" sz="3600" dirty="0" smtClean="0"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5" name="다이어그램 4"/>
          <p:cNvGraphicFramePr/>
          <p:nvPr/>
        </p:nvGraphicFramePr>
        <p:xfrm>
          <a:off x="467544" y="1844824"/>
          <a:ext cx="8208912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AutoShape 32"/>
          <p:cNvSpPr>
            <a:spLocks noChangeArrowheads="1"/>
          </p:cNvSpPr>
          <p:nvPr/>
        </p:nvSpPr>
        <p:spPr bwMode="auto">
          <a:xfrm>
            <a:off x="958850" y="1341438"/>
            <a:ext cx="2160588" cy="649287"/>
          </a:xfrm>
          <a:prstGeom prst="roundRect">
            <a:avLst>
              <a:gd name="adj" fmla="val 16667"/>
            </a:avLst>
          </a:prstGeom>
          <a:solidFill>
            <a:srgbClr val="C9C9C9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kumimoji="0" lang="en-US" altLang="ko-KR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Integration of </a:t>
            </a:r>
          </a:p>
          <a:p>
            <a:r>
              <a:rPr kumimoji="0" lang="en-US" altLang="ko-KR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     Service</a:t>
            </a:r>
            <a:endParaRPr kumimoji="0" lang="ko-KR" altLang="en-US" b="1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02" name="Oval 84"/>
          <p:cNvSpPr>
            <a:spLocks noChangeArrowheads="1"/>
          </p:cNvSpPr>
          <p:nvPr/>
        </p:nvSpPr>
        <p:spPr bwMode="auto">
          <a:xfrm>
            <a:off x="468313" y="1212850"/>
            <a:ext cx="863600" cy="863600"/>
          </a:xfrm>
          <a:prstGeom prst="ellipse">
            <a:avLst/>
          </a:prstGeom>
          <a:solidFill>
            <a:srgbClr val="C9C9C9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kumimoji="0" lang="ko-KR" altLang="en-US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03" name="Oval 85"/>
          <p:cNvSpPr>
            <a:spLocks noChangeArrowheads="1"/>
          </p:cNvSpPr>
          <p:nvPr/>
        </p:nvSpPr>
        <p:spPr bwMode="auto">
          <a:xfrm>
            <a:off x="565150" y="1298575"/>
            <a:ext cx="671513" cy="671513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kumimoji="0" lang="ko-KR" altLang="en-US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04" name="AutoShape 86"/>
          <p:cNvSpPr>
            <a:spLocks noChangeArrowheads="1"/>
          </p:cNvSpPr>
          <p:nvPr/>
        </p:nvSpPr>
        <p:spPr bwMode="auto">
          <a:xfrm>
            <a:off x="3779838" y="1341438"/>
            <a:ext cx="2160587" cy="649287"/>
          </a:xfrm>
          <a:prstGeom prst="roundRect">
            <a:avLst>
              <a:gd name="adj" fmla="val 16667"/>
            </a:avLst>
          </a:prstGeom>
          <a:solidFill>
            <a:srgbClr val="B2B2B2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kumimoji="0" lang="en-US" altLang="ko-KR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 continuity of</a:t>
            </a:r>
          </a:p>
          <a:p>
            <a:r>
              <a:rPr kumimoji="0" lang="en-US" altLang="ko-KR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       Care</a:t>
            </a:r>
            <a:endParaRPr kumimoji="0" lang="ko-KR" altLang="en-US" b="1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05" name="Oval 87"/>
          <p:cNvSpPr>
            <a:spLocks noChangeArrowheads="1"/>
          </p:cNvSpPr>
          <p:nvPr/>
        </p:nvSpPr>
        <p:spPr bwMode="auto">
          <a:xfrm>
            <a:off x="3289300" y="1212850"/>
            <a:ext cx="863600" cy="863600"/>
          </a:xfrm>
          <a:prstGeom prst="ellipse">
            <a:avLst/>
          </a:prstGeom>
          <a:solidFill>
            <a:srgbClr val="B2B2B2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kumimoji="0" lang="ko-KR" altLang="en-US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06" name="Oval 88"/>
          <p:cNvSpPr>
            <a:spLocks noChangeArrowheads="1"/>
          </p:cNvSpPr>
          <p:nvPr/>
        </p:nvSpPr>
        <p:spPr bwMode="auto">
          <a:xfrm>
            <a:off x="3386138" y="1298575"/>
            <a:ext cx="671512" cy="671513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kumimoji="0" lang="ko-KR" altLang="en-US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07" name="AutoShape 89"/>
          <p:cNvSpPr>
            <a:spLocks noChangeArrowheads="1"/>
          </p:cNvSpPr>
          <p:nvPr/>
        </p:nvSpPr>
        <p:spPr bwMode="auto">
          <a:xfrm>
            <a:off x="6665913" y="1341438"/>
            <a:ext cx="2160587" cy="649287"/>
          </a:xfrm>
          <a:prstGeom prst="roundRect">
            <a:avLst>
              <a:gd name="adj" fmla="val 16667"/>
            </a:avLst>
          </a:prstGeom>
          <a:solidFill>
            <a:srgbClr val="959595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kumimoji="0" lang="en-US" altLang="ko-KR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 Equal Access </a:t>
            </a:r>
          </a:p>
          <a:p>
            <a:r>
              <a:rPr kumimoji="0" lang="en-US" altLang="ko-KR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   to Services</a:t>
            </a:r>
            <a:endParaRPr kumimoji="0" lang="ko-KR" altLang="en-US" b="1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08" name="Oval 90"/>
          <p:cNvSpPr>
            <a:spLocks noChangeArrowheads="1"/>
          </p:cNvSpPr>
          <p:nvPr/>
        </p:nvSpPr>
        <p:spPr bwMode="auto">
          <a:xfrm>
            <a:off x="6175375" y="1212850"/>
            <a:ext cx="863600" cy="863600"/>
          </a:xfrm>
          <a:prstGeom prst="ellipse">
            <a:avLst/>
          </a:prstGeom>
          <a:solidFill>
            <a:srgbClr val="959595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kumimoji="0" lang="ko-KR" altLang="en-US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09" name="Oval 91"/>
          <p:cNvSpPr>
            <a:spLocks noChangeArrowheads="1"/>
          </p:cNvSpPr>
          <p:nvPr/>
        </p:nvSpPr>
        <p:spPr bwMode="auto">
          <a:xfrm>
            <a:off x="6272213" y="1298575"/>
            <a:ext cx="671512" cy="671513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kumimoji="0" lang="ko-KR" altLang="en-US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10" name="AutoShape 92"/>
          <p:cNvSpPr>
            <a:spLocks noChangeArrowheads="1"/>
          </p:cNvSpPr>
          <p:nvPr/>
        </p:nvSpPr>
        <p:spPr bwMode="auto">
          <a:xfrm>
            <a:off x="900113" y="4005263"/>
            <a:ext cx="2160587" cy="649287"/>
          </a:xfrm>
          <a:prstGeom prst="roundRect">
            <a:avLst>
              <a:gd name="adj" fmla="val 16667"/>
            </a:avLst>
          </a:prstGeom>
          <a:solidFill>
            <a:srgbClr val="757575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kumimoji="0" lang="en-US" altLang="ko-KR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 Quality Care</a:t>
            </a:r>
            <a:endParaRPr kumimoji="0" lang="ko-KR" altLang="en-US" b="1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11" name="Oval 93"/>
          <p:cNvSpPr>
            <a:spLocks noChangeArrowheads="1"/>
          </p:cNvSpPr>
          <p:nvPr/>
        </p:nvSpPr>
        <p:spPr bwMode="auto">
          <a:xfrm>
            <a:off x="409575" y="3876675"/>
            <a:ext cx="863600" cy="863600"/>
          </a:xfrm>
          <a:prstGeom prst="ellipse">
            <a:avLst/>
          </a:prstGeom>
          <a:solidFill>
            <a:srgbClr val="757575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kumimoji="0" lang="ko-KR" altLang="en-US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12" name="Oval 94"/>
          <p:cNvSpPr>
            <a:spLocks noChangeArrowheads="1"/>
          </p:cNvSpPr>
          <p:nvPr/>
        </p:nvSpPr>
        <p:spPr bwMode="auto">
          <a:xfrm>
            <a:off x="506413" y="3962400"/>
            <a:ext cx="671512" cy="671513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kumimoji="0" lang="ko-KR" altLang="en-US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13" name="AutoShape 95"/>
          <p:cNvSpPr>
            <a:spLocks noChangeArrowheads="1"/>
          </p:cNvSpPr>
          <p:nvPr/>
        </p:nvSpPr>
        <p:spPr bwMode="auto">
          <a:xfrm>
            <a:off x="3721100" y="4005263"/>
            <a:ext cx="2160588" cy="649287"/>
          </a:xfrm>
          <a:prstGeom prst="roundRect">
            <a:avLst>
              <a:gd name="adj" fmla="val 16667"/>
            </a:avLst>
          </a:prstGeom>
          <a:solidFill>
            <a:srgbClr val="72ACCE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kumimoji="0" lang="en-US" altLang="ko-KR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      Client </a:t>
            </a:r>
          </a:p>
          <a:p>
            <a:r>
              <a:rPr kumimoji="0" lang="en-US" altLang="ko-KR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Empowerment</a:t>
            </a:r>
            <a:endParaRPr kumimoji="0" lang="ko-KR" altLang="en-US" b="1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14" name="Oval 96"/>
          <p:cNvSpPr>
            <a:spLocks noChangeArrowheads="1"/>
          </p:cNvSpPr>
          <p:nvPr/>
        </p:nvSpPr>
        <p:spPr bwMode="auto">
          <a:xfrm>
            <a:off x="3230563" y="3876675"/>
            <a:ext cx="863600" cy="863600"/>
          </a:xfrm>
          <a:prstGeom prst="ellipse">
            <a:avLst/>
          </a:prstGeom>
          <a:solidFill>
            <a:srgbClr val="72ACCE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kumimoji="0" lang="ko-KR" altLang="en-US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15" name="Oval 97"/>
          <p:cNvSpPr>
            <a:spLocks noChangeArrowheads="1"/>
          </p:cNvSpPr>
          <p:nvPr/>
        </p:nvSpPr>
        <p:spPr bwMode="auto">
          <a:xfrm>
            <a:off x="3327400" y="3962400"/>
            <a:ext cx="671513" cy="671513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kumimoji="0" lang="ko-KR" altLang="en-US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16" name="AutoShape 98"/>
          <p:cNvSpPr>
            <a:spLocks noChangeArrowheads="1"/>
          </p:cNvSpPr>
          <p:nvPr/>
        </p:nvSpPr>
        <p:spPr bwMode="auto">
          <a:xfrm>
            <a:off x="6607175" y="4005263"/>
            <a:ext cx="2160588" cy="649287"/>
          </a:xfrm>
          <a:prstGeom prst="roundRect">
            <a:avLst>
              <a:gd name="adj" fmla="val 16667"/>
            </a:avLst>
          </a:prstGeom>
          <a:solidFill>
            <a:srgbClr val="0F6AA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kumimoji="0" lang="en-US" altLang="ko-KR" b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     Evaluation</a:t>
            </a:r>
            <a:endParaRPr kumimoji="0" lang="ko-KR" altLang="en-US" b="1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17" name="Oval 99"/>
          <p:cNvSpPr>
            <a:spLocks noChangeArrowheads="1"/>
          </p:cNvSpPr>
          <p:nvPr/>
        </p:nvSpPr>
        <p:spPr bwMode="auto">
          <a:xfrm>
            <a:off x="6116638" y="3876675"/>
            <a:ext cx="863600" cy="863600"/>
          </a:xfrm>
          <a:prstGeom prst="ellipse">
            <a:avLst/>
          </a:prstGeom>
          <a:solidFill>
            <a:srgbClr val="0F6AA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kumimoji="0" lang="ko-KR" altLang="en-US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18" name="Oval 100"/>
          <p:cNvSpPr>
            <a:spLocks noChangeArrowheads="1"/>
          </p:cNvSpPr>
          <p:nvPr/>
        </p:nvSpPr>
        <p:spPr bwMode="auto">
          <a:xfrm>
            <a:off x="6213475" y="3962400"/>
            <a:ext cx="671513" cy="671513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kumimoji="0" lang="ko-KR" altLang="en-US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566738" y="2170113"/>
            <a:ext cx="2520950" cy="1512887"/>
          </a:xfrm>
          <a:prstGeom prst="roundRect">
            <a:avLst/>
          </a:prstGeom>
          <a:solidFill>
            <a:schemeClr val="bg1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복합적 욕구 가진 </a:t>
            </a:r>
            <a:r>
              <a:rPr kumimoji="0"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대상으로 서비스 의 중복 막기 위해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조정 및 통합 필요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3403600" y="2184400"/>
            <a:ext cx="2519363" cy="1511300"/>
          </a:xfrm>
          <a:prstGeom prst="roundRect">
            <a:avLst/>
          </a:prstGeom>
          <a:solidFill>
            <a:schemeClr val="bg1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Ct</a:t>
            </a: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욕구 충족 위해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횡단적</a:t>
            </a:r>
            <a:r>
              <a:rPr kumimoji="0"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종단적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지속적인 서비스 제공</a:t>
            </a:r>
          </a:p>
        </p:txBody>
      </p:sp>
      <p:sp>
        <p:nvSpPr>
          <p:cNvPr id="30" name="모서리가 둥근 직사각형 29"/>
          <p:cNvSpPr/>
          <p:nvPr/>
        </p:nvSpPr>
        <p:spPr>
          <a:xfrm>
            <a:off x="6270625" y="2179638"/>
            <a:ext cx="2519363" cy="1511300"/>
          </a:xfrm>
          <a:prstGeom prst="roundRect">
            <a:avLst/>
          </a:prstGeom>
          <a:solidFill>
            <a:schemeClr val="bg1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도움이 필요한 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모든 이들은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동등한 기회를 가짐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모서리가 둥근 직사각형 30"/>
          <p:cNvSpPr/>
          <p:nvPr/>
        </p:nvSpPr>
        <p:spPr>
          <a:xfrm>
            <a:off x="539750" y="4797425"/>
            <a:ext cx="2519363" cy="1511300"/>
          </a:xfrm>
          <a:prstGeom prst="roundRect">
            <a:avLst/>
          </a:prstGeom>
          <a:solidFill>
            <a:schemeClr val="bg1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적합성</a:t>
            </a:r>
            <a:r>
              <a:rPr kumimoji="0"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시기적절성 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중요하며 높은 전문성</a:t>
            </a:r>
            <a:r>
              <a:rPr kumimoji="0"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높은 수준의 보호</a:t>
            </a:r>
            <a:r>
              <a:rPr kumimoji="0"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지속적 개선 필요</a:t>
            </a:r>
          </a:p>
        </p:txBody>
      </p:sp>
      <p:sp>
        <p:nvSpPr>
          <p:cNvPr id="32" name="모서리가 둥근 직사각형 31"/>
          <p:cNvSpPr/>
          <p:nvPr/>
        </p:nvSpPr>
        <p:spPr>
          <a:xfrm>
            <a:off x="3376613" y="4810125"/>
            <a:ext cx="2519362" cy="1512888"/>
          </a:xfrm>
          <a:prstGeom prst="roundRect">
            <a:avLst/>
          </a:prstGeom>
          <a:solidFill>
            <a:schemeClr val="bg1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Ct</a:t>
            </a: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자신이 원하는 삶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살 수 있는 힘 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갖추도록 원조</a:t>
            </a:r>
          </a:p>
        </p:txBody>
      </p:sp>
      <p:sp>
        <p:nvSpPr>
          <p:cNvPr id="33" name="모서리가 둥근 직사각형 32"/>
          <p:cNvSpPr/>
          <p:nvPr/>
        </p:nvSpPr>
        <p:spPr>
          <a:xfrm>
            <a:off x="6242050" y="4805363"/>
            <a:ext cx="2520950" cy="1512887"/>
          </a:xfrm>
          <a:prstGeom prst="roundRect">
            <a:avLst/>
          </a:prstGeom>
          <a:solidFill>
            <a:schemeClr val="bg1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적절성</a:t>
            </a:r>
            <a:r>
              <a:rPr kumimoji="0"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향상</a:t>
            </a:r>
            <a:r>
              <a:rPr kumimoji="0"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만족</a:t>
            </a:r>
            <a:r>
              <a:rPr kumimoji="0"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서비스 통합</a:t>
            </a:r>
            <a:r>
              <a:rPr kumimoji="0"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질</a:t>
            </a:r>
            <a:r>
              <a:rPr kumimoji="0"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성과에 초점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평과 과정에 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ct/</a:t>
            </a:r>
            <a:r>
              <a: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전문가 참여</a:t>
            </a:r>
            <a:endParaRPr kumimoji="0" lang="en-US" altLang="ko-K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12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938" y="1381125"/>
            <a:ext cx="280987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13138" y="1395413"/>
            <a:ext cx="3873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0488" y="1412875"/>
            <a:ext cx="3365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2463" y="4059238"/>
            <a:ext cx="360362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9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2500" y="4048125"/>
            <a:ext cx="3603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0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43650" y="4052888"/>
            <a:ext cx="407988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/>
          <p:nvPr/>
        </p:nvSpPr>
        <p:spPr>
          <a:xfrm>
            <a:off x="2195736" y="550421"/>
            <a:ext cx="47525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3600" b="1" dirty="0">
                <a:latin typeface="+mj-lt"/>
                <a:ea typeface="+mj-ea"/>
                <a:cs typeface="+mj-cs"/>
              </a:rPr>
              <a:t> </a:t>
            </a:r>
            <a:r>
              <a:rPr lang="ko-KR" altLang="en-US" sz="3600" b="1" dirty="0" smtClean="0">
                <a:latin typeface="+mj-lt"/>
                <a:ea typeface="+mj-ea"/>
                <a:cs typeface="+mj-cs"/>
              </a:rPr>
              <a:t>사례관리의 </a:t>
            </a:r>
            <a:r>
              <a:rPr lang="ko-KR" altLang="en-US" sz="3600" b="1" dirty="0">
                <a:latin typeface="+mj-lt"/>
                <a:ea typeface="+mj-ea"/>
                <a:cs typeface="+mj-cs"/>
              </a:rPr>
              <a:t>목적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3857625" y="642938"/>
            <a:ext cx="5286375" cy="5715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3357563" y="285750"/>
            <a:ext cx="928687" cy="8001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/>
          </a:p>
        </p:txBody>
      </p:sp>
      <p:sp>
        <p:nvSpPr>
          <p:cNvPr id="12" name="타원 11"/>
          <p:cNvSpPr/>
          <p:nvPr/>
        </p:nvSpPr>
        <p:spPr>
          <a:xfrm>
            <a:off x="3286125" y="0"/>
            <a:ext cx="357188" cy="371475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285750" y="5929313"/>
            <a:ext cx="500063" cy="50006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785813" y="6357938"/>
            <a:ext cx="214312" cy="214312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cxnSp>
        <p:nvCxnSpPr>
          <p:cNvPr id="37" name="직선 연결선 36"/>
          <p:cNvCxnSpPr/>
          <p:nvPr/>
        </p:nvCxnSpPr>
        <p:spPr>
          <a:xfrm>
            <a:off x="-71438" y="71438"/>
            <a:ext cx="9144001" cy="1587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0" y="6784975"/>
            <a:ext cx="9144000" cy="158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 rot="5400000">
            <a:off x="-3356768" y="3429794"/>
            <a:ext cx="6858000" cy="1587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 rot="5400000">
            <a:off x="5642769" y="3428206"/>
            <a:ext cx="6858000" cy="158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타원 41"/>
          <p:cNvSpPr/>
          <p:nvPr/>
        </p:nvSpPr>
        <p:spPr>
          <a:xfrm>
            <a:off x="3071813" y="357188"/>
            <a:ext cx="214312" cy="214312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3500438" y="642938"/>
            <a:ext cx="5032002" cy="584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3200" b="1" dirty="0" smtClean="0">
                <a:latin typeface="+mj-lt"/>
                <a:ea typeface="HY강M" pitchFamily="18" charset="-127"/>
              </a:rPr>
              <a:t>2</a:t>
            </a:r>
            <a:r>
              <a:rPr kumimoji="0" lang="en-US" altLang="ko-KR" sz="3200" b="1" dirty="0">
                <a:latin typeface="+mj-lt"/>
                <a:ea typeface="HY강M" pitchFamily="18" charset="-127"/>
              </a:rPr>
              <a:t>.</a:t>
            </a:r>
            <a:r>
              <a:rPr kumimoji="0" lang="ko-KR" altLang="en-US" sz="3200" b="1" dirty="0">
                <a:latin typeface="+mj-lt"/>
                <a:ea typeface="HY강M" pitchFamily="18" charset="-127"/>
              </a:rPr>
              <a:t>평가의 동향과 목적</a:t>
            </a:r>
          </a:p>
        </p:txBody>
      </p:sp>
      <p:cxnSp>
        <p:nvCxnSpPr>
          <p:cNvPr id="26" name="직선 연결선 25"/>
          <p:cNvCxnSpPr/>
          <p:nvPr/>
        </p:nvCxnSpPr>
        <p:spPr>
          <a:xfrm>
            <a:off x="1357313" y="6429375"/>
            <a:ext cx="7786687" cy="1588"/>
          </a:xfrm>
          <a:prstGeom prst="lin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/>
          <p:cNvSpPr/>
          <p:nvPr/>
        </p:nvSpPr>
        <p:spPr>
          <a:xfrm>
            <a:off x="500063" y="1428750"/>
            <a:ext cx="8286750" cy="4786313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pic>
        <p:nvPicPr>
          <p:cNvPr id="4111" name="Picture 5" descr="UNI000005685cb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928688"/>
            <a:ext cx="4635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직사각형 18"/>
          <p:cNvSpPr/>
          <p:nvPr/>
        </p:nvSpPr>
        <p:spPr>
          <a:xfrm>
            <a:off x="785813" y="1714500"/>
            <a:ext cx="5929312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ko-KR" altLang="en-US" sz="2400" b="1" dirty="0">
                <a:latin typeface="+mj-ea"/>
                <a:ea typeface="+mj-ea"/>
              </a:rPr>
              <a:t>평가의 동향</a:t>
            </a:r>
            <a:endParaRPr lang="en-US" altLang="ko-KR" sz="2400" b="1" dirty="0">
              <a:latin typeface="+mj-ea"/>
              <a:ea typeface="+mj-ea"/>
            </a:endParaRPr>
          </a:p>
          <a:p>
            <a:pPr marL="342900" indent="-342900">
              <a:defRPr/>
            </a:pPr>
            <a:endParaRPr lang="en-US" altLang="ko-KR" sz="2000" b="1" dirty="0">
              <a:latin typeface="+mn-ea"/>
              <a:ea typeface="굴림" pitchFamily="50" charset="-127"/>
            </a:endParaRPr>
          </a:p>
          <a:p>
            <a:pPr marL="342900" indent="-342900">
              <a:defRPr/>
            </a:pPr>
            <a:r>
              <a:rPr lang="en-US" altLang="ko-KR" sz="2400" b="1" dirty="0">
                <a:latin typeface="+mn-ea"/>
                <a:ea typeface="굴림" pitchFamily="50" charset="-127"/>
              </a:rPr>
              <a:t>-  </a:t>
            </a:r>
            <a:r>
              <a:rPr lang="ko-KR" altLang="en-US" sz="2400" b="1" dirty="0">
                <a:latin typeface="+mn-ea"/>
                <a:ea typeface="굴림" pitchFamily="50" charset="-127"/>
              </a:rPr>
              <a:t>압력의 증가</a:t>
            </a:r>
            <a:endParaRPr lang="en-US" altLang="ko-KR" sz="2400" b="1" dirty="0">
              <a:latin typeface="+mn-ea"/>
              <a:ea typeface="굴림" pitchFamily="50" charset="-127"/>
            </a:endParaRPr>
          </a:p>
          <a:p>
            <a:pPr marL="342900" indent="-342900">
              <a:buFontTx/>
              <a:buChar char="-"/>
              <a:defRPr/>
            </a:pPr>
            <a:endParaRPr lang="en-US" altLang="ko-KR" sz="2400" b="1" dirty="0">
              <a:latin typeface="+mn-ea"/>
              <a:ea typeface="굴림" pitchFamily="50" charset="-127"/>
            </a:endParaRPr>
          </a:p>
          <a:p>
            <a:pPr marL="342900" indent="-342900">
              <a:defRPr/>
            </a:pPr>
            <a:r>
              <a:rPr lang="en-US" altLang="ko-KR" sz="2400" b="1" dirty="0">
                <a:latin typeface="+mn-ea"/>
                <a:ea typeface="굴림" pitchFamily="50" charset="-127"/>
              </a:rPr>
              <a:t>-  </a:t>
            </a:r>
            <a:r>
              <a:rPr lang="ko-KR" altLang="en-US" sz="2400" b="1" dirty="0">
                <a:latin typeface="+mn-ea"/>
                <a:ea typeface="굴림" pitchFamily="50" charset="-127"/>
              </a:rPr>
              <a:t>입장에 따른 차이</a:t>
            </a:r>
            <a:endParaRPr lang="en-US" altLang="ko-KR" sz="2400" b="1" dirty="0">
              <a:latin typeface="+mn-ea"/>
              <a:ea typeface="굴림" pitchFamily="50" charset="-127"/>
            </a:endParaRPr>
          </a:p>
          <a:p>
            <a:pPr marL="342900" indent="-342900">
              <a:buFontTx/>
              <a:buChar char="-"/>
              <a:defRPr/>
            </a:pPr>
            <a:endParaRPr lang="en-US" altLang="ko-KR" sz="2400" b="1" dirty="0">
              <a:latin typeface="+mn-ea"/>
              <a:ea typeface="굴림" pitchFamily="50" charset="-127"/>
            </a:endParaRPr>
          </a:p>
          <a:p>
            <a:pPr marL="342900" indent="-342900">
              <a:defRPr/>
            </a:pPr>
            <a:r>
              <a:rPr lang="en-US" altLang="ko-KR" sz="2400" b="1" dirty="0">
                <a:latin typeface="+mn-ea"/>
                <a:ea typeface="굴림" pitchFamily="50" charset="-127"/>
              </a:rPr>
              <a:t>-  </a:t>
            </a:r>
            <a:r>
              <a:rPr lang="ko-KR" altLang="en-US" sz="2400" b="1" dirty="0">
                <a:latin typeface="+mn-ea"/>
                <a:ea typeface="굴림" pitchFamily="50" charset="-127"/>
              </a:rPr>
              <a:t>피할 수 </a:t>
            </a:r>
            <a:r>
              <a:rPr lang="ko-KR" altLang="en-US" sz="2400" b="1" dirty="0" smtClean="0">
                <a:latin typeface="+mn-ea"/>
                <a:ea typeface="굴림" pitchFamily="50" charset="-127"/>
              </a:rPr>
              <a:t>없다면</a:t>
            </a:r>
            <a:r>
              <a:rPr lang="en-US" altLang="ko-KR" sz="2400" b="1" dirty="0" smtClean="0">
                <a:latin typeface="+mn-ea"/>
                <a:ea typeface="굴림" pitchFamily="50" charset="-127"/>
              </a:rPr>
              <a:t>?</a:t>
            </a:r>
            <a:endParaRPr lang="en-US" altLang="ko-KR" sz="2000" dirty="0">
              <a:latin typeface="돋움체" pitchFamily="49" charset="-127"/>
              <a:ea typeface="돋움체" pitchFamily="49" charset="-127"/>
            </a:endParaRPr>
          </a:p>
          <a:p>
            <a:pPr marL="342900" indent="-342900">
              <a:defRPr/>
            </a:pPr>
            <a:endParaRPr lang="en-US" altLang="ko-KR" sz="2000" dirty="0">
              <a:latin typeface="돋움체" pitchFamily="49" charset="-127"/>
              <a:ea typeface="돋움체" pitchFamily="49" charset="-127"/>
            </a:endParaRPr>
          </a:p>
          <a:p>
            <a:pPr marL="342900" indent="-342900">
              <a:defRPr/>
            </a:pPr>
            <a:r>
              <a:rPr lang="ko-KR" altLang="en-US" sz="2400" b="1" dirty="0">
                <a:latin typeface="+mn-ea"/>
                <a:ea typeface="+mn-ea"/>
              </a:rPr>
              <a:t>평가의 목적과 기대이익</a:t>
            </a:r>
            <a:endParaRPr lang="en-US" altLang="ko-KR" sz="2400" b="1" dirty="0">
              <a:latin typeface="+mn-ea"/>
              <a:ea typeface="+mn-ea"/>
            </a:endParaRPr>
          </a:p>
          <a:p>
            <a:pPr marL="342900" indent="-342900">
              <a:defRPr/>
            </a:pPr>
            <a:endParaRPr lang="en-US" altLang="ko-KR" sz="2400" b="1" dirty="0">
              <a:latin typeface="+mn-ea"/>
              <a:ea typeface="+mn-ea"/>
            </a:endParaRPr>
          </a:p>
          <a:p>
            <a:pPr marL="342900" indent="-342900">
              <a:defRPr/>
            </a:pPr>
            <a:r>
              <a:rPr lang="en-US" altLang="ko-KR" sz="2400" b="1" dirty="0">
                <a:latin typeface="+mn-ea"/>
                <a:ea typeface="+mn-ea"/>
              </a:rPr>
              <a:t>- 1~ 9 &amp; more </a:t>
            </a:r>
            <a:endParaRPr lang="ko-KR" altLang="en-US" sz="2400" b="1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3714750" y="785813"/>
            <a:ext cx="5429250" cy="64293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4572000" y="142875"/>
            <a:ext cx="1357313" cy="1357313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/>
          </a:p>
        </p:txBody>
      </p:sp>
      <p:sp>
        <p:nvSpPr>
          <p:cNvPr id="12" name="타원 11"/>
          <p:cNvSpPr/>
          <p:nvPr/>
        </p:nvSpPr>
        <p:spPr>
          <a:xfrm>
            <a:off x="4214813" y="0"/>
            <a:ext cx="428625" cy="428625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285750" y="5929313"/>
            <a:ext cx="500063" cy="50006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785813" y="6357938"/>
            <a:ext cx="214312" cy="214312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cxnSp>
        <p:nvCxnSpPr>
          <p:cNvPr id="37" name="직선 연결선 36"/>
          <p:cNvCxnSpPr/>
          <p:nvPr/>
        </p:nvCxnSpPr>
        <p:spPr>
          <a:xfrm>
            <a:off x="0" y="71438"/>
            <a:ext cx="9144000" cy="1587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0" y="6784975"/>
            <a:ext cx="9144000" cy="158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 rot="5400000">
            <a:off x="-3356768" y="3429794"/>
            <a:ext cx="6858000" cy="1587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 rot="5400000">
            <a:off x="5642769" y="3428206"/>
            <a:ext cx="6858000" cy="158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타원 41"/>
          <p:cNvSpPr/>
          <p:nvPr/>
        </p:nvSpPr>
        <p:spPr>
          <a:xfrm>
            <a:off x="4071938" y="428625"/>
            <a:ext cx="285750" cy="28575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5357813" y="714375"/>
            <a:ext cx="3786187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48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HY강M" pitchFamily="18" charset="-127"/>
                <a:ea typeface="HY강M" pitchFamily="18" charset="-127"/>
              </a:rPr>
              <a:t>3 </a:t>
            </a:r>
            <a:r>
              <a:rPr kumimoji="0" lang="ko-KR" altLang="en-US" sz="3200" b="1" dirty="0">
                <a:latin typeface="HY강M" pitchFamily="18" charset="-127"/>
                <a:ea typeface="HY강M" pitchFamily="18" charset="-127"/>
              </a:rPr>
              <a:t>사례관리와 평가</a:t>
            </a:r>
            <a:endParaRPr kumimoji="0" lang="ko-KR" altLang="en-US" sz="3200" b="1" dirty="0">
              <a:solidFill>
                <a:schemeClr val="accent3">
                  <a:lumMod val="50000"/>
                </a:schemeClr>
              </a:solidFill>
              <a:latin typeface="HY강M" pitchFamily="18" charset="-127"/>
              <a:ea typeface="HY강M" pitchFamily="18" charset="-127"/>
            </a:endParaRPr>
          </a:p>
        </p:txBody>
      </p:sp>
      <p:cxnSp>
        <p:nvCxnSpPr>
          <p:cNvPr id="26" name="직선 연결선 25"/>
          <p:cNvCxnSpPr/>
          <p:nvPr/>
        </p:nvCxnSpPr>
        <p:spPr>
          <a:xfrm>
            <a:off x="1357313" y="6429375"/>
            <a:ext cx="7786687" cy="1588"/>
          </a:xfrm>
          <a:prstGeom prst="lin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71438" y="1714500"/>
            <a:ext cx="8289925" cy="642938"/>
            <a:chOff x="45" y="1253"/>
            <a:chExt cx="5222" cy="405"/>
          </a:xfrm>
        </p:grpSpPr>
        <p:sp>
          <p:nvSpPr>
            <p:cNvPr id="5137" name="Text Box 25"/>
            <p:cNvSpPr txBox="1">
              <a:spLocks noChangeArrowheads="1"/>
            </p:cNvSpPr>
            <p:nvPr/>
          </p:nvSpPr>
          <p:spPr bwMode="auto">
            <a:xfrm>
              <a:off x="45" y="1253"/>
              <a:ext cx="522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ko-KR" altLang="en-US" sz="2800" b="1">
                  <a:latin typeface="HY강M" pitchFamily="18" charset="-127"/>
                  <a:ea typeface="HY강M" pitchFamily="18" charset="-127"/>
                </a:rPr>
                <a:t>   사례관리의 과정은 일반적 실천과정을 준용한다</a:t>
              </a:r>
              <a:r>
                <a:rPr lang="en-US" altLang="ko-KR" sz="2800" b="1">
                  <a:latin typeface="HY강M" pitchFamily="18" charset="-127"/>
                  <a:ea typeface="HY강M" pitchFamily="18" charset="-127"/>
                </a:rPr>
                <a:t>.</a:t>
              </a:r>
              <a:endParaRPr lang="ko-KR" altLang="en-US" sz="2800" b="1">
                <a:latin typeface="HY강M" pitchFamily="18" charset="-127"/>
                <a:ea typeface="HY강M" pitchFamily="18" charset="-127"/>
              </a:endParaRPr>
            </a:p>
          </p:txBody>
        </p:sp>
        <p:sp>
          <p:nvSpPr>
            <p:cNvPr id="5138" name="Line 27"/>
            <p:cNvSpPr>
              <a:spLocks noChangeShapeType="1"/>
            </p:cNvSpPr>
            <p:nvPr/>
          </p:nvSpPr>
          <p:spPr bwMode="auto">
            <a:xfrm>
              <a:off x="180" y="1658"/>
              <a:ext cx="63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28" name="Text Box 32"/>
          <p:cNvSpPr txBox="1">
            <a:spLocks noChangeArrowheads="1"/>
          </p:cNvSpPr>
          <p:nvPr/>
        </p:nvSpPr>
        <p:spPr bwMode="auto">
          <a:xfrm>
            <a:off x="1071563" y="2071688"/>
            <a:ext cx="7778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32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Web Kid12" pitchFamily="18" charset="-127"/>
                <a:ea typeface="Web Kid12" pitchFamily="18" charset="-127"/>
              </a:rPr>
              <a:t>  </a:t>
            </a:r>
            <a:r>
              <a:rPr lang="ko-KR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Web Kid12" pitchFamily="18" charset="-127"/>
                <a:ea typeface="Web Kid12" pitchFamily="18" charset="-127"/>
              </a:rPr>
              <a:t>일반적 </a:t>
            </a:r>
            <a:r>
              <a:rPr lang="ko-KR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Web Kid12" pitchFamily="18" charset="-127"/>
                <a:ea typeface="Web Kid12"/>
              </a:rPr>
              <a:t>실천을</a:t>
            </a:r>
            <a:r>
              <a:rPr lang="ko-KR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Web Kid12" pitchFamily="18" charset="-127"/>
                <a:ea typeface="Web Kid12" pitchFamily="18" charset="-127"/>
              </a:rPr>
              <a:t> 평가하는 틀에서 크게 벗어나지 않는다</a:t>
            </a:r>
            <a:r>
              <a:rPr lang="en-US" altLang="ko-K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Web Kid12" pitchFamily="18" charset="-127"/>
                <a:ea typeface="Web Kid12" pitchFamily="18" charset="-127"/>
              </a:rPr>
              <a:t>.</a:t>
            </a:r>
            <a:endParaRPr lang="ko-KR" altLang="en-US" sz="2400" b="1" dirty="0">
              <a:effectLst>
                <a:outerShdw blurRad="38100" dist="38100" dir="2700000" algn="tl">
                  <a:srgbClr val="C0C0C0"/>
                </a:outerShdw>
              </a:effectLst>
              <a:latin typeface="Web Kid12" pitchFamily="18" charset="-127"/>
              <a:ea typeface="Web Kid12" pitchFamily="18" charset="-127"/>
            </a:endParaRPr>
          </a:p>
        </p:txBody>
      </p:sp>
      <p:sp>
        <p:nvSpPr>
          <p:cNvPr id="5136" name="TextBox 28"/>
          <p:cNvSpPr txBox="1">
            <a:spLocks noChangeArrowheads="1"/>
          </p:cNvSpPr>
          <p:nvPr/>
        </p:nvSpPr>
        <p:spPr bwMode="auto">
          <a:xfrm>
            <a:off x="571500" y="2857500"/>
            <a:ext cx="85725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800" b="1" dirty="0">
                <a:latin typeface="HY강M" pitchFamily="18" charset="-127"/>
                <a:ea typeface="HY강M" pitchFamily="18" charset="-127"/>
              </a:rPr>
              <a:t>But,  </a:t>
            </a:r>
            <a:r>
              <a:rPr lang="ko-KR" altLang="en-US" sz="2800" b="1" dirty="0">
                <a:latin typeface="HY강M" pitchFamily="18" charset="-127"/>
                <a:ea typeface="HY강M" pitchFamily="18" charset="-127"/>
              </a:rPr>
              <a:t>좀 더 고려해야 할 사항</a:t>
            </a:r>
            <a:endParaRPr lang="en-US" altLang="ko-KR" sz="2800" b="1" dirty="0">
              <a:latin typeface="HY강M" pitchFamily="18" charset="-127"/>
              <a:ea typeface="HY강M" pitchFamily="18" charset="-127"/>
            </a:endParaRPr>
          </a:p>
          <a:p>
            <a:r>
              <a:rPr lang="en-US" altLang="ko-KR" sz="2200" dirty="0">
                <a:latin typeface="굴림체" pitchFamily="49" charset="-127"/>
                <a:ea typeface="굴림체" pitchFamily="49" charset="-127"/>
              </a:rPr>
              <a:t>    1) </a:t>
            </a:r>
            <a:r>
              <a:rPr lang="ko-KR" altLang="en-US" sz="2200" dirty="0" smtClean="0">
                <a:latin typeface="굴림체" pitchFamily="49" charset="-127"/>
                <a:ea typeface="굴림체" pitchFamily="49" charset="-127"/>
              </a:rPr>
              <a:t>개입의 </a:t>
            </a:r>
            <a:r>
              <a:rPr lang="ko-KR" altLang="en-US" sz="2200" dirty="0">
                <a:latin typeface="굴림체" pitchFamily="49" charset="-127"/>
                <a:ea typeface="굴림체" pitchFamily="49" charset="-127"/>
              </a:rPr>
              <a:t>대상이 포괄적이다</a:t>
            </a:r>
            <a:r>
              <a:rPr lang="en-US" altLang="ko-KR" sz="2200" dirty="0">
                <a:latin typeface="굴림체" pitchFamily="49" charset="-127"/>
                <a:ea typeface="굴림체" pitchFamily="49" charset="-127"/>
              </a:rPr>
              <a:t>.</a:t>
            </a:r>
          </a:p>
          <a:p>
            <a:r>
              <a:rPr lang="en-US" altLang="ko-KR" sz="2200" dirty="0">
                <a:latin typeface="굴림체" pitchFamily="49" charset="-127"/>
                <a:ea typeface="굴림체" pitchFamily="49" charset="-127"/>
              </a:rPr>
              <a:t>    2) </a:t>
            </a:r>
            <a:r>
              <a:rPr lang="ko-KR" altLang="en-US" sz="2200" dirty="0">
                <a:latin typeface="굴림체" pitchFamily="49" charset="-127"/>
                <a:ea typeface="굴림체" pitchFamily="49" charset="-127"/>
              </a:rPr>
              <a:t>개입의 영역이 포괄적이다</a:t>
            </a:r>
            <a:r>
              <a:rPr lang="en-US" altLang="ko-KR" sz="2200" dirty="0">
                <a:latin typeface="굴림체" pitchFamily="49" charset="-127"/>
                <a:ea typeface="굴림체" pitchFamily="49" charset="-127"/>
              </a:rPr>
              <a:t>.</a:t>
            </a:r>
          </a:p>
          <a:p>
            <a:r>
              <a:rPr lang="en-US" altLang="ko-KR" sz="2200" dirty="0">
                <a:latin typeface="굴림체" pitchFamily="49" charset="-127"/>
                <a:ea typeface="굴림체" pitchFamily="49" charset="-127"/>
              </a:rPr>
              <a:t>    3) </a:t>
            </a:r>
            <a:r>
              <a:rPr lang="ko-KR" altLang="en-US" sz="2200" dirty="0">
                <a:latin typeface="굴림체" pitchFamily="49" charset="-127"/>
                <a:ea typeface="굴림체" pitchFamily="49" charset="-127"/>
              </a:rPr>
              <a:t>다양한 이해당사자들이 있다</a:t>
            </a:r>
            <a:r>
              <a:rPr lang="en-US" altLang="ko-KR" sz="2200" dirty="0">
                <a:latin typeface="굴림체" pitchFamily="49" charset="-127"/>
                <a:ea typeface="굴림체" pitchFamily="49" charset="-127"/>
              </a:rPr>
              <a:t>.</a:t>
            </a:r>
          </a:p>
          <a:p>
            <a:r>
              <a:rPr lang="en-US" altLang="ko-KR" sz="2200" dirty="0">
                <a:latin typeface="굴림체" pitchFamily="49" charset="-127"/>
                <a:ea typeface="굴림체" pitchFamily="49" charset="-127"/>
              </a:rPr>
              <a:t>    4) </a:t>
            </a:r>
            <a:r>
              <a:rPr lang="ko-KR" altLang="en-US" sz="2200" dirty="0">
                <a:latin typeface="굴림체" pitchFamily="49" charset="-127"/>
                <a:ea typeface="굴림체" pitchFamily="49" charset="-127"/>
              </a:rPr>
              <a:t>처리해야 할 정보의 양이 상대적으로 많은 반면 자원과</a:t>
            </a:r>
            <a:endParaRPr lang="en-US" altLang="ko-KR" sz="2200" dirty="0">
              <a:latin typeface="굴림체" pitchFamily="49" charset="-127"/>
              <a:ea typeface="굴림체" pitchFamily="49" charset="-127"/>
            </a:endParaRPr>
          </a:p>
          <a:p>
            <a:r>
              <a:rPr lang="ko-KR" altLang="en-US" sz="2200" dirty="0">
                <a:latin typeface="굴림체" pitchFamily="49" charset="-127"/>
                <a:ea typeface="굴림체" pitchFamily="49" charset="-127"/>
              </a:rPr>
              <a:t>       보상은 부족하다</a:t>
            </a:r>
            <a:r>
              <a:rPr lang="en-US" altLang="ko-KR" sz="2200" dirty="0">
                <a:latin typeface="굴림체" pitchFamily="49" charset="-127"/>
                <a:ea typeface="굴림체" pitchFamily="49" charset="-127"/>
              </a:rPr>
              <a:t>.</a:t>
            </a:r>
          </a:p>
          <a:p>
            <a:r>
              <a:rPr lang="en-US" altLang="ko-KR" sz="2200" dirty="0" smtClean="0">
                <a:latin typeface="굴림체" pitchFamily="49" charset="-127"/>
                <a:ea typeface="굴림체" pitchFamily="49" charset="-127"/>
              </a:rPr>
              <a:t>    5) </a:t>
            </a:r>
            <a:r>
              <a:rPr lang="ko-KR" altLang="en-US" sz="2200" dirty="0" smtClean="0">
                <a:latin typeface="굴림체" pitchFamily="49" charset="-127"/>
                <a:ea typeface="굴림체" pitchFamily="49" charset="-127"/>
              </a:rPr>
              <a:t>사전에 충분히 계획되지 못하는 실정이다</a:t>
            </a:r>
            <a:r>
              <a:rPr lang="en-US" altLang="ko-KR" sz="2200" dirty="0" smtClean="0">
                <a:latin typeface="굴림체" pitchFamily="49" charset="-127"/>
                <a:ea typeface="굴림체" pitchFamily="49" charset="-127"/>
              </a:rPr>
              <a:t>.</a:t>
            </a:r>
          </a:p>
          <a:p>
            <a:r>
              <a:rPr lang="en-US" altLang="ko-KR" sz="2200" dirty="0" smtClean="0">
                <a:latin typeface="굴림체" pitchFamily="49" charset="-127"/>
                <a:ea typeface="굴림체" pitchFamily="49" charset="-127"/>
              </a:rPr>
              <a:t>    6) </a:t>
            </a:r>
            <a:r>
              <a:rPr lang="ko-KR" altLang="en-US" sz="2200" dirty="0" smtClean="0">
                <a:latin typeface="굴림체" pitchFamily="49" charset="-127"/>
                <a:ea typeface="굴림체" pitchFamily="49" charset="-127"/>
              </a:rPr>
              <a:t>평가활동이 현장의 상황을 잘 고려해주지 못한다</a:t>
            </a:r>
            <a:r>
              <a:rPr lang="en-US" altLang="ko-KR" sz="2200" dirty="0" smtClean="0">
                <a:latin typeface="굴림체" pitchFamily="49" charset="-127"/>
                <a:ea typeface="굴림체" pitchFamily="49" charset="-127"/>
              </a:rPr>
              <a:t>.</a:t>
            </a:r>
          </a:p>
          <a:p>
            <a:r>
              <a:rPr lang="ko-KR" altLang="en-US" sz="2200" dirty="0" smtClean="0">
                <a:latin typeface="굴림체" pitchFamily="49" charset="-127"/>
                <a:ea typeface="굴림체" pitchFamily="49" charset="-127"/>
              </a:rPr>
              <a:t>    </a:t>
            </a:r>
            <a:r>
              <a:rPr lang="en-US" altLang="ko-KR" sz="2200" dirty="0" smtClean="0">
                <a:latin typeface="굴림체" pitchFamily="49" charset="-127"/>
                <a:ea typeface="굴림체" pitchFamily="49" charset="-127"/>
              </a:rPr>
              <a:t>7</a:t>
            </a:r>
            <a:r>
              <a:rPr lang="en-US" altLang="ko-KR" sz="2200" dirty="0">
                <a:latin typeface="굴림체" pitchFamily="49" charset="-127"/>
                <a:ea typeface="굴림체" pitchFamily="49" charset="-127"/>
              </a:rPr>
              <a:t>) etc....</a:t>
            </a:r>
            <a:endParaRPr lang="ko-KR" altLang="en-US" sz="2200" dirty="0"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49263" y="764705"/>
            <a:ext cx="8358187" cy="4847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b="1" dirty="0" smtClean="0">
                <a:solidFill>
                  <a:srgbClr val="00B0F0"/>
                </a:solidFill>
                <a:latin typeface="+mn-lt"/>
                <a:ea typeface="+mn-ea"/>
              </a:rPr>
              <a:t>3. </a:t>
            </a:r>
            <a:r>
              <a:rPr kumimoji="0" lang="ko-KR" altLang="en-US" sz="2400" b="1" dirty="0" smtClean="0">
                <a:solidFill>
                  <a:srgbClr val="00B0F0"/>
                </a:solidFill>
                <a:latin typeface="+mn-lt"/>
                <a:ea typeface="+mn-ea"/>
              </a:rPr>
              <a:t>사례관리와 </a:t>
            </a:r>
            <a:r>
              <a:rPr kumimoji="0" lang="ko-KR" altLang="en-US" sz="2400" b="1" dirty="0">
                <a:solidFill>
                  <a:srgbClr val="00B0F0"/>
                </a:solidFill>
                <a:latin typeface="+mn-lt"/>
                <a:ea typeface="+mn-ea"/>
              </a:rPr>
              <a:t>평가</a:t>
            </a:r>
            <a:endParaRPr kumimoji="0" lang="en-US" altLang="ko-KR" sz="2400" b="1" dirty="0">
              <a:solidFill>
                <a:srgbClr val="00B0F0"/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800" b="1" dirty="0">
              <a:solidFill>
                <a:srgbClr val="0070C0"/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defRPr/>
            </a:pPr>
            <a:endParaRPr kumimoji="0" lang="en-US" altLang="ko-KR" sz="60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itchFamily="2" charset="2"/>
              <a:buChar char="u"/>
              <a:defRPr/>
            </a:pPr>
            <a:r>
              <a:rPr kumimoji="0" lang="ko-KR" altLang="en-US" dirty="0">
                <a:latin typeface="+mn-lt"/>
                <a:ea typeface="+mn-ea"/>
              </a:rPr>
              <a:t> 종결 단계 때 행해지는 한시적인 과업           </a:t>
            </a: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kumimoji="0" lang="en-US" altLang="ko-KR" sz="40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latin typeface="+mn-lt"/>
                <a:ea typeface="+mn-ea"/>
              </a:rPr>
              <a:t>    초기부터 종결까지 지속적으로 이루어지는 하나의 과정</a:t>
            </a: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000" dirty="0">
              <a:latin typeface="+mn-lt"/>
              <a:ea typeface="+mn-ea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itchFamily="2" charset="2"/>
              <a:buChar char="u"/>
              <a:defRPr/>
            </a:pPr>
            <a:r>
              <a:rPr kumimoji="0" lang="ko-KR" altLang="en-US" dirty="0">
                <a:latin typeface="+mn-lt"/>
                <a:ea typeface="+mn-ea"/>
              </a:rPr>
              <a:t> 평가의 궁극적인 목적은 </a:t>
            </a: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latin typeface="+mn-lt"/>
                <a:ea typeface="+mn-ea"/>
              </a:rPr>
              <a:t>  c.t</a:t>
            </a:r>
            <a:r>
              <a:rPr kumimoji="0" lang="ko-KR" altLang="en-US" dirty="0">
                <a:latin typeface="+mn-lt"/>
                <a:ea typeface="+mn-ea"/>
              </a:rPr>
              <a:t>에게 더 나은 서비스를 제공하기 위한 방향으로 그 결과들을 </a:t>
            </a:r>
            <a:r>
              <a:rPr kumimoji="0" lang="ko-KR" altLang="en-US" dirty="0" err="1">
                <a:latin typeface="+mn-lt"/>
                <a:ea typeface="+mn-ea"/>
              </a:rPr>
              <a:t>환류</a:t>
            </a:r>
            <a:r>
              <a:rPr kumimoji="0" lang="ko-KR" altLang="en-US" dirty="0">
                <a:latin typeface="+mn-lt"/>
                <a:ea typeface="+mn-ea"/>
              </a:rPr>
              <a:t> 하는 것</a:t>
            </a: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kumimoji="0" lang="en-US" altLang="ko-KR" sz="100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kumimoji="0" lang="ko-KR" altLang="en-US" b="1" dirty="0">
                <a:latin typeface="+mn-lt"/>
                <a:ea typeface="+mn-ea"/>
              </a:rPr>
              <a:t>평가에서 고려해야 할 사항들</a:t>
            </a:r>
            <a:endParaRPr kumimoji="0" lang="en-US" altLang="ko-KR" b="1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endParaRPr kumimoji="0" lang="ko-KR" altLang="en-US" sz="1000" b="1" dirty="0">
              <a:latin typeface="+mn-lt"/>
              <a:ea typeface="+mn-ea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kumimoji="0" lang="ko-KR" altLang="en-US" dirty="0">
                <a:latin typeface="+mn-lt"/>
                <a:ea typeface="+mn-ea"/>
              </a:rPr>
              <a:t>실천현장에 참여하는 이해당사자들이 다양하고 포괄적</a:t>
            </a:r>
            <a:endParaRPr kumimoji="0" lang="en-US" altLang="ko-KR" dirty="0">
              <a:latin typeface="+mn-lt"/>
              <a:ea typeface="+mn-ea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kumimoji="0" lang="ko-KR" altLang="en-US" sz="70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latin typeface="+mn-lt"/>
                <a:ea typeface="+mn-ea"/>
              </a:rPr>
              <a:t>2. </a:t>
            </a:r>
            <a:r>
              <a:rPr kumimoji="0" lang="ko-KR" altLang="en-US" dirty="0">
                <a:latin typeface="+mn-lt"/>
                <a:ea typeface="+mn-ea"/>
              </a:rPr>
              <a:t>실천의 효과가 이용자 수준에 국한되지 않고 </a:t>
            </a: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latin typeface="+mn-lt"/>
                <a:ea typeface="+mn-ea"/>
              </a:rPr>
              <a:t>   </a:t>
            </a:r>
            <a:r>
              <a:rPr kumimoji="0" lang="ko-KR" altLang="en-US" dirty="0">
                <a:latin typeface="+mn-lt"/>
                <a:ea typeface="+mn-ea"/>
              </a:rPr>
              <a:t>기관이나 지역사회 수준까지 확대되는 경향이 있음</a:t>
            </a: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70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latin typeface="+mn-lt"/>
                <a:ea typeface="+mn-ea"/>
              </a:rPr>
              <a:t>3. </a:t>
            </a:r>
            <a:r>
              <a:rPr kumimoji="0" lang="ko-KR" altLang="en-US" dirty="0">
                <a:latin typeface="+mn-lt"/>
                <a:ea typeface="+mn-ea"/>
              </a:rPr>
              <a:t>평가에 반영해야 할 정보의 양이 상대적으로 많음</a:t>
            </a: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70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latin typeface="+mn-lt"/>
                <a:ea typeface="+mn-ea"/>
              </a:rPr>
              <a:t>4. </a:t>
            </a:r>
            <a:r>
              <a:rPr kumimoji="0" lang="ko-KR" altLang="en-US" dirty="0">
                <a:latin typeface="+mn-lt"/>
                <a:ea typeface="+mn-ea"/>
              </a:rPr>
              <a:t>실천 과정의 역동성에 의해 평가 활동이 </a:t>
            </a:r>
            <a:endParaRPr kumimoji="0" lang="en-US" altLang="ko-KR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latin typeface="+mn-lt"/>
                <a:ea typeface="+mn-ea"/>
              </a:rPr>
              <a:t>   </a:t>
            </a:r>
            <a:r>
              <a:rPr kumimoji="0" lang="ko-KR" altLang="en-US" dirty="0">
                <a:latin typeface="+mn-lt"/>
                <a:ea typeface="+mn-ea"/>
              </a:rPr>
              <a:t>사전에 계획 된 대로 충분히 실행되기 어려움</a:t>
            </a:r>
            <a:r>
              <a:rPr kumimoji="0" lang="en-US" altLang="ko-KR" dirty="0">
                <a:latin typeface="+mn-lt"/>
                <a:ea typeface="+mn-ea"/>
              </a:rPr>
              <a:t> </a:t>
            </a:r>
            <a:endParaRPr kumimoji="0" lang="ko-KR" altLang="en-US" dirty="0">
              <a:latin typeface="+mn-lt"/>
              <a:ea typeface="+mn-ea"/>
            </a:endParaRPr>
          </a:p>
        </p:txBody>
      </p:sp>
      <p:grpSp>
        <p:nvGrpSpPr>
          <p:cNvPr id="3" name="그룹 17"/>
          <p:cNvGrpSpPr>
            <a:grpSpLocks/>
          </p:cNvGrpSpPr>
          <p:nvPr/>
        </p:nvGrpSpPr>
        <p:grpSpPr bwMode="auto">
          <a:xfrm>
            <a:off x="4781550" y="1196752"/>
            <a:ext cx="398463" cy="425450"/>
            <a:chOff x="4545119" y="5884810"/>
            <a:chExt cx="769434" cy="640534"/>
          </a:xfrm>
        </p:grpSpPr>
        <p:cxnSp>
          <p:nvCxnSpPr>
            <p:cNvPr id="10" name="직선 연결선 9"/>
            <p:cNvCxnSpPr/>
            <p:nvPr/>
          </p:nvCxnSpPr>
          <p:spPr>
            <a:xfrm>
              <a:off x="4572709" y="5925442"/>
              <a:ext cx="741844" cy="599902"/>
            </a:xfrm>
            <a:prstGeom prst="line">
              <a:avLst/>
            </a:prstGeom>
            <a:ln w="539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 flipV="1">
              <a:off x="4545119" y="5884810"/>
              <a:ext cx="741844" cy="640534"/>
            </a:xfrm>
            <a:prstGeom prst="line">
              <a:avLst/>
            </a:prstGeom>
            <a:ln w="53975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2" name="타원 11"/>
          <p:cNvSpPr/>
          <p:nvPr/>
        </p:nvSpPr>
        <p:spPr>
          <a:xfrm flipH="1" flipV="1">
            <a:off x="6710363" y="1628800"/>
            <a:ext cx="473075" cy="460375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solidFill>
                <a:prstClr val="white"/>
              </a:solidFill>
            </a:endParaRPr>
          </a:p>
        </p:txBody>
      </p:sp>
      <p:cxnSp>
        <p:nvCxnSpPr>
          <p:cNvPr id="14" name="직선 연결선 13"/>
          <p:cNvCxnSpPr/>
          <p:nvPr/>
        </p:nvCxnSpPr>
        <p:spPr>
          <a:xfrm>
            <a:off x="684213" y="3429000"/>
            <a:ext cx="7704137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74675" y="2276475"/>
            <a:ext cx="8389938" cy="1970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itchFamily="2" charset="2"/>
              <a:buChar char="u"/>
              <a:defRPr/>
            </a:pPr>
            <a:r>
              <a:rPr kumimoji="0" lang="ko-KR" altLang="en-US" dirty="0">
                <a:latin typeface="+mn-lt"/>
                <a:ea typeface="+mn-ea"/>
              </a:rPr>
              <a:t>사례관리자와 클라이언트가 초기에 결정한 욕구와 문제 해결을 위해 </a:t>
            </a:r>
            <a:endParaRPr kumimoji="0" lang="en-US" altLang="ko-KR" dirty="0">
              <a:latin typeface="+mn-lt"/>
              <a:ea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latin typeface="+mn-lt"/>
                <a:ea typeface="+mn-ea"/>
              </a:rPr>
              <a:t>수립한 목표를 어느 정도 달성했는가를 확인함으로써 </a:t>
            </a:r>
            <a:endParaRPr kumimoji="0" lang="en-US" altLang="ko-KR" dirty="0">
              <a:latin typeface="+mn-lt"/>
              <a:ea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latin typeface="+mn-lt"/>
                <a:ea typeface="+mn-ea"/>
              </a:rPr>
              <a:t>종결여부를 결정짓는 과정</a:t>
            </a:r>
            <a:endParaRPr kumimoji="0" lang="en-US" altLang="ko-KR" dirty="0">
              <a:latin typeface="+mn-lt"/>
              <a:ea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dirty="0">
              <a:latin typeface="+mn-lt"/>
              <a:ea typeface="+mn-ea"/>
            </a:endParaRP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Font typeface="Wingdings" pitchFamily="2" charset="2"/>
              <a:buChar char="u"/>
              <a:defRPr/>
            </a:pPr>
            <a:r>
              <a:rPr kumimoji="0" lang="ko-KR" altLang="en-US" dirty="0">
                <a:latin typeface="+mn-lt"/>
                <a:ea typeface="+mn-ea"/>
              </a:rPr>
              <a:t>사례관리자와 클라이언트가 좀 더 진보된 다음 단계로 진입하기 위한 점검</a:t>
            </a:r>
            <a:r>
              <a:rPr kumimoji="0" lang="en-US" altLang="ko-KR" dirty="0">
                <a:latin typeface="+mn-lt"/>
                <a:ea typeface="+mn-ea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dirty="0">
              <a:latin typeface="+mn-lt"/>
              <a:ea typeface="+mn-ea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400" dirty="0">
                <a:latin typeface="+mn-lt"/>
                <a:ea typeface="+mn-ea"/>
              </a:rPr>
              <a:t>자료</a:t>
            </a:r>
            <a:r>
              <a:rPr kumimoji="0" lang="en-US" altLang="ko-KR" sz="1400" dirty="0">
                <a:latin typeface="+mn-lt"/>
                <a:ea typeface="+mn-ea"/>
              </a:rPr>
              <a:t>: </a:t>
            </a:r>
            <a:r>
              <a:rPr kumimoji="0" lang="ko-KR" altLang="en-US" sz="1400" dirty="0">
                <a:latin typeface="+mn-lt"/>
                <a:ea typeface="+mn-ea"/>
              </a:rPr>
              <a:t>권진숙 </a:t>
            </a:r>
            <a:r>
              <a:rPr kumimoji="0" lang="en-US" altLang="ko-KR" sz="1400" dirty="0">
                <a:latin typeface="+mn-lt"/>
                <a:ea typeface="+mn-ea"/>
              </a:rPr>
              <a:t>, 2010, </a:t>
            </a:r>
            <a:r>
              <a:rPr kumimoji="0" lang="ko-KR" altLang="en-US" sz="1400" dirty="0">
                <a:latin typeface="굴림" pitchFamily="50" charset="-127"/>
                <a:ea typeface="맑은 고딕" pitchFamily="50" charset="-127"/>
              </a:rPr>
              <a:t>「 </a:t>
            </a:r>
            <a:r>
              <a:rPr kumimoji="0" lang="ko-KR" altLang="en-US" sz="1400" dirty="0">
                <a:latin typeface="+mn-lt"/>
                <a:ea typeface="+mn-ea"/>
              </a:rPr>
              <a:t>사례관리의 이론과 실제</a:t>
            </a:r>
            <a:r>
              <a:rPr kumimoji="0" lang="ko-KR" altLang="en-US" sz="1400" dirty="0">
                <a:latin typeface="굴림" pitchFamily="50" charset="-127"/>
                <a:ea typeface="맑은 고딕" pitchFamily="50" charset="-127"/>
              </a:rPr>
              <a:t>」</a:t>
            </a:r>
            <a:r>
              <a:rPr kumimoji="0" lang="en-US" altLang="ko-KR" sz="1400" dirty="0">
                <a:latin typeface="+mn-lt"/>
                <a:ea typeface="+mn-ea"/>
              </a:rPr>
              <a:t>, </a:t>
            </a:r>
            <a:r>
              <a:rPr kumimoji="0" lang="en-US" altLang="ko-KR" sz="1400" dirty="0" smtClean="0">
                <a:latin typeface="+mn-lt"/>
                <a:ea typeface="+mn-ea"/>
              </a:rPr>
              <a:t>, </a:t>
            </a:r>
            <a:endParaRPr kumimoji="0" lang="ko-KR" altLang="en-US" sz="1400" dirty="0">
              <a:latin typeface="+mn-lt"/>
              <a:ea typeface="+mn-ea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66725" y="4941888"/>
            <a:ext cx="835342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ko-KR" altLang="en-US" sz="2400" b="1" dirty="0">
                <a:solidFill>
                  <a:srgbClr val="00B0F0"/>
                </a:solidFill>
                <a:ea typeface="맑은 고딕" pitchFamily="50" charset="-127"/>
              </a:rPr>
              <a:t>즉</a:t>
            </a:r>
            <a:r>
              <a:rPr kumimoji="0" lang="en-US" altLang="ko-KR" sz="2400" b="1" dirty="0">
                <a:solidFill>
                  <a:srgbClr val="00B0F0"/>
                </a:solidFill>
                <a:ea typeface="맑은 고딕" pitchFamily="50" charset="-127"/>
              </a:rPr>
              <a:t>, </a:t>
            </a:r>
            <a:r>
              <a:rPr kumimoji="0" lang="ko-KR" altLang="en-US" sz="2400" b="1" dirty="0">
                <a:solidFill>
                  <a:srgbClr val="00B0F0"/>
                </a:solidFill>
                <a:ea typeface="맑은 고딕" pitchFamily="50" charset="-127"/>
              </a:rPr>
              <a:t>평가란</a:t>
            </a:r>
            <a:r>
              <a:rPr kumimoji="0" lang="en-US" altLang="ko-KR" sz="2400" b="1" dirty="0">
                <a:solidFill>
                  <a:srgbClr val="00B0F0"/>
                </a:solidFill>
                <a:ea typeface="맑은 고딕" pitchFamily="50" charset="-127"/>
              </a:rPr>
              <a:t> </a:t>
            </a:r>
            <a:r>
              <a:rPr kumimoji="0" lang="ko-KR" altLang="en-US" dirty="0">
                <a:ea typeface="맑은 고딕" pitchFamily="50" charset="-127"/>
              </a:rPr>
              <a:t>사례관리의 질을 강화 하는 과정</a:t>
            </a:r>
            <a:endParaRPr kumimoji="0" lang="en-US" altLang="ko-KR" dirty="0">
              <a:ea typeface="맑은 고딕" pitchFamily="50" charset="-127"/>
            </a:endParaRPr>
          </a:p>
          <a:p>
            <a:r>
              <a:rPr kumimoji="0" lang="ko-KR" altLang="en-US" dirty="0">
                <a:ea typeface="맑은 고딕" pitchFamily="50" charset="-127"/>
              </a:rPr>
              <a:t>                   평가에 따라 종결과</a:t>
            </a:r>
            <a:r>
              <a:rPr kumimoji="0" lang="en-US" altLang="ko-KR" dirty="0">
                <a:ea typeface="맑은 고딕" pitchFamily="50" charset="-127"/>
              </a:rPr>
              <a:t> </a:t>
            </a:r>
            <a:r>
              <a:rPr kumimoji="0" lang="ko-KR" altLang="en-US" dirty="0">
                <a:ea typeface="맑은 고딕" pitchFamily="50" charset="-127"/>
              </a:rPr>
              <a:t>연장을 결정하게 됨</a:t>
            </a:r>
          </a:p>
        </p:txBody>
      </p:sp>
      <p:sp>
        <p:nvSpPr>
          <p:cNvPr id="31748" name="TextBox 9"/>
          <p:cNvSpPr txBox="1">
            <a:spLocks noChangeArrowheads="1"/>
          </p:cNvSpPr>
          <p:nvPr/>
        </p:nvSpPr>
        <p:spPr bwMode="auto">
          <a:xfrm>
            <a:off x="827088" y="836712"/>
            <a:ext cx="517160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ko-KR" altLang="en-US" sz="3600" b="1" dirty="0" smtClean="0">
                <a:solidFill>
                  <a:srgbClr val="00B0F0"/>
                </a:solidFill>
                <a:ea typeface="맑은 고딕" pitchFamily="50" charset="-127"/>
              </a:rPr>
              <a:t>사례관리에서의 평가란</a:t>
            </a:r>
            <a:r>
              <a:rPr kumimoji="0" lang="en-US" altLang="ko-KR" sz="3600" b="1" dirty="0">
                <a:solidFill>
                  <a:srgbClr val="00B0F0"/>
                </a:solidFill>
                <a:ea typeface="맑은 고딕" pitchFamily="50" charset="-127"/>
              </a:rPr>
              <a:t>?</a:t>
            </a:r>
            <a:endParaRPr kumimoji="0" lang="ko-KR" altLang="en-US" sz="3600" b="1" dirty="0">
              <a:solidFill>
                <a:srgbClr val="00B0F0"/>
              </a:solidFill>
              <a:ea typeface="맑은 고딕" pitchFamily="50" charset="-127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내용 개체 틀 2"/>
          <p:cNvSpPr txBox="1">
            <a:spLocks/>
          </p:cNvSpPr>
          <p:nvPr/>
        </p:nvSpPr>
        <p:spPr>
          <a:xfrm>
            <a:off x="190500" y="692697"/>
            <a:ext cx="8783638" cy="59763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kumimoji="0" lang="ko-KR" altLang="en-US" sz="2000" b="1" dirty="0" smtClean="0">
                <a:solidFill>
                  <a:srgbClr val="00B0F0"/>
                </a:solidFill>
              </a:rPr>
              <a:t>협의 정의</a:t>
            </a:r>
            <a:endParaRPr kumimoji="0" lang="ko-KR" altLang="en-US" sz="2000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ko-KR" altLang="en-US" sz="2000" dirty="0" smtClean="0"/>
              <a:t>    </a:t>
            </a:r>
            <a:r>
              <a:rPr kumimoji="0" lang="ko-KR" altLang="en-US" sz="1800" dirty="0" smtClean="0"/>
              <a:t>사례관리 과정에 참여한 서비스이용자가 변화 목표에 부합되는 서비스를 적절히 제공 받고 이를 통해 원하는 변화를 성취하였는지를 확인하는 과정</a:t>
            </a:r>
            <a:endParaRPr kumimoji="0" lang="en-US" altLang="ko-KR" sz="1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ko-KR" altLang="en-US" sz="2000" dirty="0" smtClean="0"/>
          </a:p>
          <a:p>
            <a:pPr fontAlgn="auto"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kumimoji="0" lang="ko-KR" altLang="en-US" sz="2000" b="1" dirty="0" smtClean="0">
                <a:solidFill>
                  <a:srgbClr val="00B0F0"/>
                </a:solidFill>
              </a:rPr>
              <a:t>광의 정의</a:t>
            </a:r>
            <a:endParaRPr kumimoji="0" lang="ko-KR" altLang="en-US" sz="2000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ko-KR" altLang="en-US" sz="1800" dirty="0" smtClean="0"/>
              <a:t>    사례관리의 다양한 구성 요소에 의해 계획된 서비스가 이용자의 변화 목표에 부합되고 실천 원칙을 잘 반영하여 제공되었는지를 확인하고</a:t>
            </a:r>
            <a:r>
              <a:rPr kumimoji="0" lang="en-US" altLang="ko-KR" sz="1800" dirty="0" smtClean="0"/>
              <a:t>, </a:t>
            </a:r>
            <a:r>
              <a:rPr kumimoji="0" lang="ko-KR" altLang="en-US" sz="1800" dirty="0" smtClean="0"/>
              <a:t>실천의 내용들이 개입의 다양한 수준에서 기대된 변화나 성과에 기여하고 있는지를 통합적인 방법으로 확인하는 활동</a:t>
            </a:r>
            <a:endParaRPr kumimoji="0" lang="en-US" altLang="ko-KR" sz="1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en-US" altLang="ko-KR" sz="1800" dirty="0" smtClean="0"/>
          </a:p>
          <a:p>
            <a:pPr fontAlgn="auto"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kumimoji="0" lang="ko-KR" altLang="en-US" sz="1800" b="1" dirty="0" smtClean="0">
                <a:solidFill>
                  <a:srgbClr val="00B0F0"/>
                </a:solidFill>
              </a:rPr>
              <a:t>평가의 종류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ko-KR" altLang="en-US" sz="1800" dirty="0" smtClean="0"/>
              <a:t>  개입의 과정을 주요 평가의 대상으로 삼는 </a:t>
            </a:r>
            <a:r>
              <a:rPr kumimoji="0" lang="ko-KR" altLang="en-US" sz="1800" b="1" dirty="0" smtClean="0">
                <a:solidFill>
                  <a:srgbClr val="00B0F0"/>
                </a:solidFill>
              </a:rPr>
              <a:t>과정평가 </a:t>
            </a:r>
            <a:r>
              <a:rPr kumimoji="0" lang="en-US" altLang="ko-KR" sz="1800" b="1" dirty="0" smtClean="0">
                <a:solidFill>
                  <a:srgbClr val="00B0F0"/>
                </a:solidFill>
              </a:rPr>
              <a:t>(&gt;</a:t>
            </a:r>
            <a:r>
              <a:rPr kumimoji="0" lang="ko-KR" altLang="en-US" sz="1800" b="1" dirty="0" smtClean="0">
                <a:solidFill>
                  <a:srgbClr val="00B0F0"/>
                </a:solidFill>
              </a:rPr>
              <a:t>운영평가</a:t>
            </a:r>
            <a:r>
              <a:rPr kumimoji="0" lang="en-US" altLang="ko-KR" sz="1800" b="1" dirty="0" smtClean="0">
                <a:solidFill>
                  <a:srgbClr val="00B0F0"/>
                </a:solidFill>
              </a:rPr>
              <a:t>)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ko-KR" sz="1800" dirty="0"/>
              <a:t> </a:t>
            </a:r>
            <a:r>
              <a:rPr kumimoji="0" lang="en-US" altLang="ko-KR" sz="1800" dirty="0" smtClean="0"/>
              <a:t> </a:t>
            </a:r>
            <a:r>
              <a:rPr kumimoji="0" lang="ko-KR" altLang="en-US" sz="1800" dirty="0" smtClean="0"/>
              <a:t>개입의 결과나 변화 내용을 확인하기 위한 </a:t>
            </a:r>
            <a:r>
              <a:rPr kumimoji="0" lang="ko-KR" altLang="en-US" sz="1800" b="1" dirty="0" smtClean="0">
                <a:solidFill>
                  <a:srgbClr val="00B0F0"/>
                </a:solidFill>
              </a:rPr>
              <a:t>성과평가</a:t>
            </a:r>
            <a:endParaRPr kumimoji="0" lang="en-US" altLang="ko-KR" sz="1800" b="1" dirty="0" smtClean="0">
              <a:solidFill>
                <a:srgbClr val="00B0F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en-US" altLang="ko-KR" sz="1800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ko-KR" sz="1800" dirty="0" smtClean="0"/>
              <a:t> </a:t>
            </a:r>
            <a:r>
              <a:rPr kumimoji="0" lang="ko-KR" altLang="en-US" sz="1800" dirty="0" smtClean="0"/>
              <a:t>평가 수집자료의 성격에 따라서 </a:t>
            </a:r>
            <a:r>
              <a:rPr kumimoji="0" lang="ko-KR" altLang="en-US" sz="1800" b="1" dirty="0" err="1" smtClean="0">
                <a:solidFill>
                  <a:srgbClr val="00B0F0"/>
                </a:solidFill>
              </a:rPr>
              <a:t>양적평가</a:t>
            </a:r>
            <a:r>
              <a:rPr kumimoji="0" lang="ko-KR" altLang="en-US" sz="1800" dirty="0" err="1" smtClean="0"/>
              <a:t>와</a:t>
            </a:r>
            <a:r>
              <a:rPr kumimoji="0" lang="ko-KR" altLang="en-US" sz="1800" dirty="0" smtClean="0"/>
              <a:t> </a:t>
            </a:r>
            <a:r>
              <a:rPr kumimoji="0" lang="ko-KR" altLang="en-US" sz="1800" b="1" dirty="0" err="1" smtClean="0">
                <a:solidFill>
                  <a:srgbClr val="00B0F0"/>
                </a:solidFill>
              </a:rPr>
              <a:t>질적평가</a:t>
            </a:r>
            <a:endParaRPr kumimoji="0" lang="en-US" altLang="ko-KR" sz="1800" b="1" dirty="0" smtClean="0">
              <a:solidFill>
                <a:srgbClr val="00B0F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en-US" altLang="ko-KR" sz="1800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kumimoji="0" lang="ko-KR" altLang="en-US" sz="1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2434</TotalTime>
  <Words>1219</Words>
  <Application>Microsoft Office PowerPoint</Application>
  <PresentationFormat>화면 슬라이드 쇼(4:3)</PresentationFormat>
  <Paragraphs>303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20</vt:i4>
      </vt:variant>
    </vt:vector>
  </HeadingPairs>
  <TitlesOfParts>
    <vt:vector size="33" baseType="lpstr">
      <vt:lpstr>굴림</vt:lpstr>
      <vt:lpstr>Arial</vt:lpstr>
      <vt:lpstr>돋움체</vt:lpstr>
      <vt:lpstr>나눔고딕</vt:lpstr>
      <vt:lpstr>HY견고딕</vt:lpstr>
      <vt:lpstr>Wingdings</vt:lpstr>
      <vt:lpstr>굴림체</vt:lpstr>
      <vt:lpstr>HY강M</vt:lpstr>
      <vt:lpstr>Web Kid12</vt:lpstr>
      <vt:lpstr>HY강B</vt:lpstr>
      <vt:lpstr>맑은 고딕</vt:lpstr>
      <vt:lpstr>Office 테마</vt:lpstr>
      <vt:lpstr>1_Office 테마</vt:lpstr>
      <vt:lpstr>           사례관리 사업평가 (과정평가)</vt:lpstr>
      <vt:lpstr>PowerPoint 프레젠테이션</vt:lpstr>
      <vt:lpstr>1. 사례관리란?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jin-sung</dc:creator>
  <cp:lastModifiedBy>LG</cp:lastModifiedBy>
  <cp:revision>161</cp:revision>
  <dcterms:created xsi:type="dcterms:W3CDTF">2012-12-23T16:37:35Z</dcterms:created>
  <dcterms:modified xsi:type="dcterms:W3CDTF">2018-07-23T17:12:07Z</dcterms:modified>
</cp:coreProperties>
</file>