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0" r:id="rId1"/>
  </p:sldMasterIdLst>
  <p:notesMasterIdLst>
    <p:notesMasterId r:id="rId31"/>
  </p:notesMasterIdLst>
  <p:sldIdLst>
    <p:sldId id="256" r:id="rId2"/>
    <p:sldId id="266" r:id="rId3"/>
    <p:sldId id="353" r:id="rId4"/>
    <p:sldId id="267" r:id="rId5"/>
    <p:sldId id="355" r:id="rId6"/>
    <p:sldId id="356" r:id="rId7"/>
    <p:sldId id="357" r:id="rId8"/>
    <p:sldId id="358" r:id="rId9"/>
    <p:sldId id="359" r:id="rId10"/>
    <p:sldId id="349" r:id="rId11"/>
    <p:sldId id="351" r:id="rId12"/>
    <p:sldId id="350" r:id="rId13"/>
    <p:sldId id="352" r:id="rId14"/>
    <p:sldId id="344" r:id="rId15"/>
    <p:sldId id="354" r:id="rId16"/>
    <p:sldId id="272" r:id="rId17"/>
    <p:sldId id="273" r:id="rId18"/>
    <p:sldId id="274" r:id="rId19"/>
    <p:sldId id="276" r:id="rId20"/>
    <p:sldId id="279" r:id="rId21"/>
    <p:sldId id="281" r:id="rId22"/>
    <p:sldId id="282" r:id="rId23"/>
    <p:sldId id="326" r:id="rId24"/>
    <p:sldId id="327" r:id="rId25"/>
    <p:sldId id="328" r:id="rId26"/>
    <p:sldId id="360" r:id="rId27"/>
    <p:sldId id="363" r:id="rId28"/>
    <p:sldId id="361" r:id="rId29"/>
    <p:sldId id="362" r:id="rId3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file:///J:\2012-1&#54617;&#44592;%20&#49688;&#50629;\&#49324;&#47168;&#44288;&#47532;\&#51064;&#51201;,%20&#47932;&#51201;%20&#51088;&#50896;%20&#45348;&#53944;&#50892;&#53356;.pptx" TargetMode="External"/><Relationship Id="rId2" Type="http://schemas.openxmlformats.org/officeDocument/2006/relationships/hyperlink" Target="file:///J:\2012-1&#54617;&#44592;%20&#49688;&#50629;\&#49324;&#47168;&#44288;&#47532;\&#49436;&#48708;&#49828;%20&#51228;&#44277;&#51088;%20&#45348;&#53944;&#50892;&#53356;.pptx" TargetMode="External"/><Relationship Id="rId1" Type="http://schemas.openxmlformats.org/officeDocument/2006/relationships/hyperlink" Target="file:///J:\2012-1&#54617;&#44592;%20&#49688;&#50629;\&#49324;&#47168;&#44288;&#47532;\&#49324;&#47168;&#48156;&#44404;&#44284;%20&#51032;&#47280;%20&#45348;&#53944;&#50892;&#53356;.pptx" TargetMode="External"/><Relationship Id="rId4" Type="http://schemas.openxmlformats.org/officeDocument/2006/relationships/hyperlink" Target="file:///J:\2012-1&#54617;&#44592;%20&#49688;&#50629;\&#49324;&#47168;&#44288;&#47532;\&#51204;&#47928;&#44032;%20&#45348;&#53944;&#50892;&#53356;.pptx" TargetMode="Externa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49C47-A108-4913-AECA-E8ED5B9FFF85}" type="doc">
      <dgm:prSet loTypeId="urn:microsoft.com/office/officeart/2008/layout/RadialCluster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02CD102D-19FB-4CBD-8EB6-2E74C3E39751}">
      <dgm:prSet phldrT="[텍스트]" custT="1"/>
      <dgm:spPr/>
      <dgm:t>
        <a:bodyPr/>
        <a:lstStyle/>
        <a:p>
          <a:pPr latinLnBrk="1"/>
          <a:r>
            <a:rPr lang="ko-KR" altLang="en-US" sz="2000" b="1" dirty="0" smtClean="0">
              <a:latin typeface="+mj-ea"/>
              <a:ea typeface="+mj-ea"/>
            </a:rPr>
            <a:t>사례관리 기관</a:t>
          </a:r>
          <a:r>
            <a:rPr lang="en-US" altLang="ko-KR" sz="2000" b="1" dirty="0" smtClean="0">
              <a:latin typeface="+mj-ea"/>
              <a:ea typeface="+mj-ea"/>
            </a:rPr>
            <a:t>/</a:t>
          </a:r>
          <a:r>
            <a:rPr lang="ko-KR" altLang="en-US" sz="2000" b="1" dirty="0" smtClean="0">
              <a:latin typeface="+mj-ea"/>
              <a:ea typeface="+mj-ea"/>
            </a:rPr>
            <a:t>팀</a:t>
          </a:r>
          <a:endParaRPr lang="ko-KR" altLang="en-US" sz="2000" b="1" dirty="0">
            <a:latin typeface="+mj-ea"/>
            <a:ea typeface="+mj-ea"/>
          </a:endParaRPr>
        </a:p>
      </dgm:t>
    </dgm:pt>
    <dgm:pt modelId="{7EDE4E37-6AF7-42CB-ADB9-AFFE5AF605A9}" type="parTrans" cxnId="{794C4A22-CB0D-442A-8774-F55C509542D8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77329A60-AB89-4095-9574-6664D14E488E}" type="sibTrans" cxnId="{794C4A22-CB0D-442A-8774-F55C509542D8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B5911BFA-46D2-476D-A742-DB0A14F028A8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사례발굴과 의뢰  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1" action="ppaction://hlinkpres?slideindex=1&amp;slidetitle="/>
          </dgm14:cNvPr>
        </a:ext>
      </dgm:extLst>
    </dgm:pt>
    <dgm:pt modelId="{75852DFF-FE17-4025-BA4C-1F89C7D66B73}" type="parTrans" cxnId="{C24A82DB-974A-4AB3-B814-1B1512799955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8E615D3-65BD-4AA9-8FA9-C5A25E660DC2}" type="sibTrans" cxnId="{C24A82DB-974A-4AB3-B814-1B1512799955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0CB7D7E4-459A-42C4-B8E5-971CAFC865E4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서비스       제공자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2" action="ppaction://hlinkpres?slideindex=1&amp;slidetitle="/>
          </dgm14:cNvPr>
        </a:ext>
      </dgm:extLst>
    </dgm:pt>
    <dgm:pt modelId="{4C6EA268-ACD7-4740-8235-153409D47F44}" type="parTrans" cxnId="{34DEDF92-716F-45A2-B17A-B502F269E557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4FCFCDCE-B425-44F2-B7CC-76FD964E1B5F}" type="sibTrans" cxnId="{34DEDF92-716F-45A2-B17A-B502F269E557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5D7B1216-006C-4817-B093-9301D9B77706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인적</a:t>
          </a:r>
          <a:r>
            <a:rPr lang="en-US" altLang="ko-KR" sz="1600" b="1" dirty="0" smtClean="0">
              <a:latin typeface="+mj-ea"/>
              <a:ea typeface="+mj-ea"/>
            </a:rPr>
            <a:t>, </a:t>
          </a:r>
          <a:r>
            <a:rPr lang="ko-KR" altLang="en-US" sz="1600" b="1" dirty="0" smtClean="0">
              <a:latin typeface="+mj-ea"/>
              <a:ea typeface="+mj-ea"/>
            </a:rPr>
            <a:t>물적  자원        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3" action="ppaction://hlinkpres?slideindex=1&amp;slidetitle="/>
          </dgm14:cNvPr>
        </a:ext>
      </dgm:extLst>
    </dgm:pt>
    <dgm:pt modelId="{0F17ABC6-8A5C-4AFC-8414-377EB2524D7A}" type="parTrans" cxnId="{E872B2EA-3B98-4928-AED8-FB566A330E8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377910DE-205F-433B-8693-61B52A58ABA6}" type="sibTrans" cxnId="{E872B2EA-3B98-4928-AED8-FB566A330E8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2226E5ED-1A5E-4890-B858-F20AD4AC6434}">
      <dgm:prSet phldrT="[텍스트]" custT="1"/>
      <dgm:spPr/>
      <dgm:t>
        <a:bodyPr/>
        <a:lstStyle/>
        <a:p>
          <a:pPr latinLnBrk="1"/>
          <a:r>
            <a:rPr lang="ko-KR" altLang="en-US" sz="1600" b="1" dirty="0" smtClean="0">
              <a:latin typeface="+mj-ea"/>
              <a:ea typeface="+mj-ea"/>
            </a:rPr>
            <a:t>전문가       네트워크</a:t>
          </a:r>
          <a:endParaRPr lang="ko-KR" altLang="en-US" sz="1600" b="1" dirty="0">
            <a:latin typeface="+mj-ea"/>
            <a:ea typeface="+mj-ea"/>
          </a:endParaRPr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4" action="ppaction://hlinkpres?slideindex=1&amp;slidetitle="/>
          </dgm14:cNvPr>
        </a:ext>
      </dgm:extLst>
    </dgm:pt>
    <dgm:pt modelId="{B8C62E2D-48C8-441A-9D7D-B3766C74E7BA}" type="parTrans" cxnId="{E505E3C9-FD12-4781-BD4B-1082AE1CAFD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13354BA1-106F-4F98-888C-404F81D212C8}" type="sibTrans" cxnId="{E505E3C9-FD12-4781-BD4B-1082AE1CAFD0}">
      <dgm:prSet/>
      <dgm:spPr/>
      <dgm:t>
        <a:bodyPr/>
        <a:lstStyle/>
        <a:p>
          <a:pPr latinLnBrk="1"/>
          <a:endParaRPr lang="ko-KR" altLang="en-US" b="1">
            <a:latin typeface="+mj-ea"/>
            <a:ea typeface="+mj-ea"/>
          </a:endParaRPr>
        </a:p>
      </dgm:t>
    </dgm:pt>
    <dgm:pt modelId="{FD7D24A6-9FDF-4DCB-B09C-3EF0FB236524}" type="pres">
      <dgm:prSet presAssocID="{8A049C47-A108-4913-AECA-E8ED5B9FFF8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4B6DAE-5898-475C-A005-00AEF5AC69D1}" type="pres">
      <dgm:prSet presAssocID="{02CD102D-19FB-4CBD-8EB6-2E74C3E39751}" presName="singleCycle" presStyleCnt="0"/>
      <dgm:spPr/>
    </dgm:pt>
    <dgm:pt modelId="{DF0E0141-2E41-4379-A8E5-6F7706215B0E}" type="pres">
      <dgm:prSet presAssocID="{02CD102D-19FB-4CBD-8EB6-2E74C3E39751}" presName="singleCenter" presStyleLbl="node1" presStyleIdx="0" presStyleCnt="5" custScaleX="118280" custScaleY="118279">
        <dgm:presLayoutVars>
          <dgm:chMax val="7"/>
          <dgm:chPref val="7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EEBDF45-815F-4947-9F96-A8D87693A632}" type="pres">
      <dgm:prSet presAssocID="{75852DFF-FE17-4025-BA4C-1F89C7D66B73}" presName="Name56" presStyleLbl="parChTrans1D2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B7110AE-EFA8-4D39-9585-1F4AB8BD9B4E}" type="pres">
      <dgm:prSet presAssocID="{B5911BFA-46D2-476D-A742-DB0A14F028A8}" presName="text0" presStyleLbl="node1" presStyleIdx="1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2D259C-9D1C-43C1-A8EE-ACB0CEED9323}" type="pres">
      <dgm:prSet presAssocID="{4C6EA268-ACD7-4740-8235-153409D47F44}" presName="Name56" presStyleLbl="parChTrans1D2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FDDA9E7-750E-4771-BF81-90753F71873D}" type="pres">
      <dgm:prSet presAssocID="{0CB7D7E4-459A-42C4-B8E5-971CAFC865E4}" presName="text0" presStyleLbl="node1" presStyleIdx="2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B3C03C0-0BA2-4F80-AA84-4DEE058F7C3D}" type="pres">
      <dgm:prSet presAssocID="{0F17ABC6-8A5C-4AFC-8414-377EB2524D7A}" presName="Name56" presStyleLbl="parChTrans1D2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4B3C365-B690-4598-B267-F432FA222DDE}" type="pres">
      <dgm:prSet presAssocID="{5D7B1216-006C-4817-B093-9301D9B77706}" presName="text0" presStyleLbl="node1" presStyleIdx="3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246ACE-C386-4D93-B20E-0A829D258D35}" type="pres">
      <dgm:prSet presAssocID="{B8C62E2D-48C8-441A-9D7D-B3766C74E7BA}" presName="Name56" presStyleLbl="parChTrans1D2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714C9759-05A5-41E5-833F-78AF5B402F6D}" type="pres">
      <dgm:prSet presAssocID="{2226E5ED-1A5E-4890-B858-F20AD4AC6434}" presName="text0" presStyleLbl="node1" presStyleIdx="4" presStyleCnt="5" custScaleX="144439" custScaleY="12035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627EA31-E15E-43C6-AC11-F0B3E18B0E1B}" type="presOf" srcId="{0CB7D7E4-459A-42C4-B8E5-971CAFC865E4}" destId="{8FDDA9E7-750E-4771-BF81-90753F71873D}" srcOrd="0" destOrd="0" presId="urn:microsoft.com/office/officeart/2008/layout/RadialCluster"/>
    <dgm:cxn modelId="{CF8BCCFF-280E-4852-A184-544BBADFB70B}" type="presOf" srcId="{B5911BFA-46D2-476D-A742-DB0A14F028A8}" destId="{1B7110AE-EFA8-4D39-9585-1F4AB8BD9B4E}" srcOrd="0" destOrd="0" presId="urn:microsoft.com/office/officeart/2008/layout/RadialCluster"/>
    <dgm:cxn modelId="{03F31CB4-E1AF-43C4-8106-A3D6B7B41D4E}" type="presOf" srcId="{2226E5ED-1A5E-4890-B858-F20AD4AC6434}" destId="{714C9759-05A5-41E5-833F-78AF5B402F6D}" srcOrd="0" destOrd="0" presId="urn:microsoft.com/office/officeart/2008/layout/RadialCluster"/>
    <dgm:cxn modelId="{346B61AE-995A-4BBC-82ED-A8298D84FFEA}" type="presOf" srcId="{8A049C47-A108-4913-AECA-E8ED5B9FFF85}" destId="{FD7D24A6-9FDF-4DCB-B09C-3EF0FB236524}" srcOrd="0" destOrd="0" presId="urn:microsoft.com/office/officeart/2008/layout/RadialCluster"/>
    <dgm:cxn modelId="{E505E3C9-FD12-4781-BD4B-1082AE1CAFD0}" srcId="{02CD102D-19FB-4CBD-8EB6-2E74C3E39751}" destId="{2226E5ED-1A5E-4890-B858-F20AD4AC6434}" srcOrd="3" destOrd="0" parTransId="{B8C62E2D-48C8-441A-9D7D-B3766C74E7BA}" sibTransId="{13354BA1-106F-4F98-888C-404F81D212C8}"/>
    <dgm:cxn modelId="{C24A82DB-974A-4AB3-B814-1B1512799955}" srcId="{02CD102D-19FB-4CBD-8EB6-2E74C3E39751}" destId="{B5911BFA-46D2-476D-A742-DB0A14F028A8}" srcOrd="0" destOrd="0" parTransId="{75852DFF-FE17-4025-BA4C-1F89C7D66B73}" sibTransId="{08E615D3-65BD-4AA9-8FA9-C5A25E660DC2}"/>
    <dgm:cxn modelId="{8BD69629-279C-4407-9B92-7A442474AEFB}" type="presOf" srcId="{4C6EA268-ACD7-4740-8235-153409D47F44}" destId="{712D259C-9D1C-43C1-A8EE-ACB0CEED9323}" srcOrd="0" destOrd="0" presId="urn:microsoft.com/office/officeart/2008/layout/RadialCluster"/>
    <dgm:cxn modelId="{34DEDF92-716F-45A2-B17A-B502F269E557}" srcId="{02CD102D-19FB-4CBD-8EB6-2E74C3E39751}" destId="{0CB7D7E4-459A-42C4-B8E5-971CAFC865E4}" srcOrd="1" destOrd="0" parTransId="{4C6EA268-ACD7-4740-8235-153409D47F44}" sibTransId="{4FCFCDCE-B425-44F2-B7CC-76FD964E1B5F}"/>
    <dgm:cxn modelId="{E872B2EA-3B98-4928-AED8-FB566A330E80}" srcId="{02CD102D-19FB-4CBD-8EB6-2E74C3E39751}" destId="{5D7B1216-006C-4817-B093-9301D9B77706}" srcOrd="2" destOrd="0" parTransId="{0F17ABC6-8A5C-4AFC-8414-377EB2524D7A}" sibTransId="{377910DE-205F-433B-8693-61B52A58ABA6}"/>
    <dgm:cxn modelId="{65361391-7653-4050-86DF-E4E47E86249D}" type="presOf" srcId="{0F17ABC6-8A5C-4AFC-8414-377EB2524D7A}" destId="{BB3C03C0-0BA2-4F80-AA84-4DEE058F7C3D}" srcOrd="0" destOrd="0" presId="urn:microsoft.com/office/officeart/2008/layout/RadialCluster"/>
    <dgm:cxn modelId="{F5338D53-0BC2-4DEC-BA90-45CC53A84E12}" type="presOf" srcId="{B8C62E2D-48C8-441A-9D7D-B3766C74E7BA}" destId="{5C246ACE-C386-4D93-B20E-0A829D258D35}" srcOrd="0" destOrd="0" presId="urn:microsoft.com/office/officeart/2008/layout/RadialCluster"/>
    <dgm:cxn modelId="{73BAE938-9A5A-4585-BFAC-F51B41B12269}" type="presOf" srcId="{5D7B1216-006C-4817-B093-9301D9B77706}" destId="{F4B3C365-B690-4598-B267-F432FA222DDE}" srcOrd="0" destOrd="0" presId="urn:microsoft.com/office/officeart/2008/layout/RadialCluster"/>
    <dgm:cxn modelId="{C951960A-4871-4532-9802-AA4F6E4869C7}" type="presOf" srcId="{75852DFF-FE17-4025-BA4C-1F89C7D66B73}" destId="{EEEBDF45-815F-4947-9F96-A8D87693A632}" srcOrd="0" destOrd="0" presId="urn:microsoft.com/office/officeart/2008/layout/RadialCluster"/>
    <dgm:cxn modelId="{794C4A22-CB0D-442A-8774-F55C509542D8}" srcId="{8A049C47-A108-4913-AECA-E8ED5B9FFF85}" destId="{02CD102D-19FB-4CBD-8EB6-2E74C3E39751}" srcOrd="0" destOrd="0" parTransId="{7EDE4E37-6AF7-42CB-ADB9-AFFE5AF605A9}" sibTransId="{77329A60-AB89-4095-9574-6664D14E488E}"/>
    <dgm:cxn modelId="{AE562350-6D86-48FB-AC35-B058B9D33EB5}" type="presOf" srcId="{02CD102D-19FB-4CBD-8EB6-2E74C3E39751}" destId="{DF0E0141-2E41-4379-A8E5-6F7706215B0E}" srcOrd="0" destOrd="0" presId="urn:microsoft.com/office/officeart/2008/layout/RadialCluster"/>
    <dgm:cxn modelId="{FA4B1279-1538-4181-99DD-814164EC6DF1}" type="presParOf" srcId="{FD7D24A6-9FDF-4DCB-B09C-3EF0FB236524}" destId="{CD4B6DAE-5898-475C-A005-00AEF5AC69D1}" srcOrd="0" destOrd="0" presId="urn:microsoft.com/office/officeart/2008/layout/RadialCluster"/>
    <dgm:cxn modelId="{DA204264-6474-480B-86B2-F7EFC10017D9}" type="presParOf" srcId="{CD4B6DAE-5898-475C-A005-00AEF5AC69D1}" destId="{DF0E0141-2E41-4379-A8E5-6F7706215B0E}" srcOrd="0" destOrd="0" presId="urn:microsoft.com/office/officeart/2008/layout/RadialCluster"/>
    <dgm:cxn modelId="{8C5931E1-36BE-42D2-B163-7874401D34EB}" type="presParOf" srcId="{CD4B6DAE-5898-475C-A005-00AEF5AC69D1}" destId="{EEEBDF45-815F-4947-9F96-A8D87693A632}" srcOrd="1" destOrd="0" presId="urn:microsoft.com/office/officeart/2008/layout/RadialCluster"/>
    <dgm:cxn modelId="{C976ABD2-C53B-4E53-B568-E26F710D57FB}" type="presParOf" srcId="{CD4B6DAE-5898-475C-A005-00AEF5AC69D1}" destId="{1B7110AE-EFA8-4D39-9585-1F4AB8BD9B4E}" srcOrd="2" destOrd="0" presId="urn:microsoft.com/office/officeart/2008/layout/RadialCluster"/>
    <dgm:cxn modelId="{DAEDF2E4-7949-4F3F-8B81-DF3D71F05A1D}" type="presParOf" srcId="{CD4B6DAE-5898-475C-A005-00AEF5AC69D1}" destId="{712D259C-9D1C-43C1-A8EE-ACB0CEED9323}" srcOrd="3" destOrd="0" presId="urn:microsoft.com/office/officeart/2008/layout/RadialCluster"/>
    <dgm:cxn modelId="{ACF03CB2-1F0D-437B-B95A-86641F70CFF4}" type="presParOf" srcId="{CD4B6DAE-5898-475C-A005-00AEF5AC69D1}" destId="{8FDDA9E7-750E-4771-BF81-90753F71873D}" srcOrd="4" destOrd="0" presId="urn:microsoft.com/office/officeart/2008/layout/RadialCluster"/>
    <dgm:cxn modelId="{91629D53-871E-440D-9E1E-CFCF08ADAABA}" type="presParOf" srcId="{CD4B6DAE-5898-475C-A005-00AEF5AC69D1}" destId="{BB3C03C0-0BA2-4F80-AA84-4DEE058F7C3D}" srcOrd="5" destOrd="0" presId="urn:microsoft.com/office/officeart/2008/layout/RadialCluster"/>
    <dgm:cxn modelId="{6ED072CE-5DE4-4E14-B44B-AD7ED45D1685}" type="presParOf" srcId="{CD4B6DAE-5898-475C-A005-00AEF5AC69D1}" destId="{F4B3C365-B690-4598-B267-F432FA222DDE}" srcOrd="6" destOrd="0" presId="urn:microsoft.com/office/officeart/2008/layout/RadialCluster"/>
    <dgm:cxn modelId="{49999620-5470-4723-B1C2-27570ED7045E}" type="presParOf" srcId="{CD4B6DAE-5898-475C-A005-00AEF5AC69D1}" destId="{5C246ACE-C386-4D93-B20E-0A829D258D35}" srcOrd="7" destOrd="0" presId="urn:microsoft.com/office/officeart/2008/layout/RadialCluster"/>
    <dgm:cxn modelId="{C6260613-AD28-466B-A0D4-6E1D08AF499E}" type="presParOf" srcId="{CD4B6DAE-5898-475C-A005-00AEF5AC69D1}" destId="{714C9759-05A5-41E5-833F-78AF5B402F6D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6ABC77-4D4E-483C-8FBE-700967FFB67B}" type="doc">
      <dgm:prSet loTypeId="urn:microsoft.com/office/officeart/2005/8/layout/radial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DB7F0DD0-ACE1-4741-929D-9398512EA652}">
      <dgm:prSet phldrT="[텍스트]" custT="1"/>
      <dgm:spPr/>
      <dgm:t>
        <a:bodyPr/>
        <a:lstStyle/>
        <a:p>
          <a:pPr latinLnBrk="1"/>
          <a:r>
            <a:rPr lang="ko-KR" altLang="en-US" sz="44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욕구영역</a:t>
          </a:r>
          <a:endParaRPr lang="ko-KR" altLang="en-US" sz="44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BF74C011-F569-40DD-9DF2-2728CC3ACF63}" type="parTrans" cxnId="{7B4B3945-70CF-4B2D-BC75-033F4A4DD36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14DA9539-3BAF-47CF-A1E9-9663675F768C}" type="sibTrans" cxnId="{7B4B3945-70CF-4B2D-BC75-033F4A4DD36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5FB0119E-CFAF-4FB0-A216-D8B127700577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건강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0984AFDF-F5C3-400C-8269-DA871DAAC3B3}" type="parTrans" cxnId="{A45EDF0F-B1D9-494B-97A0-E4857F269C4C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6E821176-E26E-4BB6-B7BE-F925A5935FCD}" type="sibTrans" cxnId="{A45EDF0F-B1D9-494B-97A0-E4857F269C4C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8F86E552-AB53-457D-9D3F-2067471A9BC0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일상</a:t>
          </a:r>
          <a:endParaRPr lang="en-US" altLang="ko-KR" sz="20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88195DA3-3C34-481C-AA0D-00C4073244DE}" type="parTrans" cxnId="{EBB2C3E4-8F47-4B7E-A7B9-BE8B7A6256D5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400744D0-E1FA-4765-A0FD-875A4D96174B}" type="sibTrans" cxnId="{EBB2C3E4-8F47-4B7E-A7B9-BE8B7A6256D5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3347822B-3171-407E-AE43-EB79A794F7D7}">
      <dgm:prSet phldrT="[텍스트]"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가족</a:t>
          </a:r>
          <a:endParaRPr lang="en-US" altLang="ko-KR" sz="20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1C1D5E35-7A08-4109-90F0-D9E8011432CE}" type="parTrans" cxnId="{ED86C926-7C21-4AB3-99C5-0C7BAAA75C61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3EE3CC83-F4D1-425E-9A48-9AEEA7066325}" type="sibTrans" cxnId="{ED86C926-7C21-4AB3-99C5-0C7BAAA75C61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5AD0DEF8-17FA-423E-8AF8-031E0B48731F}">
      <dgm:prSet phldrT="[텍스트]" custT="1"/>
      <dgm:spPr/>
      <dgm:t>
        <a:bodyPr/>
        <a:lstStyle/>
        <a:p>
          <a:pPr latinLnBrk="1"/>
          <a:r>
            <a:rPr lang="ko-KR" altLang="en-US" sz="2000" dirty="0" err="1" smtClean="0">
              <a:latin typeface="나눔고딕" panose="020D0604000000000000" pitchFamily="50" charset="-127"/>
              <a:ea typeface="나눔고딕" panose="020D0604000000000000" pitchFamily="50" charset="-127"/>
            </a:rPr>
            <a:t>사회적관계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CD2E4AB8-38A6-4DEE-AE56-466B97BFDC4C}" type="parTrans" cxnId="{74FC0746-1BEC-48B5-BA52-BF12DCCF9C82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C0068714-CA5B-46B4-80B7-424BA126EFAB}" type="sibTrans" cxnId="{74FC0746-1BEC-48B5-BA52-BF12DCCF9C82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2D3B871-215A-4524-8B71-25724E5844A4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경제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8D3BCBCA-61FD-4FFB-BBF5-6C748F615157}" type="parTrans" cxnId="{0350837D-4DBF-469B-98BC-DDFF8DC12948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E0EF0D2C-1550-4A27-AF77-A2CDF87EA1EC}" type="sibTrans" cxnId="{0350837D-4DBF-469B-98BC-DDFF8DC12948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9579D0C-D823-4298-B7B6-DCC323899C2E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교육 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FA3481E-BC0E-4A8D-88FB-F1FFA7ED123E}" type="parTrans" cxnId="{DE6B8B4C-47A2-4048-8957-BE97C0AE2E3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9EABA26B-4F26-426B-9228-6069472581A7}" type="sibTrans" cxnId="{DE6B8B4C-47A2-4048-8957-BE97C0AE2E3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215A242-08D0-4352-B319-CFAC0E4B2059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권익</a:t>
          </a:r>
          <a:endParaRPr lang="en-US" altLang="ko-KR" sz="20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보장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EAFD50B6-998E-461F-B35C-7E0179E8BBE9}" type="parTrans" cxnId="{1AA44BEF-1B0D-4CCD-80A7-C99AFB3D06F4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E2020AAD-E981-4D45-B797-9998988F86A2}" type="sibTrans" cxnId="{1AA44BEF-1B0D-4CCD-80A7-C99AFB3D06F4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070D00F9-48F7-46D5-A83C-0107F43B3F0B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고용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3DB393B8-39DF-4725-A1EC-4810DE32C8D8}" type="parTrans" cxnId="{E1AA1D2A-D1BC-451E-8C8F-6073D683F8B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4DD4274A-5505-4C20-96E9-56AA062BC913}" type="sibTrans" cxnId="{E1AA1D2A-D1BC-451E-8C8F-6073D683F8B3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5E3A87BC-54C6-4024-947E-37E3AD335C25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en-US" altLang="ko-KR" sz="20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환경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27589CE5-F395-4490-BD7F-DFAE84AB02F9}" type="parTrans" cxnId="{4E262908-BDB6-48F4-9945-45555D1E8C8C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F6B37546-6E54-4367-9242-24AB7F6339AD}" type="sibTrans" cxnId="{4E262908-BDB6-48F4-9945-45555D1E8C8C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C3D0644E-CAE6-43DA-8F39-583012184043}">
      <dgm:prSet custT="1"/>
      <dgm:spPr/>
      <dgm:t>
        <a:bodyPr/>
        <a:lstStyle/>
        <a:p>
          <a:pPr latinLnBrk="1"/>
          <a:r>
            <a: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안전</a:t>
          </a:r>
          <a:endParaRPr lang="ko-KR" altLang="en-US" sz="20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77F348E9-47CB-46BD-9B9C-0C7B77890E0B}" type="parTrans" cxnId="{F3A0F6FF-0E32-44CD-A1C6-5158B0E764A6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011C6119-CC8F-492B-989B-CAC6627B90D1}" type="sibTrans" cxnId="{F3A0F6FF-0E32-44CD-A1C6-5158B0E764A6}">
      <dgm:prSet/>
      <dgm:spPr/>
      <dgm:t>
        <a:bodyPr/>
        <a:lstStyle/>
        <a:p>
          <a:pPr latinLnBrk="1"/>
          <a:endParaRPr lang="ko-KR" altLang="en-US" sz="1800">
            <a:latin typeface="나눔고딕" panose="020D0604000000000000" pitchFamily="50" charset="-127"/>
            <a:ea typeface="나눔고딕" panose="020D0604000000000000" pitchFamily="50" charset="-127"/>
          </a:endParaRPr>
        </a:p>
      </dgm:t>
    </dgm:pt>
    <dgm:pt modelId="{36E6E88B-2CAE-4E66-B5BD-D70A0C0B82E8}" type="pres">
      <dgm:prSet presAssocID="{C46ABC77-4D4E-483C-8FBE-700967FFB6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C227C7-4A72-4473-8BE2-357969CBEE41}" type="pres">
      <dgm:prSet presAssocID="{C46ABC77-4D4E-483C-8FBE-700967FFB67B}" presName="radial" presStyleCnt="0">
        <dgm:presLayoutVars>
          <dgm:animLvl val="ctr"/>
        </dgm:presLayoutVars>
      </dgm:prSet>
      <dgm:spPr/>
    </dgm:pt>
    <dgm:pt modelId="{DD37AA2E-5CB7-47C2-A74C-8E6B22E6F129}" type="pres">
      <dgm:prSet presAssocID="{DB7F0DD0-ACE1-4741-929D-9398512EA652}" presName="centerShape" presStyleLbl="vennNode1" presStyleIdx="0" presStyleCnt="11"/>
      <dgm:spPr/>
      <dgm:t>
        <a:bodyPr/>
        <a:lstStyle/>
        <a:p>
          <a:pPr latinLnBrk="1"/>
          <a:endParaRPr lang="ko-KR" altLang="en-US"/>
        </a:p>
      </dgm:t>
    </dgm:pt>
    <dgm:pt modelId="{084C9D23-0FFB-4932-8168-2519414A9673}" type="pres">
      <dgm:prSet presAssocID="{5FB0119E-CFAF-4FB0-A216-D8B127700577}" presName="node" presStyleLbl="vennNode1" presStyleIdx="1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FDB12A-F26C-402D-910F-D97BD62E9B77}" type="pres">
      <dgm:prSet presAssocID="{8F86E552-AB53-457D-9D3F-2067471A9BC0}" presName="node" presStyleLbl="vennNode1" presStyleIdx="2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AA98ECE-2F52-4ED8-A39E-87EA53548EB9}" type="pres">
      <dgm:prSet presAssocID="{3347822B-3171-407E-AE43-EB79A794F7D7}" presName="node" presStyleLbl="vennNode1" presStyleIdx="3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1BED55-06E8-4C01-9FF3-F63CB3D25D52}" type="pres">
      <dgm:prSet presAssocID="{5AD0DEF8-17FA-423E-8AF8-031E0B48731F}" presName="node" presStyleLbl="vennNode1" presStyleIdx="4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282E21C-A88F-4819-9D9F-ECED35EBA9FC}" type="pres">
      <dgm:prSet presAssocID="{72D3B871-215A-4524-8B71-25724E5844A4}" presName="node" presStyleLbl="vennNode1" presStyleIdx="5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4EA6F0-6A95-4C94-9156-83DA63A9E4EB}" type="pres">
      <dgm:prSet presAssocID="{79579D0C-D823-4298-B7B6-DCC323899C2E}" presName="node" presStyleLbl="vennNode1" presStyleIdx="6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858D3E9-E999-4A45-9DAF-5A54265822CA}" type="pres">
      <dgm:prSet presAssocID="{070D00F9-48F7-46D5-A83C-0107F43B3F0B}" presName="node" presStyleLbl="vennNode1" presStyleIdx="7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4809434-2B04-4290-8119-ECEE494F4588}" type="pres">
      <dgm:prSet presAssocID="{5E3A87BC-54C6-4024-947E-37E3AD335C25}" presName="node" presStyleLbl="vennNode1" presStyleIdx="8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B711361-EDEB-4123-8DA4-F6CBF59C9CA4}" type="pres">
      <dgm:prSet presAssocID="{7215A242-08D0-4352-B319-CFAC0E4B2059}" presName="node" presStyleLbl="vennNode1" presStyleIdx="9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8EC7D8-F166-4738-915F-C77EC7073591}" type="pres">
      <dgm:prSet presAssocID="{C3D0644E-CAE6-43DA-8F39-583012184043}" presName="node" presStyleLbl="vennNode1" presStyleIdx="10" presStyleCnt="1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8CD60F6-20EF-4B47-B606-41996439174B}" type="presOf" srcId="{C46ABC77-4D4E-483C-8FBE-700967FFB67B}" destId="{36E6E88B-2CAE-4E66-B5BD-D70A0C0B82E8}" srcOrd="0" destOrd="0" presId="urn:microsoft.com/office/officeart/2005/8/layout/radial3"/>
    <dgm:cxn modelId="{BD683239-8C5F-452D-9697-89A3B63A4498}" type="presOf" srcId="{72D3B871-215A-4524-8B71-25724E5844A4}" destId="{1282E21C-A88F-4819-9D9F-ECED35EBA9FC}" srcOrd="0" destOrd="0" presId="urn:microsoft.com/office/officeart/2005/8/layout/radial3"/>
    <dgm:cxn modelId="{A45EDF0F-B1D9-494B-97A0-E4857F269C4C}" srcId="{DB7F0DD0-ACE1-4741-929D-9398512EA652}" destId="{5FB0119E-CFAF-4FB0-A216-D8B127700577}" srcOrd="0" destOrd="0" parTransId="{0984AFDF-F5C3-400C-8269-DA871DAAC3B3}" sibTransId="{6E821176-E26E-4BB6-B7BE-F925A5935FCD}"/>
    <dgm:cxn modelId="{D26C9E07-DB45-4501-B970-4560A325B884}" type="presOf" srcId="{8F86E552-AB53-457D-9D3F-2067471A9BC0}" destId="{A5FDB12A-F26C-402D-910F-D97BD62E9B77}" srcOrd="0" destOrd="0" presId="urn:microsoft.com/office/officeart/2005/8/layout/radial3"/>
    <dgm:cxn modelId="{72F40F75-A8FB-47BC-9DA6-A0C0B7674BBC}" type="presOf" srcId="{DB7F0DD0-ACE1-4741-929D-9398512EA652}" destId="{DD37AA2E-5CB7-47C2-A74C-8E6B22E6F129}" srcOrd="0" destOrd="0" presId="urn:microsoft.com/office/officeart/2005/8/layout/radial3"/>
    <dgm:cxn modelId="{ED86C926-7C21-4AB3-99C5-0C7BAAA75C61}" srcId="{DB7F0DD0-ACE1-4741-929D-9398512EA652}" destId="{3347822B-3171-407E-AE43-EB79A794F7D7}" srcOrd="2" destOrd="0" parTransId="{1C1D5E35-7A08-4109-90F0-D9E8011432CE}" sibTransId="{3EE3CC83-F4D1-425E-9A48-9AEEA7066325}"/>
    <dgm:cxn modelId="{1AA44BEF-1B0D-4CCD-80A7-C99AFB3D06F4}" srcId="{DB7F0DD0-ACE1-4741-929D-9398512EA652}" destId="{7215A242-08D0-4352-B319-CFAC0E4B2059}" srcOrd="8" destOrd="0" parTransId="{EAFD50B6-998E-461F-B35C-7E0179E8BBE9}" sibTransId="{E2020AAD-E981-4D45-B797-9998988F86A2}"/>
    <dgm:cxn modelId="{F3A0F6FF-0E32-44CD-A1C6-5158B0E764A6}" srcId="{DB7F0DD0-ACE1-4741-929D-9398512EA652}" destId="{C3D0644E-CAE6-43DA-8F39-583012184043}" srcOrd="9" destOrd="0" parTransId="{77F348E9-47CB-46BD-9B9C-0C7B77890E0B}" sibTransId="{011C6119-CC8F-492B-989B-CAC6627B90D1}"/>
    <dgm:cxn modelId="{E82CE20D-1F31-444D-97DD-19FD0396398F}" type="presOf" srcId="{3347822B-3171-407E-AE43-EB79A794F7D7}" destId="{9AA98ECE-2F52-4ED8-A39E-87EA53548EB9}" srcOrd="0" destOrd="0" presId="urn:microsoft.com/office/officeart/2005/8/layout/radial3"/>
    <dgm:cxn modelId="{0350837D-4DBF-469B-98BC-DDFF8DC12948}" srcId="{DB7F0DD0-ACE1-4741-929D-9398512EA652}" destId="{72D3B871-215A-4524-8B71-25724E5844A4}" srcOrd="4" destOrd="0" parTransId="{8D3BCBCA-61FD-4FFB-BBF5-6C748F615157}" sibTransId="{E0EF0D2C-1550-4A27-AF77-A2CDF87EA1EC}"/>
    <dgm:cxn modelId="{4E262908-BDB6-48F4-9945-45555D1E8C8C}" srcId="{DB7F0DD0-ACE1-4741-929D-9398512EA652}" destId="{5E3A87BC-54C6-4024-947E-37E3AD335C25}" srcOrd="7" destOrd="0" parTransId="{27589CE5-F395-4490-BD7F-DFAE84AB02F9}" sibTransId="{F6B37546-6E54-4367-9242-24AB7F6339AD}"/>
    <dgm:cxn modelId="{74FC0746-1BEC-48B5-BA52-BF12DCCF9C82}" srcId="{DB7F0DD0-ACE1-4741-929D-9398512EA652}" destId="{5AD0DEF8-17FA-423E-8AF8-031E0B48731F}" srcOrd="3" destOrd="0" parTransId="{CD2E4AB8-38A6-4DEE-AE56-466B97BFDC4C}" sibTransId="{C0068714-CA5B-46B4-80B7-424BA126EFAB}"/>
    <dgm:cxn modelId="{DE6B8B4C-47A2-4048-8957-BE97C0AE2E33}" srcId="{DB7F0DD0-ACE1-4741-929D-9398512EA652}" destId="{79579D0C-D823-4298-B7B6-DCC323899C2E}" srcOrd="5" destOrd="0" parTransId="{7FA3481E-BC0E-4A8D-88FB-F1FFA7ED123E}" sibTransId="{9EABA26B-4F26-426B-9228-6069472581A7}"/>
    <dgm:cxn modelId="{1C1DA0C4-6DE8-45F4-B007-1973737E4681}" type="presOf" srcId="{070D00F9-48F7-46D5-A83C-0107F43B3F0B}" destId="{C858D3E9-E999-4A45-9DAF-5A54265822CA}" srcOrd="0" destOrd="0" presId="urn:microsoft.com/office/officeart/2005/8/layout/radial3"/>
    <dgm:cxn modelId="{7B4B3945-70CF-4B2D-BC75-033F4A4DD363}" srcId="{C46ABC77-4D4E-483C-8FBE-700967FFB67B}" destId="{DB7F0DD0-ACE1-4741-929D-9398512EA652}" srcOrd="0" destOrd="0" parTransId="{BF74C011-F569-40DD-9DF2-2728CC3ACF63}" sibTransId="{14DA9539-3BAF-47CF-A1E9-9663675F768C}"/>
    <dgm:cxn modelId="{68E63673-4153-4875-A6CD-8CF58317D431}" type="presOf" srcId="{5FB0119E-CFAF-4FB0-A216-D8B127700577}" destId="{084C9D23-0FFB-4932-8168-2519414A9673}" srcOrd="0" destOrd="0" presId="urn:microsoft.com/office/officeart/2005/8/layout/radial3"/>
    <dgm:cxn modelId="{7F4286DA-A043-4C30-960B-1B5830D293EA}" type="presOf" srcId="{7215A242-08D0-4352-B319-CFAC0E4B2059}" destId="{3B711361-EDEB-4123-8DA4-F6CBF59C9CA4}" srcOrd="0" destOrd="0" presId="urn:microsoft.com/office/officeart/2005/8/layout/radial3"/>
    <dgm:cxn modelId="{E1AA1D2A-D1BC-451E-8C8F-6073D683F8B3}" srcId="{DB7F0DD0-ACE1-4741-929D-9398512EA652}" destId="{070D00F9-48F7-46D5-A83C-0107F43B3F0B}" srcOrd="6" destOrd="0" parTransId="{3DB393B8-39DF-4725-A1EC-4810DE32C8D8}" sibTransId="{4DD4274A-5505-4C20-96E9-56AA062BC913}"/>
    <dgm:cxn modelId="{DD1C0EBF-DDF9-45EC-875C-8DC56F26F4FA}" type="presOf" srcId="{C3D0644E-CAE6-43DA-8F39-583012184043}" destId="{508EC7D8-F166-4738-915F-C77EC7073591}" srcOrd="0" destOrd="0" presId="urn:microsoft.com/office/officeart/2005/8/layout/radial3"/>
    <dgm:cxn modelId="{AE668611-8C8F-4B05-962B-BCE558AB292C}" type="presOf" srcId="{79579D0C-D823-4298-B7B6-DCC323899C2E}" destId="{A44EA6F0-6A95-4C94-9156-83DA63A9E4EB}" srcOrd="0" destOrd="0" presId="urn:microsoft.com/office/officeart/2005/8/layout/radial3"/>
    <dgm:cxn modelId="{99F22DA2-7E3D-49B6-8DDD-736E5B9407EE}" type="presOf" srcId="{5E3A87BC-54C6-4024-947E-37E3AD335C25}" destId="{84809434-2B04-4290-8119-ECEE494F4588}" srcOrd="0" destOrd="0" presId="urn:microsoft.com/office/officeart/2005/8/layout/radial3"/>
    <dgm:cxn modelId="{F6334A3C-F7EB-411C-B756-00E75A028C69}" type="presOf" srcId="{5AD0DEF8-17FA-423E-8AF8-031E0B48731F}" destId="{B31BED55-06E8-4C01-9FF3-F63CB3D25D52}" srcOrd="0" destOrd="0" presId="urn:microsoft.com/office/officeart/2005/8/layout/radial3"/>
    <dgm:cxn modelId="{EBB2C3E4-8F47-4B7E-A7B9-BE8B7A6256D5}" srcId="{DB7F0DD0-ACE1-4741-929D-9398512EA652}" destId="{8F86E552-AB53-457D-9D3F-2067471A9BC0}" srcOrd="1" destOrd="0" parTransId="{88195DA3-3C34-481C-AA0D-00C4073244DE}" sibTransId="{400744D0-E1FA-4765-A0FD-875A4D96174B}"/>
    <dgm:cxn modelId="{37B1E160-55DF-4C16-BF05-05083FD33D48}" type="presParOf" srcId="{36E6E88B-2CAE-4E66-B5BD-D70A0C0B82E8}" destId="{B6C227C7-4A72-4473-8BE2-357969CBEE41}" srcOrd="0" destOrd="0" presId="urn:microsoft.com/office/officeart/2005/8/layout/radial3"/>
    <dgm:cxn modelId="{DA66EFDC-33DB-4C8A-B7EF-DB23DBCEB29D}" type="presParOf" srcId="{B6C227C7-4A72-4473-8BE2-357969CBEE41}" destId="{DD37AA2E-5CB7-47C2-A74C-8E6B22E6F129}" srcOrd="0" destOrd="0" presId="urn:microsoft.com/office/officeart/2005/8/layout/radial3"/>
    <dgm:cxn modelId="{C0FE1CEB-E570-4C2C-AFF3-B162B9D9A3B5}" type="presParOf" srcId="{B6C227C7-4A72-4473-8BE2-357969CBEE41}" destId="{084C9D23-0FFB-4932-8168-2519414A9673}" srcOrd="1" destOrd="0" presId="urn:microsoft.com/office/officeart/2005/8/layout/radial3"/>
    <dgm:cxn modelId="{0004D2E0-F3CD-4E35-971B-BBEE7C2A84A4}" type="presParOf" srcId="{B6C227C7-4A72-4473-8BE2-357969CBEE41}" destId="{A5FDB12A-F26C-402D-910F-D97BD62E9B77}" srcOrd="2" destOrd="0" presId="urn:microsoft.com/office/officeart/2005/8/layout/radial3"/>
    <dgm:cxn modelId="{B52CAD27-4F19-495E-A9A9-F00EB86CC960}" type="presParOf" srcId="{B6C227C7-4A72-4473-8BE2-357969CBEE41}" destId="{9AA98ECE-2F52-4ED8-A39E-87EA53548EB9}" srcOrd="3" destOrd="0" presId="urn:microsoft.com/office/officeart/2005/8/layout/radial3"/>
    <dgm:cxn modelId="{2074E8A1-B2F9-4B6E-8DEA-16042694AEAB}" type="presParOf" srcId="{B6C227C7-4A72-4473-8BE2-357969CBEE41}" destId="{B31BED55-06E8-4C01-9FF3-F63CB3D25D52}" srcOrd="4" destOrd="0" presId="urn:microsoft.com/office/officeart/2005/8/layout/radial3"/>
    <dgm:cxn modelId="{DD96052B-9D4A-41C7-9F6A-9E76592C453F}" type="presParOf" srcId="{B6C227C7-4A72-4473-8BE2-357969CBEE41}" destId="{1282E21C-A88F-4819-9D9F-ECED35EBA9FC}" srcOrd="5" destOrd="0" presId="urn:microsoft.com/office/officeart/2005/8/layout/radial3"/>
    <dgm:cxn modelId="{8285EF40-B5D9-450C-B310-DB2BDADAC828}" type="presParOf" srcId="{B6C227C7-4A72-4473-8BE2-357969CBEE41}" destId="{A44EA6F0-6A95-4C94-9156-83DA63A9E4EB}" srcOrd="6" destOrd="0" presId="urn:microsoft.com/office/officeart/2005/8/layout/radial3"/>
    <dgm:cxn modelId="{0E559AEB-0A1F-4615-96B3-196D37AE3FF8}" type="presParOf" srcId="{B6C227C7-4A72-4473-8BE2-357969CBEE41}" destId="{C858D3E9-E999-4A45-9DAF-5A54265822CA}" srcOrd="7" destOrd="0" presId="urn:microsoft.com/office/officeart/2005/8/layout/radial3"/>
    <dgm:cxn modelId="{1E6DB561-FD0D-442E-A5CA-B891008659B4}" type="presParOf" srcId="{B6C227C7-4A72-4473-8BE2-357969CBEE41}" destId="{84809434-2B04-4290-8119-ECEE494F4588}" srcOrd="8" destOrd="0" presId="urn:microsoft.com/office/officeart/2005/8/layout/radial3"/>
    <dgm:cxn modelId="{460C44C9-C3CB-481D-8422-8EF56F475748}" type="presParOf" srcId="{B6C227C7-4A72-4473-8BE2-357969CBEE41}" destId="{3B711361-EDEB-4123-8DA4-F6CBF59C9CA4}" srcOrd="9" destOrd="0" presId="urn:microsoft.com/office/officeart/2005/8/layout/radial3"/>
    <dgm:cxn modelId="{4A204F88-EAF9-4597-BC32-01D73ACA881B}" type="presParOf" srcId="{B6C227C7-4A72-4473-8BE2-357969CBEE41}" destId="{508EC7D8-F166-4738-915F-C77EC7073591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7565C1-2FB2-4000-870E-4F11C27A18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64AD212-8370-4064-8EDC-44F2615263C1}">
      <dgm:prSet phldrT="[텍스트]"/>
      <dgm:spPr/>
      <dgm:t>
        <a:bodyPr/>
        <a:lstStyle/>
        <a:p>
          <a:pPr latinLnBrk="1"/>
          <a:r>
            <a:rPr lang="ko-KR" altLang="en-US" b="1" dirty="0" smtClean="0"/>
            <a:t>강점 사정 </a:t>
          </a:r>
          <a:endParaRPr lang="ko-KR" altLang="en-US" b="1" dirty="0"/>
        </a:p>
      </dgm:t>
    </dgm:pt>
    <dgm:pt modelId="{E8DBBFCB-1A87-47D9-80FF-6031415E6FB6}" type="parTrans" cxnId="{AEE37123-55FA-4E5F-9E03-2BD33F4C3AF9}">
      <dgm:prSet/>
      <dgm:spPr/>
      <dgm:t>
        <a:bodyPr/>
        <a:lstStyle/>
        <a:p>
          <a:pPr latinLnBrk="1"/>
          <a:endParaRPr lang="ko-KR" altLang="en-US"/>
        </a:p>
      </dgm:t>
    </dgm:pt>
    <dgm:pt modelId="{37A74334-D3FF-45F4-A87F-BEB052F7EC4F}" type="sibTrans" cxnId="{AEE37123-55FA-4E5F-9E03-2BD33F4C3AF9}">
      <dgm:prSet/>
      <dgm:spPr/>
      <dgm:t>
        <a:bodyPr/>
        <a:lstStyle/>
        <a:p>
          <a:pPr latinLnBrk="1"/>
          <a:endParaRPr lang="ko-KR" altLang="en-US"/>
        </a:p>
      </dgm:t>
    </dgm:pt>
    <dgm:pt modelId="{FD2F2A2E-1F6C-4A7C-8FC6-203211329181}">
      <dgm:prSet phldrT="[텍스트]"/>
      <dgm:spPr/>
      <dgm:t>
        <a:bodyPr/>
        <a:lstStyle/>
        <a:p>
          <a:pPr latinLnBrk="1"/>
          <a:r>
            <a:rPr lang="ko-KR" altLang="en-US" b="1" dirty="0" smtClean="0"/>
            <a:t>내부자원</a:t>
          </a:r>
          <a:r>
            <a:rPr lang="en-US" altLang="ko-KR" b="1" dirty="0" smtClean="0"/>
            <a:t>(</a:t>
          </a:r>
          <a:r>
            <a:rPr lang="ko-KR" altLang="en-US" b="1" dirty="0" smtClean="0"/>
            <a:t>심리적 자질 등</a:t>
          </a:r>
          <a:r>
            <a:rPr lang="en-US" altLang="ko-KR" b="1" dirty="0" smtClean="0"/>
            <a:t>)</a:t>
          </a:r>
          <a:endParaRPr lang="ko-KR" altLang="en-US" b="1" dirty="0"/>
        </a:p>
      </dgm:t>
    </dgm:pt>
    <dgm:pt modelId="{9971BD2D-DFA2-4384-B3AF-AA6B382D49DC}" type="parTrans" cxnId="{52ED6C19-CD5B-4595-9691-1E5D195CD3BB}">
      <dgm:prSet/>
      <dgm:spPr/>
      <dgm:t>
        <a:bodyPr/>
        <a:lstStyle/>
        <a:p>
          <a:pPr latinLnBrk="1"/>
          <a:endParaRPr lang="ko-KR" altLang="en-US"/>
        </a:p>
      </dgm:t>
    </dgm:pt>
    <dgm:pt modelId="{BF74E89C-F1DA-4FFD-B638-56B5404C70E8}" type="sibTrans" cxnId="{52ED6C19-CD5B-4595-9691-1E5D195CD3BB}">
      <dgm:prSet/>
      <dgm:spPr/>
      <dgm:t>
        <a:bodyPr/>
        <a:lstStyle/>
        <a:p>
          <a:pPr latinLnBrk="1"/>
          <a:endParaRPr lang="ko-KR" altLang="en-US"/>
        </a:p>
      </dgm:t>
    </dgm:pt>
    <dgm:pt modelId="{E17E263D-3A96-4B61-B7D5-E7A4E35AEC6D}">
      <dgm:prSet phldrT="[텍스트]"/>
      <dgm:spPr/>
      <dgm:t>
        <a:bodyPr/>
        <a:lstStyle/>
        <a:p>
          <a:pPr latinLnBrk="1"/>
          <a:r>
            <a:rPr lang="ko-KR" altLang="en-US" b="1" dirty="0" smtClean="0"/>
            <a:t>외부자원</a:t>
          </a:r>
          <a:r>
            <a:rPr lang="en-US" altLang="ko-KR" b="1" dirty="0" smtClean="0"/>
            <a:t>(</a:t>
          </a:r>
          <a:r>
            <a:rPr lang="ko-KR" altLang="en-US" b="1" dirty="0" smtClean="0"/>
            <a:t>공식적</a:t>
          </a:r>
          <a:r>
            <a:rPr lang="en-US" altLang="ko-KR" b="1" dirty="0" smtClean="0"/>
            <a:t>,</a:t>
          </a:r>
          <a:r>
            <a:rPr lang="ko-KR" altLang="en-US" b="1" dirty="0" smtClean="0"/>
            <a:t>비공식적</a:t>
          </a:r>
          <a:r>
            <a:rPr lang="en-US" altLang="ko-KR" b="1" dirty="0" smtClean="0"/>
            <a:t>)</a:t>
          </a:r>
          <a:endParaRPr lang="ko-KR" altLang="en-US" b="1" dirty="0"/>
        </a:p>
      </dgm:t>
    </dgm:pt>
    <dgm:pt modelId="{3EE5746C-7FB2-4B73-9DA7-A7015CF277E1}" type="parTrans" cxnId="{1F09623B-E16A-448E-AEF2-D4F0CE392346}">
      <dgm:prSet/>
      <dgm:spPr/>
      <dgm:t>
        <a:bodyPr/>
        <a:lstStyle/>
        <a:p>
          <a:pPr latinLnBrk="1"/>
          <a:endParaRPr lang="ko-KR" altLang="en-US"/>
        </a:p>
      </dgm:t>
    </dgm:pt>
    <dgm:pt modelId="{75240EDF-BA0F-4B33-8678-2177FB807985}" type="sibTrans" cxnId="{1F09623B-E16A-448E-AEF2-D4F0CE392346}">
      <dgm:prSet/>
      <dgm:spPr/>
      <dgm:t>
        <a:bodyPr/>
        <a:lstStyle/>
        <a:p>
          <a:pPr latinLnBrk="1"/>
          <a:endParaRPr lang="ko-KR" altLang="en-US"/>
        </a:p>
      </dgm:t>
    </dgm:pt>
    <dgm:pt modelId="{5F5ADB57-C4C3-47FC-A1CC-66288215F3CB}" type="pres">
      <dgm:prSet presAssocID="{B07565C1-2FB2-4000-870E-4F11C27A18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2246478-67C8-4820-AF5D-021BAF8DFAA6}" type="pres">
      <dgm:prSet presAssocID="{B64AD212-8370-4064-8EDC-44F2615263C1}" presName="parentLin" presStyleCnt="0"/>
      <dgm:spPr/>
    </dgm:pt>
    <dgm:pt modelId="{9EA67D55-4C0D-499B-ABA0-F89C27DE5446}" type="pres">
      <dgm:prSet presAssocID="{B64AD212-8370-4064-8EDC-44F2615263C1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4A269C5-B635-4ADC-A84C-B5E847C5804A}" type="pres">
      <dgm:prSet presAssocID="{B64AD212-8370-4064-8EDC-44F2615263C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83ED978-5E4A-487E-A1A1-E23917029B09}" type="pres">
      <dgm:prSet presAssocID="{B64AD212-8370-4064-8EDC-44F2615263C1}" presName="negativeSpace" presStyleCnt="0"/>
      <dgm:spPr/>
    </dgm:pt>
    <dgm:pt modelId="{9D56B3D5-8075-4279-BB08-E005B5A9B0C6}" type="pres">
      <dgm:prSet presAssocID="{B64AD212-8370-4064-8EDC-44F2615263C1}" presName="childText" presStyleLbl="conFgAcc1" presStyleIdx="0" presStyleCnt="3">
        <dgm:presLayoutVars>
          <dgm:bulletEnabled val="1"/>
        </dgm:presLayoutVars>
      </dgm:prSet>
      <dgm:spPr/>
    </dgm:pt>
    <dgm:pt modelId="{5A485E66-05AD-49AD-893D-DA55EE4A3627}" type="pres">
      <dgm:prSet presAssocID="{37A74334-D3FF-45F4-A87F-BEB052F7EC4F}" presName="spaceBetweenRectangles" presStyleCnt="0"/>
      <dgm:spPr/>
    </dgm:pt>
    <dgm:pt modelId="{C2907B88-29C6-4FDD-B901-5CC222A38BD2}" type="pres">
      <dgm:prSet presAssocID="{FD2F2A2E-1F6C-4A7C-8FC6-203211329181}" presName="parentLin" presStyleCnt="0"/>
      <dgm:spPr/>
    </dgm:pt>
    <dgm:pt modelId="{582C0CFA-665E-4D7C-AC7C-B019E24126C7}" type="pres">
      <dgm:prSet presAssocID="{FD2F2A2E-1F6C-4A7C-8FC6-203211329181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B0B3097-DAAD-45A1-BF9D-2A62245FFE9C}" type="pres">
      <dgm:prSet presAssocID="{FD2F2A2E-1F6C-4A7C-8FC6-20321132918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65EDB33-92E1-4069-89F9-0C7DEFFC533B}" type="pres">
      <dgm:prSet presAssocID="{FD2F2A2E-1F6C-4A7C-8FC6-203211329181}" presName="negativeSpace" presStyleCnt="0"/>
      <dgm:spPr/>
    </dgm:pt>
    <dgm:pt modelId="{66605811-A47A-49D3-B40A-48964DCB2B64}" type="pres">
      <dgm:prSet presAssocID="{FD2F2A2E-1F6C-4A7C-8FC6-203211329181}" presName="childText" presStyleLbl="conFgAcc1" presStyleIdx="1" presStyleCnt="3">
        <dgm:presLayoutVars>
          <dgm:bulletEnabled val="1"/>
        </dgm:presLayoutVars>
      </dgm:prSet>
      <dgm:spPr/>
    </dgm:pt>
    <dgm:pt modelId="{69193984-F5A7-42F0-89C1-BB0EA6D8B638}" type="pres">
      <dgm:prSet presAssocID="{BF74E89C-F1DA-4FFD-B638-56B5404C70E8}" presName="spaceBetweenRectangles" presStyleCnt="0"/>
      <dgm:spPr/>
    </dgm:pt>
    <dgm:pt modelId="{BCB6CC86-5F01-4369-8579-E054FDF8F6BA}" type="pres">
      <dgm:prSet presAssocID="{E17E263D-3A96-4B61-B7D5-E7A4E35AEC6D}" presName="parentLin" presStyleCnt="0"/>
      <dgm:spPr/>
    </dgm:pt>
    <dgm:pt modelId="{DBC9CE2C-32B4-4091-930F-341A772DA20A}" type="pres">
      <dgm:prSet presAssocID="{E17E263D-3A96-4B61-B7D5-E7A4E35AEC6D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E2619C5-5F46-4583-B8B8-1A19E9EA44B4}" type="pres">
      <dgm:prSet presAssocID="{E17E263D-3A96-4B61-B7D5-E7A4E35AEC6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F0CEE7F-AC88-4711-B397-A8BCA9F58DFD}" type="pres">
      <dgm:prSet presAssocID="{E17E263D-3A96-4B61-B7D5-E7A4E35AEC6D}" presName="negativeSpace" presStyleCnt="0"/>
      <dgm:spPr/>
    </dgm:pt>
    <dgm:pt modelId="{367FAA10-57C3-4B5F-B9BB-2CA722857D85}" type="pres">
      <dgm:prSet presAssocID="{E17E263D-3A96-4B61-B7D5-E7A4E35AEC6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2ED6C19-CD5B-4595-9691-1E5D195CD3BB}" srcId="{B07565C1-2FB2-4000-870E-4F11C27A18B2}" destId="{FD2F2A2E-1F6C-4A7C-8FC6-203211329181}" srcOrd="1" destOrd="0" parTransId="{9971BD2D-DFA2-4384-B3AF-AA6B382D49DC}" sibTransId="{BF74E89C-F1DA-4FFD-B638-56B5404C70E8}"/>
    <dgm:cxn modelId="{AE295636-7593-44FF-A940-F1D5B629B102}" type="presOf" srcId="{B64AD212-8370-4064-8EDC-44F2615263C1}" destId="{9EA67D55-4C0D-499B-ABA0-F89C27DE5446}" srcOrd="0" destOrd="0" presId="urn:microsoft.com/office/officeart/2005/8/layout/list1"/>
    <dgm:cxn modelId="{00F4ACAA-003C-46BA-828F-8E7390E68867}" type="presOf" srcId="{FD2F2A2E-1F6C-4A7C-8FC6-203211329181}" destId="{9B0B3097-DAAD-45A1-BF9D-2A62245FFE9C}" srcOrd="1" destOrd="0" presId="urn:microsoft.com/office/officeart/2005/8/layout/list1"/>
    <dgm:cxn modelId="{1F09623B-E16A-448E-AEF2-D4F0CE392346}" srcId="{B07565C1-2FB2-4000-870E-4F11C27A18B2}" destId="{E17E263D-3A96-4B61-B7D5-E7A4E35AEC6D}" srcOrd="2" destOrd="0" parTransId="{3EE5746C-7FB2-4B73-9DA7-A7015CF277E1}" sibTransId="{75240EDF-BA0F-4B33-8678-2177FB807985}"/>
    <dgm:cxn modelId="{36AEBDA4-BCDF-402F-9648-018BFA3DA823}" type="presOf" srcId="{FD2F2A2E-1F6C-4A7C-8FC6-203211329181}" destId="{582C0CFA-665E-4D7C-AC7C-B019E24126C7}" srcOrd="0" destOrd="0" presId="urn:microsoft.com/office/officeart/2005/8/layout/list1"/>
    <dgm:cxn modelId="{92908CB1-AAD5-442B-AED2-99D6308B2D1B}" type="presOf" srcId="{E17E263D-3A96-4B61-B7D5-E7A4E35AEC6D}" destId="{DBC9CE2C-32B4-4091-930F-341A772DA20A}" srcOrd="0" destOrd="0" presId="urn:microsoft.com/office/officeart/2005/8/layout/list1"/>
    <dgm:cxn modelId="{62C8DE68-E980-4303-A03B-877550645C73}" type="presOf" srcId="{E17E263D-3A96-4B61-B7D5-E7A4E35AEC6D}" destId="{9E2619C5-5F46-4583-B8B8-1A19E9EA44B4}" srcOrd="1" destOrd="0" presId="urn:microsoft.com/office/officeart/2005/8/layout/list1"/>
    <dgm:cxn modelId="{FB4B1A68-F2A1-4822-A722-2A8A4156174E}" type="presOf" srcId="{B64AD212-8370-4064-8EDC-44F2615263C1}" destId="{94A269C5-B635-4ADC-A84C-B5E847C5804A}" srcOrd="1" destOrd="0" presId="urn:microsoft.com/office/officeart/2005/8/layout/list1"/>
    <dgm:cxn modelId="{AE68F5BF-3CF8-4985-A015-56ECEB74A837}" type="presOf" srcId="{B07565C1-2FB2-4000-870E-4F11C27A18B2}" destId="{5F5ADB57-C4C3-47FC-A1CC-66288215F3CB}" srcOrd="0" destOrd="0" presId="urn:microsoft.com/office/officeart/2005/8/layout/list1"/>
    <dgm:cxn modelId="{AEE37123-55FA-4E5F-9E03-2BD33F4C3AF9}" srcId="{B07565C1-2FB2-4000-870E-4F11C27A18B2}" destId="{B64AD212-8370-4064-8EDC-44F2615263C1}" srcOrd="0" destOrd="0" parTransId="{E8DBBFCB-1A87-47D9-80FF-6031415E6FB6}" sibTransId="{37A74334-D3FF-45F4-A87F-BEB052F7EC4F}"/>
    <dgm:cxn modelId="{A337DA10-2127-4513-AEA4-90E21807D8F2}" type="presParOf" srcId="{5F5ADB57-C4C3-47FC-A1CC-66288215F3CB}" destId="{22246478-67C8-4820-AF5D-021BAF8DFAA6}" srcOrd="0" destOrd="0" presId="urn:microsoft.com/office/officeart/2005/8/layout/list1"/>
    <dgm:cxn modelId="{BCC16BE8-B765-4452-9E34-DED0F344DEAF}" type="presParOf" srcId="{22246478-67C8-4820-AF5D-021BAF8DFAA6}" destId="{9EA67D55-4C0D-499B-ABA0-F89C27DE5446}" srcOrd="0" destOrd="0" presId="urn:microsoft.com/office/officeart/2005/8/layout/list1"/>
    <dgm:cxn modelId="{B661D12E-A42E-463E-9031-0DB9BD739665}" type="presParOf" srcId="{22246478-67C8-4820-AF5D-021BAF8DFAA6}" destId="{94A269C5-B635-4ADC-A84C-B5E847C5804A}" srcOrd="1" destOrd="0" presId="urn:microsoft.com/office/officeart/2005/8/layout/list1"/>
    <dgm:cxn modelId="{F2306792-242B-43DE-A3A1-3461E38E7F19}" type="presParOf" srcId="{5F5ADB57-C4C3-47FC-A1CC-66288215F3CB}" destId="{183ED978-5E4A-487E-A1A1-E23917029B09}" srcOrd="1" destOrd="0" presId="urn:microsoft.com/office/officeart/2005/8/layout/list1"/>
    <dgm:cxn modelId="{04AF9502-C3B7-410D-8DA4-FCC10067D7BF}" type="presParOf" srcId="{5F5ADB57-C4C3-47FC-A1CC-66288215F3CB}" destId="{9D56B3D5-8075-4279-BB08-E005B5A9B0C6}" srcOrd="2" destOrd="0" presId="urn:microsoft.com/office/officeart/2005/8/layout/list1"/>
    <dgm:cxn modelId="{F16A9BAD-7577-490B-B7E1-ED5A3FF7069F}" type="presParOf" srcId="{5F5ADB57-C4C3-47FC-A1CC-66288215F3CB}" destId="{5A485E66-05AD-49AD-893D-DA55EE4A3627}" srcOrd="3" destOrd="0" presId="urn:microsoft.com/office/officeart/2005/8/layout/list1"/>
    <dgm:cxn modelId="{027EB3C4-54C9-402F-9C38-2A4F82C783D9}" type="presParOf" srcId="{5F5ADB57-C4C3-47FC-A1CC-66288215F3CB}" destId="{C2907B88-29C6-4FDD-B901-5CC222A38BD2}" srcOrd="4" destOrd="0" presId="urn:microsoft.com/office/officeart/2005/8/layout/list1"/>
    <dgm:cxn modelId="{83750DE3-1575-4302-AC24-49A95770DE83}" type="presParOf" srcId="{C2907B88-29C6-4FDD-B901-5CC222A38BD2}" destId="{582C0CFA-665E-4D7C-AC7C-B019E24126C7}" srcOrd="0" destOrd="0" presId="urn:microsoft.com/office/officeart/2005/8/layout/list1"/>
    <dgm:cxn modelId="{4BD9EB74-AE0C-4C8D-83AA-8471D3E55136}" type="presParOf" srcId="{C2907B88-29C6-4FDD-B901-5CC222A38BD2}" destId="{9B0B3097-DAAD-45A1-BF9D-2A62245FFE9C}" srcOrd="1" destOrd="0" presId="urn:microsoft.com/office/officeart/2005/8/layout/list1"/>
    <dgm:cxn modelId="{58B0E598-460D-4FE7-B88F-F5BD754E6468}" type="presParOf" srcId="{5F5ADB57-C4C3-47FC-A1CC-66288215F3CB}" destId="{765EDB33-92E1-4069-89F9-0C7DEFFC533B}" srcOrd="5" destOrd="0" presId="urn:microsoft.com/office/officeart/2005/8/layout/list1"/>
    <dgm:cxn modelId="{79FEF0B6-53AC-4870-88DD-8B573E57A293}" type="presParOf" srcId="{5F5ADB57-C4C3-47FC-A1CC-66288215F3CB}" destId="{66605811-A47A-49D3-B40A-48964DCB2B64}" srcOrd="6" destOrd="0" presId="urn:microsoft.com/office/officeart/2005/8/layout/list1"/>
    <dgm:cxn modelId="{6B1DFE9B-ED33-43BC-AD69-B2B0A94B79E3}" type="presParOf" srcId="{5F5ADB57-C4C3-47FC-A1CC-66288215F3CB}" destId="{69193984-F5A7-42F0-89C1-BB0EA6D8B638}" srcOrd="7" destOrd="0" presId="urn:microsoft.com/office/officeart/2005/8/layout/list1"/>
    <dgm:cxn modelId="{C1F71EFA-F98F-4B72-A4B5-FD78F6FC4B78}" type="presParOf" srcId="{5F5ADB57-C4C3-47FC-A1CC-66288215F3CB}" destId="{BCB6CC86-5F01-4369-8579-E054FDF8F6BA}" srcOrd="8" destOrd="0" presId="urn:microsoft.com/office/officeart/2005/8/layout/list1"/>
    <dgm:cxn modelId="{E6535708-E47C-4FEF-9583-BC061AED5E5C}" type="presParOf" srcId="{BCB6CC86-5F01-4369-8579-E054FDF8F6BA}" destId="{DBC9CE2C-32B4-4091-930F-341A772DA20A}" srcOrd="0" destOrd="0" presId="urn:microsoft.com/office/officeart/2005/8/layout/list1"/>
    <dgm:cxn modelId="{0CFF6405-C751-4C8A-8212-A45CC76DC545}" type="presParOf" srcId="{BCB6CC86-5F01-4369-8579-E054FDF8F6BA}" destId="{9E2619C5-5F46-4583-B8B8-1A19E9EA44B4}" srcOrd="1" destOrd="0" presId="urn:microsoft.com/office/officeart/2005/8/layout/list1"/>
    <dgm:cxn modelId="{610EB66D-60DE-499D-BF9C-97888FECCD13}" type="presParOf" srcId="{5F5ADB57-C4C3-47FC-A1CC-66288215F3CB}" destId="{9F0CEE7F-AC88-4711-B397-A8BCA9F58DFD}" srcOrd="9" destOrd="0" presId="urn:microsoft.com/office/officeart/2005/8/layout/list1"/>
    <dgm:cxn modelId="{6FB81710-DDA4-4EE8-A410-2414F84A3F8F}" type="presParOf" srcId="{5F5ADB57-C4C3-47FC-A1CC-66288215F3CB}" destId="{367FAA10-57C3-4B5F-B9BB-2CA722857D8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15B753-D447-4D1B-8863-18B7ABA7EC59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97F5F79E-8721-4254-903B-EBABDE6EE6CE}">
      <dgm:prSet phldrT="[텍스트]"/>
      <dgm:spPr/>
      <dgm:t>
        <a:bodyPr/>
        <a:lstStyle/>
        <a:p>
          <a:pPr latinLnBrk="1"/>
          <a:r>
            <a:rPr lang="ko-KR" altLang="en-US" b="1" dirty="0" smtClean="0"/>
            <a:t>욕구파악</a:t>
          </a:r>
          <a:endParaRPr lang="ko-KR" altLang="en-US" b="1" dirty="0"/>
        </a:p>
      </dgm:t>
    </dgm:pt>
    <dgm:pt modelId="{28661867-7C19-4C4F-9A14-62643E364AD0}" type="parTrans" cxnId="{82D452CF-21AB-4379-AAE6-3BC6445A7488}">
      <dgm:prSet/>
      <dgm:spPr/>
      <dgm:t>
        <a:bodyPr/>
        <a:lstStyle/>
        <a:p>
          <a:pPr latinLnBrk="1"/>
          <a:endParaRPr lang="ko-KR" altLang="en-US"/>
        </a:p>
      </dgm:t>
    </dgm:pt>
    <dgm:pt modelId="{D974226E-B89B-494C-9B28-142FBC0F3D64}" type="sibTrans" cxnId="{82D452CF-21AB-4379-AAE6-3BC6445A7488}">
      <dgm:prSet/>
      <dgm:spPr/>
      <dgm:t>
        <a:bodyPr/>
        <a:lstStyle/>
        <a:p>
          <a:pPr latinLnBrk="1"/>
          <a:endParaRPr lang="ko-KR" altLang="en-US"/>
        </a:p>
      </dgm:t>
    </dgm:pt>
    <dgm:pt modelId="{1A5C438D-59F7-42C6-8619-70E5FEC37F23}">
      <dgm:prSet phldrT="[텍스트]"/>
      <dgm:spPr/>
      <dgm:t>
        <a:bodyPr/>
        <a:lstStyle/>
        <a:p>
          <a:pPr latinLnBrk="1"/>
          <a:r>
            <a:rPr lang="ko-KR" altLang="en-US" b="1" dirty="0" smtClean="0"/>
            <a:t>내</a:t>
          </a:r>
          <a:r>
            <a:rPr lang="en-US" altLang="ko-KR" b="1" dirty="0" smtClean="0"/>
            <a:t>/</a:t>
          </a:r>
          <a:r>
            <a:rPr lang="ko-KR" altLang="en-US" b="1" dirty="0" smtClean="0"/>
            <a:t>외적</a:t>
          </a:r>
          <a:endParaRPr lang="en-US" altLang="ko-KR" b="1" dirty="0" smtClean="0"/>
        </a:p>
        <a:p>
          <a:pPr latinLnBrk="1"/>
          <a:r>
            <a:rPr lang="ko-KR" altLang="en-US" b="1" dirty="0" smtClean="0"/>
            <a:t>자원파악</a:t>
          </a:r>
          <a:endParaRPr lang="ko-KR" altLang="en-US" b="1" dirty="0"/>
        </a:p>
      </dgm:t>
    </dgm:pt>
    <dgm:pt modelId="{A917F962-F964-4AB2-85D5-A0F2047479EA}" type="parTrans" cxnId="{FDD54A9E-4BFC-4842-863A-D6057D946770}">
      <dgm:prSet/>
      <dgm:spPr/>
      <dgm:t>
        <a:bodyPr/>
        <a:lstStyle/>
        <a:p>
          <a:pPr latinLnBrk="1"/>
          <a:endParaRPr lang="ko-KR" altLang="en-US"/>
        </a:p>
      </dgm:t>
    </dgm:pt>
    <dgm:pt modelId="{9A02136F-EDB5-4306-8879-CCCCE86432F1}" type="sibTrans" cxnId="{FDD54A9E-4BFC-4842-863A-D6057D946770}">
      <dgm:prSet/>
      <dgm:spPr/>
      <dgm:t>
        <a:bodyPr/>
        <a:lstStyle/>
        <a:p>
          <a:pPr latinLnBrk="1"/>
          <a:endParaRPr lang="ko-KR" altLang="en-US"/>
        </a:p>
      </dgm:t>
    </dgm:pt>
    <dgm:pt modelId="{06C8AFCC-FB53-4E16-BE64-03CC75557DD0}">
      <dgm:prSet phldrT="[텍스트]"/>
      <dgm:spPr/>
      <dgm:t>
        <a:bodyPr/>
        <a:lstStyle/>
        <a:p>
          <a:pPr latinLnBrk="1"/>
          <a:r>
            <a:rPr lang="ko-KR" altLang="en-US" b="1" dirty="0" smtClean="0"/>
            <a:t>사례관리자의 역할 </a:t>
          </a:r>
          <a:endParaRPr lang="ko-KR" altLang="en-US" b="1" dirty="0"/>
        </a:p>
      </dgm:t>
    </dgm:pt>
    <dgm:pt modelId="{A2095A62-DE54-4ED3-8E44-3D9B7E73CBB0}" type="parTrans" cxnId="{51DD1E1A-C4B9-451E-81D6-F131080964ED}">
      <dgm:prSet/>
      <dgm:spPr/>
      <dgm:t>
        <a:bodyPr/>
        <a:lstStyle/>
        <a:p>
          <a:pPr latinLnBrk="1"/>
          <a:endParaRPr lang="ko-KR" altLang="en-US"/>
        </a:p>
      </dgm:t>
    </dgm:pt>
    <dgm:pt modelId="{0117E384-B768-415E-BB55-43EAAEDD85ED}" type="sibTrans" cxnId="{51DD1E1A-C4B9-451E-81D6-F131080964ED}">
      <dgm:prSet/>
      <dgm:spPr/>
      <dgm:t>
        <a:bodyPr/>
        <a:lstStyle/>
        <a:p>
          <a:pPr latinLnBrk="1"/>
          <a:endParaRPr lang="ko-KR" altLang="en-US"/>
        </a:p>
      </dgm:t>
    </dgm:pt>
    <dgm:pt modelId="{D79EB787-B587-4CB6-9FA1-D54139FA47EE}" type="pres">
      <dgm:prSet presAssocID="{A115B753-D447-4D1B-8863-18B7ABA7EC59}" presName="linearFlow" presStyleCnt="0">
        <dgm:presLayoutVars>
          <dgm:dir/>
          <dgm:resizeHandles val="exact"/>
        </dgm:presLayoutVars>
      </dgm:prSet>
      <dgm:spPr/>
    </dgm:pt>
    <dgm:pt modelId="{90656294-D5AF-4945-B3CE-68664ADB87DD}" type="pres">
      <dgm:prSet presAssocID="{97F5F79E-8721-4254-903B-EBABDE6EE6C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A9236B3-BCDF-4D56-921B-A41376B22CCB}" type="pres">
      <dgm:prSet presAssocID="{D974226E-B89B-494C-9B28-142FBC0F3D64}" presName="spacerL" presStyleCnt="0"/>
      <dgm:spPr/>
    </dgm:pt>
    <dgm:pt modelId="{6007D4AC-52DF-4E93-AC43-FA22E4637577}" type="pres">
      <dgm:prSet presAssocID="{D974226E-B89B-494C-9B28-142FBC0F3D64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0D6169ED-183D-4B49-B25A-45AC4F58ECA5}" type="pres">
      <dgm:prSet presAssocID="{D974226E-B89B-494C-9B28-142FBC0F3D64}" presName="spacerR" presStyleCnt="0"/>
      <dgm:spPr/>
    </dgm:pt>
    <dgm:pt modelId="{FB27EF11-1AEB-4BC7-AB69-6C59DF0FE6EF}" type="pres">
      <dgm:prSet presAssocID="{1A5C438D-59F7-42C6-8619-70E5FEC37F2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976796-8609-454D-80B4-F1A7C221A9E1}" type="pres">
      <dgm:prSet presAssocID="{9A02136F-EDB5-4306-8879-CCCCE86432F1}" presName="spacerL" presStyleCnt="0"/>
      <dgm:spPr/>
    </dgm:pt>
    <dgm:pt modelId="{43821053-3024-43C4-B18D-B867F13048C9}" type="pres">
      <dgm:prSet presAssocID="{9A02136F-EDB5-4306-8879-CCCCE86432F1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CA1E3205-35AE-46BE-8886-A23B3D3708ED}" type="pres">
      <dgm:prSet presAssocID="{9A02136F-EDB5-4306-8879-CCCCE86432F1}" presName="spacerR" presStyleCnt="0"/>
      <dgm:spPr/>
    </dgm:pt>
    <dgm:pt modelId="{0C90C887-4E55-4497-BAF2-F74DB2E07338}" type="pres">
      <dgm:prSet presAssocID="{06C8AFCC-FB53-4E16-BE64-03CC75557DD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B926B86-C020-45AF-A574-824459185F0A}" type="presOf" srcId="{1A5C438D-59F7-42C6-8619-70E5FEC37F23}" destId="{FB27EF11-1AEB-4BC7-AB69-6C59DF0FE6EF}" srcOrd="0" destOrd="0" presId="urn:microsoft.com/office/officeart/2005/8/layout/equation1"/>
    <dgm:cxn modelId="{82D452CF-21AB-4379-AAE6-3BC6445A7488}" srcId="{A115B753-D447-4D1B-8863-18B7ABA7EC59}" destId="{97F5F79E-8721-4254-903B-EBABDE6EE6CE}" srcOrd="0" destOrd="0" parTransId="{28661867-7C19-4C4F-9A14-62643E364AD0}" sibTransId="{D974226E-B89B-494C-9B28-142FBC0F3D64}"/>
    <dgm:cxn modelId="{D88E79C5-4216-4FE0-926E-862BB420A842}" type="presOf" srcId="{9A02136F-EDB5-4306-8879-CCCCE86432F1}" destId="{43821053-3024-43C4-B18D-B867F13048C9}" srcOrd="0" destOrd="0" presId="urn:microsoft.com/office/officeart/2005/8/layout/equation1"/>
    <dgm:cxn modelId="{EEA1748C-123C-440B-808A-9BDE53C11BF5}" type="presOf" srcId="{D974226E-B89B-494C-9B28-142FBC0F3D64}" destId="{6007D4AC-52DF-4E93-AC43-FA22E4637577}" srcOrd="0" destOrd="0" presId="urn:microsoft.com/office/officeart/2005/8/layout/equation1"/>
    <dgm:cxn modelId="{24D1F0EC-2E1D-4F98-8126-FD180CAF7BE3}" type="presOf" srcId="{97F5F79E-8721-4254-903B-EBABDE6EE6CE}" destId="{90656294-D5AF-4945-B3CE-68664ADB87DD}" srcOrd="0" destOrd="0" presId="urn:microsoft.com/office/officeart/2005/8/layout/equation1"/>
    <dgm:cxn modelId="{51DD1E1A-C4B9-451E-81D6-F131080964ED}" srcId="{A115B753-D447-4D1B-8863-18B7ABA7EC59}" destId="{06C8AFCC-FB53-4E16-BE64-03CC75557DD0}" srcOrd="2" destOrd="0" parTransId="{A2095A62-DE54-4ED3-8E44-3D9B7E73CBB0}" sibTransId="{0117E384-B768-415E-BB55-43EAAEDD85ED}"/>
    <dgm:cxn modelId="{156F993D-4141-4382-81D4-C308DAD7564B}" type="presOf" srcId="{06C8AFCC-FB53-4E16-BE64-03CC75557DD0}" destId="{0C90C887-4E55-4497-BAF2-F74DB2E07338}" srcOrd="0" destOrd="0" presId="urn:microsoft.com/office/officeart/2005/8/layout/equation1"/>
    <dgm:cxn modelId="{FDD54A9E-4BFC-4842-863A-D6057D946770}" srcId="{A115B753-D447-4D1B-8863-18B7ABA7EC59}" destId="{1A5C438D-59F7-42C6-8619-70E5FEC37F23}" srcOrd="1" destOrd="0" parTransId="{A917F962-F964-4AB2-85D5-A0F2047479EA}" sibTransId="{9A02136F-EDB5-4306-8879-CCCCE86432F1}"/>
    <dgm:cxn modelId="{EB0CE499-3FD5-4933-B26B-9281A7E19A4E}" type="presOf" srcId="{A115B753-D447-4D1B-8863-18B7ABA7EC59}" destId="{D79EB787-B587-4CB6-9FA1-D54139FA47EE}" srcOrd="0" destOrd="0" presId="urn:microsoft.com/office/officeart/2005/8/layout/equation1"/>
    <dgm:cxn modelId="{665BE264-2C5A-469E-B13F-5B1D76A40AEA}" type="presParOf" srcId="{D79EB787-B587-4CB6-9FA1-D54139FA47EE}" destId="{90656294-D5AF-4945-B3CE-68664ADB87DD}" srcOrd="0" destOrd="0" presId="urn:microsoft.com/office/officeart/2005/8/layout/equation1"/>
    <dgm:cxn modelId="{F2F43AFB-2AE5-4C63-81C6-258DD8B41E1F}" type="presParOf" srcId="{D79EB787-B587-4CB6-9FA1-D54139FA47EE}" destId="{EA9236B3-BCDF-4D56-921B-A41376B22CCB}" srcOrd="1" destOrd="0" presId="urn:microsoft.com/office/officeart/2005/8/layout/equation1"/>
    <dgm:cxn modelId="{8C8FFA36-E6C5-46BF-BCF2-373C989FC234}" type="presParOf" srcId="{D79EB787-B587-4CB6-9FA1-D54139FA47EE}" destId="{6007D4AC-52DF-4E93-AC43-FA22E4637577}" srcOrd="2" destOrd="0" presId="urn:microsoft.com/office/officeart/2005/8/layout/equation1"/>
    <dgm:cxn modelId="{DBBE41E9-8AB3-4037-B8F5-8818628C2BF7}" type="presParOf" srcId="{D79EB787-B587-4CB6-9FA1-D54139FA47EE}" destId="{0D6169ED-183D-4B49-B25A-45AC4F58ECA5}" srcOrd="3" destOrd="0" presId="urn:microsoft.com/office/officeart/2005/8/layout/equation1"/>
    <dgm:cxn modelId="{C0D7A081-D9C7-42F8-9441-C25A004B3183}" type="presParOf" srcId="{D79EB787-B587-4CB6-9FA1-D54139FA47EE}" destId="{FB27EF11-1AEB-4BC7-AB69-6C59DF0FE6EF}" srcOrd="4" destOrd="0" presId="urn:microsoft.com/office/officeart/2005/8/layout/equation1"/>
    <dgm:cxn modelId="{2DA1323B-64A9-4BFE-AC88-93EEEDE121EF}" type="presParOf" srcId="{D79EB787-B587-4CB6-9FA1-D54139FA47EE}" destId="{F5976796-8609-454D-80B4-F1A7C221A9E1}" srcOrd="5" destOrd="0" presId="urn:microsoft.com/office/officeart/2005/8/layout/equation1"/>
    <dgm:cxn modelId="{A823662C-7CA3-4857-8542-E83FBDCEFA56}" type="presParOf" srcId="{D79EB787-B587-4CB6-9FA1-D54139FA47EE}" destId="{43821053-3024-43C4-B18D-B867F13048C9}" srcOrd="6" destOrd="0" presId="urn:microsoft.com/office/officeart/2005/8/layout/equation1"/>
    <dgm:cxn modelId="{6691FD72-C96C-4F81-952E-0628DD9A1E1E}" type="presParOf" srcId="{D79EB787-B587-4CB6-9FA1-D54139FA47EE}" destId="{CA1E3205-35AE-46BE-8886-A23B3D3708ED}" srcOrd="7" destOrd="0" presId="urn:microsoft.com/office/officeart/2005/8/layout/equation1"/>
    <dgm:cxn modelId="{1B5FCD14-CD09-4747-A5D0-ECBE6E91F294}" type="presParOf" srcId="{D79EB787-B587-4CB6-9FA1-D54139FA47EE}" destId="{0C90C887-4E55-4497-BAF2-F74DB2E0733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117C65-4C64-4175-9E2A-1328793F78D0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5D1BBE32-0A45-4148-BB8A-D254298F1DE1}">
      <dgm:prSet phldrT="[텍스트]"/>
      <dgm:spPr/>
      <dgm:t>
        <a:bodyPr/>
        <a:lstStyle/>
        <a:p>
          <a:pPr latinLnBrk="1"/>
          <a:r>
            <a:rPr lang="ko-KR" altLang="en-US" b="1" dirty="0" smtClean="0"/>
            <a:t>알코올중독척도</a:t>
          </a:r>
          <a:endParaRPr lang="ko-KR" altLang="en-US" b="1" dirty="0"/>
        </a:p>
      </dgm:t>
    </dgm:pt>
    <dgm:pt modelId="{7E5F7D93-FE92-41F7-81DD-FFA2F8E861CC}" type="parTrans" cxnId="{5721199B-8DA5-4572-AECB-3A0E066277A4}">
      <dgm:prSet/>
      <dgm:spPr/>
      <dgm:t>
        <a:bodyPr/>
        <a:lstStyle/>
        <a:p>
          <a:pPr latinLnBrk="1"/>
          <a:endParaRPr lang="ko-KR" altLang="en-US"/>
        </a:p>
      </dgm:t>
    </dgm:pt>
    <dgm:pt modelId="{5293B985-89B5-4522-B7F1-4F20CF811C14}" type="sibTrans" cxnId="{5721199B-8DA5-4572-AECB-3A0E066277A4}">
      <dgm:prSet/>
      <dgm:spPr/>
      <dgm:t>
        <a:bodyPr/>
        <a:lstStyle/>
        <a:p>
          <a:pPr latinLnBrk="1"/>
          <a:endParaRPr lang="ko-KR" altLang="en-US"/>
        </a:p>
      </dgm:t>
    </dgm:pt>
    <dgm:pt modelId="{6D3C09C9-1CDE-494D-BD9B-0C922B3B454D}">
      <dgm:prSet phldrT="[텍스트]"/>
      <dgm:spPr/>
      <dgm:t>
        <a:bodyPr/>
        <a:lstStyle/>
        <a:p>
          <a:pPr latinLnBrk="1"/>
          <a:r>
            <a:rPr lang="ko-KR" altLang="en-US" b="1" dirty="0" smtClean="0"/>
            <a:t>문제해결능력척도</a:t>
          </a:r>
          <a:endParaRPr lang="ko-KR" altLang="en-US" b="1" dirty="0"/>
        </a:p>
      </dgm:t>
    </dgm:pt>
    <dgm:pt modelId="{6EA235B8-36F4-418E-A388-6032275C0895}" type="parTrans" cxnId="{BEAAE96F-22E7-462D-B4F5-13D1D73A76D7}">
      <dgm:prSet/>
      <dgm:spPr/>
      <dgm:t>
        <a:bodyPr/>
        <a:lstStyle/>
        <a:p>
          <a:pPr latinLnBrk="1"/>
          <a:endParaRPr lang="ko-KR" altLang="en-US"/>
        </a:p>
      </dgm:t>
    </dgm:pt>
    <dgm:pt modelId="{68B91D1F-D3E5-47C9-B8CE-4CE6833D7424}" type="sibTrans" cxnId="{BEAAE96F-22E7-462D-B4F5-13D1D73A76D7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9A98FA86-6543-4886-9F10-365B954CA266}">
      <dgm:prSet phldrT="[텍스트]"/>
      <dgm:spPr/>
      <dgm:t>
        <a:bodyPr/>
        <a:lstStyle/>
        <a:p>
          <a:pPr latinLnBrk="1"/>
          <a:r>
            <a:rPr lang="ko-KR" altLang="en-US" b="1" dirty="0" err="1" smtClean="0"/>
            <a:t>자존감</a:t>
          </a:r>
          <a:endParaRPr lang="ko-KR" altLang="en-US" b="1" dirty="0"/>
        </a:p>
      </dgm:t>
    </dgm:pt>
    <dgm:pt modelId="{C14C1BBF-C2B6-4819-9C89-F769F6935D1F}" type="parTrans" cxnId="{46AE01B3-33DF-4085-AD67-37E798D0BA16}">
      <dgm:prSet/>
      <dgm:spPr/>
      <dgm:t>
        <a:bodyPr/>
        <a:lstStyle/>
        <a:p>
          <a:pPr latinLnBrk="1"/>
          <a:endParaRPr lang="ko-KR" altLang="en-US"/>
        </a:p>
      </dgm:t>
    </dgm:pt>
    <dgm:pt modelId="{78C5D3D5-E021-4273-A49A-8FEA6998A73A}" type="sibTrans" cxnId="{46AE01B3-33DF-4085-AD67-37E798D0BA16}">
      <dgm:prSet/>
      <dgm:spPr/>
      <dgm:t>
        <a:bodyPr/>
        <a:lstStyle/>
        <a:p>
          <a:pPr latinLnBrk="1"/>
          <a:endParaRPr lang="ko-KR" altLang="en-US"/>
        </a:p>
      </dgm:t>
    </dgm:pt>
    <dgm:pt modelId="{55520FCC-C170-428F-A330-2E7D95C26A44}">
      <dgm:prSet phldrT="[텍스트]"/>
      <dgm:spPr/>
      <dgm:t>
        <a:bodyPr/>
        <a:lstStyle/>
        <a:p>
          <a:pPr latinLnBrk="1"/>
          <a:r>
            <a:rPr lang="ko-KR" altLang="en-US" b="1" dirty="0" smtClean="0"/>
            <a:t>정신건강척도</a:t>
          </a:r>
          <a:endParaRPr lang="ko-KR" altLang="en-US" b="1" dirty="0"/>
        </a:p>
      </dgm:t>
    </dgm:pt>
    <dgm:pt modelId="{8856F9CF-12E9-4CC4-957D-C844DC9D42AF}" type="parTrans" cxnId="{4A68A21C-A7D0-4493-8B10-FE7D446A9ACD}">
      <dgm:prSet/>
      <dgm:spPr/>
      <dgm:t>
        <a:bodyPr/>
        <a:lstStyle/>
        <a:p>
          <a:pPr latinLnBrk="1"/>
          <a:endParaRPr lang="ko-KR" altLang="en-US"/>
        </a:p>
      </dgm:t>
    </dgm:pt>
    <dgm:pt modelId="{48265BE2-FCA5-4CA4-8ABA-A2B5EA9A18AB}" type="sibTrans" cxnId="{4A68A21C-A7D0-4493-8B10-FE7D446A9ACD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3AFF9247-4999-418B-8B5A-251FAE80392B}" type="pres">
      <dgm:prSet presAssocID="{74117C65-4C64-4175-9E2A-1328793F78D0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2173BC5-C9A7-4FD7-A256-22ADA168EF71}" type="pres">
      <dgm:prSet presAssocID="{5D1BBE32-0A45-4148-BB8A-D254298F1DE1}" presName="text1" presStyleCnt="0"/>
      <dgm:spPr/>
    </dgm:pt>
    <dgm:pt modelId="{B5EF9FF0-A22D-448C-973C-B9AC2A5B537E}" type="pres">
      <dgm:prSet presAssocID="{5D1BBE32-0A45-4148-BB8A-D254298F1DE1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CD2928-7B19-4527-A3FD-A004D1791F76}" type="pres">
      <dgm:prSet presAssocID="{5D1BBE32-0A45-4148-BB8A-D254298F1DE1}" presName="textaccent1" presStyleCnt="0"/>
      <dgm:spPr/>
    </dgm:pt>
    <dgm:pt modelId="{822B3814-AE2C-48B1-ACB8-4E17EDCB1C13}" type="pres">
      <dgm:prSet presAssocID="{5D1BBE32-0A45-4148-BB8A-D254298F1DE1}" presName="accentRepeatNode" presStyleLbl="solidAlignAcc1" presStyleIdx="0" presStyleCnt="8"/>
      <dgm:spPr/>
    </dgm:pt>
    <dgm:pt modelId="{B11C7097-95FB-436B-A56B-D010A4B4DBAB}" type="pres">
      <dgm:prSet presAssocID="{5293B985-89B5-4522-B7F1-4F20CF811C14}" presName="image1" presStyleCnt="0"/>
      <dgm:spPr/>
    </dgm:pt>
    <dgm:pt modelId="{1C3F0362-F5B9-4F5D-A861-FCFD6919FE21}" type="pres">
      <dgm:prSet presAssocID="{5293B985-89B5-4522-B7F1-4F20CF811C14}" presName="imageRepeatNode" presStyleLbl="alignAcc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28F0C087-1479-4A9C-A78E-AF50ADB12340}" type="pres">
      <dgm:prSet presAssocID="{5293B985-89B5-4522-B7F1-4F20CF811C14}" presName="imageaccent1" presStyleCnt="0"/>
      <dgm:spPr/>
    </dgm:pt>
    <dgm:pt modelId="{BCE83809-E404-4AE8-A92E-E1462433B1D8}" type="pres">
      <dgm:prSet presAssocID="{5293B985-89B5-4522-B7F1-4F20CF811C14}" presName="accentRepeatNode" presStyleLbl="solidAlignAcc1" presStyleIdx="1" presStyleCnt="8"/>
      <dgm:spPr/>
    </dgm:pt>
    <dgm:pt modelId="{6ED305FF-5C7A-4D29-86BF-DCD3FF3FBD1C}" type="pres">
      <dgm:prSet presAssocID="{55520FCC-C170-428F-A330-2E7D95C26A44}" presName="text2" presStyleCnt="0"/>
      <dgm:spPr/>
    </dgm:pt>
    <dgm:pt modelId="{E2F463DB-1BF2-4621-A0D8-649220B0EA08}" type="pres">
      <dgm:prSet presAssocID="{55520FCC-C170-428F-A330-2E7D95C26A44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70492CB-6A81-48C1-9503-AC6CE175F32F}" type="pres">
      <dgm:prSet presAssocID="{55520FCC-C170-428F-A330-2E7D95C26A44}" presName="textaccent2" presStyleCnt="0"/>
      <dgm:spPr/>
    </dgm:pt>
    <dgm:pt modelId="{2057D812-3151-44B1-A483-470489FE3000}" type="pres">
      <dgm:prSet presAssocID="{55520FCC-C170-428F-A330-2E7D95C26A44}" presName="accentRepeatNode" presStyleLbl="solidAlignAcc1" presStyleIdx="2" presStyleCnt="8"/>
      <dgm:spPr/>
    </dgm:pt>
    <dgm:pt modelId="{5FDFDD34-3C03-4927-BBAA-06307F3E516F}" type="pres">
      <dgm:prSet presAssocID="{48265BE2-FCA5-4CA4-8ABA-A2B5EA9A18AB}" presName="image2" presStyleCnt="0"/>
      <dgm:spPr/>
    </dgm:pt>
    <dgm:pt modelId="{95F82A95-DD2E-4FE5-9875-DA63E7E48608}" type="pres">
      <dgm:prSet presAssocID="{48265BE2-FCA5-4CA4-8ABA-A2B5EA9A18AB}" presName="imageRepeatNode" presStyleLbl="alignAcc1" presStyleIdx="1" presStyleCnt="4" custScaleX="96079" custLinFactNeighborX="-4119" custLinFactNeighborY="82"/>
      <dgm:spPr/>
      <dgm:t>
        <a:bodyPr/>
        <a:lstStyle/>
        <a:p>
          <a:pPr latinLnBrk="1"/>
          <a:endParaRPr lang="ko-KR" altLang="en-US"/>
        </a:p>
      </dgm:t>
    </dgm:pt>
    <dgm:pt modelId="{6137B2B5-FDC8-4D13-B494-8C86197C1A28}" type="pres">
      <dgm:prSet presAssocID="{48265BE2-FCA5-4CA4-8ABA-A2B5EA9A18AB}" presName="imageaccent2" presStyleCnt="0"/>
      <dgm:spPr/>
    </dgm:pt>
    <dgm:pt modelId="{2249492A-2D19-43BF-A523-CAEE3B939766}" type="pres">
      <dgm:prSet presAssocID="{48265BE2-FCA5-4CA4-8ABA-A2B5EA9A18AB}" presName="accentRepeatNode" presStyleLbl="solidAlignAcc1" presStyleIdx="3" presStyleCnt="8"/>
      <dgm:spPr/>
    </dgm:pt>
    <dgm:pt modelId="{F88CDDBC-FC00-463F-A07F-866360AFEB66}" type="pres">
      <dgm:prSet presAssocID="{6D3C09C9-1CDE-494D-BD9B-0C922B3B454D}" presName="text3" presStyleCnt="0"/>
      <dgm:spPr/>
    </dgm:pt>
    <dgm:pt modelId="{3B97B37D-7ADB-4DCE-A269-6619B23BAEB2}" type="pres">
      <dgm:prSet presAssocID="{6D3C09C9-1CDE-494D-BD9B-0C922B3B454D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F3544A6-7A44-4820-A5CB-993E73FDBA2A}" type="pres">
      <dgm:prSet presAssocID="{6D3C09C9-1CDE-494D-BD9B-0C922B3B454D}" presName="textaccent3" presStyleCnt="0"/>
      <dgm:spPr/>
    </dgm:pt>
    <dgm:pt modelId="{E7BEAD78-0B01-4307-9F63-07736EBB7397}" type="pres">
      <dgm:prSet presAssocID="{6D3C09C9-1CDE-494D-BD9B-0C922B3B454D}" presName="accentRepeatNode" presStyleLbl="solidAlignAcc1" presStyleIdx="4" presStyleCnt="8"/>
      <dgm:spPr/>
    </dgm:pt>
    <dgm:pt modelId="{A1E33F08-D521-40C7-8C50-C8F3D50BB1AB}" type="pres">
      <dgm:prSet presAssocID="{68B91D1F-D3E5-47C9-B8CE-4CE6833D7424}" presName="image3" presStyleCnt="0"/>
      <dgm:spPr/>
    </dgm:pt>
    <dgm:pt modelId="{F252D088-8DC6-4092-A2C6-649A749BCD85}" type="pres">
      <dgm:prSet presAssocID="{68B91D1F-D3E5-47C9-B8CE-4CE6833D7424}" presName="imageRepeatNode" presStyleLbl="alignAcc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C2ABE23F-AFCC-43AF-8C3D-7FC91B3FF444}" type="pres">
      <dgm:prSet presAssocID="{68B91D1F-D3E5-47C9-B8CE-4CE6833D7424}" presName="imageaccent3" presStyleCnt="0"/>
      <dgm:spPr/>
    </dgm:pt>
    <dgm:pt modelId="{C4500C2F-B6CF-4BEB-9CBF-C52F7396F184}" type="pres">
      <dgm:prSet presAssocID="{68B91D1F-D3E5-47C9-B8CE-4CE6833D7424}" presName="accentRepeatNode" presStyleLbl="solidAlignAcc1" presStyleIdx="5" presStyleCnt="8"/>
      <dgm:spPr/>
    </dgm:pt>
    <dgm:pt modelId="{3964E484-1A64-415A-BA66-8BB5E86ADFFE}" type="pres">
      <dgm:prSet presAssocID="{9A98FA86-6543-4886-9F10-365B954CA266}" presName="text4" presStyleCnt="0"/>
      <dgm:spPr/>
    </dgm:pt>
    <dgm:pt modelId="{BB2B78CC-73BE-4E0A-81AE-E922EE514A95}" type="pres">
      <dgm:prSet presAssocID="{9A98FA86-6543-4886-9F10-365B954CA266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F763CFE-A7BE-41D7-97EC-4DD357B91173}" type="pres">
      <dgm:prSet presAssocID="{9A98FA86-6543-4886-9F10-365B954CA266}" presName="textaccent4" presStyleCnt="0"/>
      <dgm:spPr/>
    </dgm:pt>
    <dgm:pt modelId="{41F82706-E61D-483A-9E96-8D8AA8259C7F}" type="pres">
      <dgm:prSet presAssocID="{9A98FA86-6543-4886-9F10-365B954CA266}" presName="accentRepeatNode" presStyleLbl="solidAlignAcc1" presStyleIdx="6" presStyleCnt="8"/>
      <dgm:spPr/>
    </dgm:pt>
    <dgm:pt modelId="{349AA70F-66D7-4D86-93F8-46325D01051B}" type="pres">
      <dgm:prSet presAssocID="{78C5D3D5-E021-4273-A49A-8FEA6998A73A}" presName="image4" presStyleCnt="0"/>
      <dgm:spPr/>
    </dgm:pt>
    <dgm:pt modelId="{03642F47-6202-45A7-AF27-98B4D69E48E9}" type="pres">
      <dgm:prSet presAssocID="{78C5D3D5-E021-4273-A49A-8FEA6998A73A}" presName="imageRepeatNode" presStyleLbl="alignAcc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17ACDA61-55D1-4C5A-A3A9-0A7BACF8ABD0}" type="pres">
      <dgm:prSet presAssocID="{78C5D3D5-E021-4273-A49A-8FEA6998A73A}" presName="imageaccent4" presStyleCnt="0"/>
      <dgm:spPr/>
    </dgm:pt>
    <dgm:pt modelId="{B2235754-A15C-4FDB-875C-79910FE07710}" type="pres">
      <dgm:prSet presAssocID="{78C5D3D5-E021-4273-A49A-8FEA6998A73A}" presName="accentRepeatNode" presStyleLbl="solidAlignAcc1" presStyleIdx="7" presStyleCnt="8"/>
      <dgm:spPr/>
    </dgm:pt>
  </dgm:ptLst>
  <dgm:cxnLst>
    <dgm:cxn modelId="{BEAAE96F-22E7-462D-B4F5-13D1D73A76D7}" srcId="{74117C65-4C64-4175-9E2A-1328793F78D0}" destId="{6D3C09C9-1CDE-494D-BD9B-0C922B3B454D}" srcOrd="2" destOrd="0" parTransId="{6EA235B8-36F4-418E-A388-6032275C0895}" sibTransId="{68B91D1F-D3E5-47C9-B8CE-4CE6833D7424}"/>
    <dgm:cxn modelId="{B264B589-464E-4D82-B319-771613A711C8}" type="presOf" srcId="{48265BE2-FCA5-4CA4-8ABA-A2B5EA9A18AB}" destId="{95F82A95-DD2E-4FE5-9875-DA63E7E48608}" srcOrd="0" destOrd="0" presId="urn:microsoft.com/office/officeart/2008/layout/HexagonCluster"/>
    <dgm:cxn modelId="{0A596D3E-8313-4ADF-B893-1105EC7E3809}" type="presOf" srcId="{78C5D3D5-E021-4273-A49A-8FEA6998A73A}" destId="{03642F47-6202-45A7-AF27-98B4D69E48E9}" srcOrd="0" destOrd="0" presId="urn:microsoft.com/office/officeart/2008/layout/HexagonCluster"/>
    <dgm:cxn modelId="{ED0C28E3-CAC2-4C76-8AA1-C9FC193DE8C7}" type="presOf" srcId="{5293B985-89B5-4522-B7F1-4F20CF811C14}" destId="{1C3F0362-F5B9-4F5D-A861-FCFD6919FE21}" srcOrd="0" destOrd="0" presId="urn:microsoft.com/office/officeart/2008/layout/HexagonCluster"/>
    <dgm:cxn modelId="{4A68A21C-A7D0-4493-8B10-FE7D446A9ACD}" srcId="{74117C65-4C64-4175-9E2A-1328793F78D0}" destId="{55520FCC-C170-428F-A330-2E7D95C26A44}" srcOrd="1" destOrd="0" parTransId="{8856F9CF-12E9-4CC4-957D-C844DC9D42AF}" sibTransId="{48265BE2-FCA5-4CA4-8ABA-A2B5EA9A18AB}"/>
    <dgm:cxn modelId="{B5E8C168-D2EE-4FAE-B3C9-1D06075E8A73}" type="presOf" srcId="{55520FCC-C170-428F-A330-2E7D95C26A44}" destId="{E2F463DB-1BF2-4621-A0D8-649220B0EA08}" srcOrd="0" destOrd="0" presId="urn:microsoft.com/office/officeart/2008/layout/HexagonCluster"/>
    <dgm:cxn modelId="{4D70F63E-077B-4DAF-9245-35A85A36A64B}" type="presOf" srcId="{74117C65-4C64-4175-9E2A-1328793F78D0}" destId="{3AFF9247-4999-418B-8B5A-251FAE80392B}" srcOrd="0" destOrd="0" presId="urn:microsoft.com/office/officeart/2008/layout/HexagonCluster"/>
    <dgm:cxn modelId="{5721199B-8DA5-4572-AECB-3A0E066277A4}" srcId="{74117C65-4C64-4175-9E2A-1328793F78D0}" destId="{5D1BBE32-0A45-4148-BB8A-D254298F1DE1}" srcOrd="0" destOrd="0" parTransId="{7E5F7D93-FE92-41F7-81DD-FFA2F8E861CC}" sibTransId="{5293B985-89B5-4522-B7F1-4F20CF811C14}"/>
    <dgm:cxn modelId="{8DE77F2A-5ECE-484E-AA63-A77E1130100A}" type="presOf" srcId="{9A98FA86-6543-4886-9F10-365B954CA266}" destId="{BB2B78CC-73BE-4E0A-81AE-E922EE514A95}" srcOrd="0" destOrd="0" presId="urn:microsoft.com/office/officeart/2008/layout/HexagonCluster"/>
    <dgm:cxn modelId="{46AE01B3-33DF-4085-AD67-37E798D0BA16}" srcId="{74117C65-4C64-4175-9E2A-1328793F78D0}" destId="{9A98FA86-6543-4886-9F10-365B954CA266}" srcOrd="3" destOrd="0" parTransId="{C14C1BBF-C2B6-4819-9C89-F769F6935D1F}" sibTransId="{78C5D3D5-E021-4273-A49A-8FEA6998A73A}"/>
    <dgm:cxn modelId="{8B1ABF88-C4AC-4168-B8FE-A2F9795DB857}" type="presOf" srcId="{6D3C09C9-1CDE-494D-BD9B-0C922B3B454D}" destId="{3B97B37D-7ADB-4DCE-A269-6619B23BAEB2}" srcOrd="0" destOrd="0" presId="urn:microsoft.com/office/officeart/2008/layout/HexagonCluster"/>
    <dgm:cxn modelId="{EF4E42AA-4802-4483-A934-51C350CF8DB8}" type="presOf" srcId="{68B91D1F-D3E5-47C9-B8CE-4CE6833D7424}" destId="{F252D088-8DC6-4092-A2C6-649A749BCD85}" srcOrd="0" destOrd="0" presId="urn:microsoft.com/office/officeart/2008/layout/HexagonCluster"/>
    <dgm:cxn modelId="{A2381927-6A74-47EC-BDA6-CB0B719962A7}" type="presOf" srcId="{5D1BBE32-0A45-4148-BB8A-D254298F1DE1}" destId="{B5EF9FF0-A22D-448C-973C-B9AC2A5B537E}" srcOrd="0" destOrd="0" presId="urn:microsoft.com/office/officeart/2008/layout/HexagonCluster"/>
    <dgm:cxn modelId="{429E4378-CD5A-4208-9BDD-0CE6480528E3}" type="presParOf" srcId="{3AFF9247-4999-418B-8B5A-251FAE80392B}" destId="{82173BC5-C9A7-4FD7-A256-22ADA168EF71}" srcOrd="0" destOrd="0" presId="urn:microsoft.com/office/officeart/2008/layout/HexagonCluster"/>
    <dgm:cxn modelId="{8FF9289E-86C2-49F7-AB62-D4F23BBFD20E}" type="presParOf" srcId="{82173BC5-C9A7-4FD7-A256-22ADA168EF71}" destId="{B5EF9FF0-A22D-448C-973C-B9AC2A5B537E}" srcOrd="0" destOrd="0" presId="urn:microsoft.com/office/officeart/2008/layout/HexagonCluster"/>
    <dgm:cxn modelId="{6228F4C9-78E8-4B9A-8B45-E32D07365230}" type="presParOf" srcId="{3AFF9247-4999-418B-8B5A-251FAE80392B}" destId="{7BCD2928-7B19-4527-A3FD-A004D1791F76}" srcOrd="1" destOrd="0" presId="urn:microsoft.com/office/officeart/2008/layout/HexagonCluster"/>
    <dgm:cxn modelId="{843DDC04-8CAA-4530-847E-AFAD3F22F2A1}" type="presParOf" srcId="{7BCD2928-7B19-4527-A3FD-A004D1791F76}" destId="{822B3814-AE2C-48B1-ACB8-4E17EDCB1C13}" srcOrd="0" destOrd="0" presId="urn:microsoft.com/office/officeart/2008/layout/HexagonCluster"/>
    <dgm:cxn modelId="{36D9839B-3363-465E-A884-CA2096DA1CE2}" type="presParOf" srcId="{3AFF9247-4999-418B-8B5A-251FAE80392B}" destId="{B11C7097-95FB-436B-A56B-D010A4B4DBAB}" srcOrd="2" destOrd="0" presId="urn:microsoft.com/office/officeart/2008/layout/HexagonCluster"/>
    <dgm:cxn modelId="{F734DEC0-5D9B-48A3-8DE4-943AFA5388C9}" type="presParOf" srcId="{B11C7097-95FB-436B-A56B-D010A4B4DBAB}" destId="{1C3F0362-F5B9-4F5D-A861-FCFD6919FE21}" srcOrd="0" destOrd="0" presId="urn:microsoft.com/office/officeart/2008/layout/HexagonCluster"/>
    <dgm:cxn modelId="{03EA330C-0F97-4B7B-B3A4-5D0BA5D071FE}" type="presParOf" srcId="{3AFF9247-4999-418B-8B5A-251FAE80392B}" destId="{28F0C087-1479-4A9C-A78E-AF50ADB12340}" srcOrd="3" destOrd="0" presId="urn:microsoft.com/office/officeart/2008/layout/HexagonCluster"/>
    <dgm:cxn modelId="{1E77F8A4-0B6B-4C91-A2DC-ECDFA5F9B923}" type="presParOf" srcId="{28F0C087-1479-4A9C-A78E-AF50ADB12340}" destId="{BCE83809-E404-4AE8-A92E-E1462433B1D8}" srcOrd="0" destOrd="0" presId="urn:microsoft.com/office/officeart/2008/layout/HexagonCluster"/>
    <dgm:cxn modelId="{9A46D84B-F9EE-4FDF-BEE4-FC79D72F3AF0}" type="presParOf" srcId="{3AFF9247-4999-418B-8B5A-251FAE80392B}" destId="{6ED305FF-5C7A-4D29-86BF-DCD3FF3FBD1C}" srcOrd="4" destOrd="0" presId="urn:microsoft.com/office/officeart/2008/layout/HexagonCluster"/>
    <dgm:cxn modelId="{D34B834A-0139-4F7E-80BA-75168D42AA56}" type="presParOf" srcId="{6ED305FF-5C7A-4D29-86BF-DCD3FF3FBD1C}" destId="{E2F463DB-1BF2-4621-A0D8-649220B0EA08}" srcOrd="0" destOrd="0" presId="urn:microsoft.com/office/officeart/2008/layout/HexagonCluster"/>
    <dgm:cxn modelId="{9F19F28E-EC6D-4E1C-AE53-1D13734ABD14}" type="presParOf" srcId="{3AFF9247-4999-418B-8B5A-251FAE80392B}" destId="{870492CB-6A81-48C1-9503-AC6CE175F32F}" srcOrd="5" destOrd="0" presId="urn:microsoft.com/office/officeart/2008/layout/HexagonCluster"/>
    <dgm:cxn modelId="{85392988-0BC4-45CB-B227-1F69EA98BF9C}" type="presParOf" srcId="{870492CB-6A81-48C1-9503-AC6CE175F32F}" destId="{2057D812-3151-44B1-A483-470489FE3000}" srcOrd="0" destOrd="0" presId="urn:microsoft.com/office/officeart/2008/layout/HexagonCluster"/>
    <dgm:cxn modelId="{7D108A80-1242-483B-92DF-015C898042A0}" type="presParOf" srcId="{3AFF9247-4999-418B-8B5A-251FAE80392B}" destId="{5FDFDD34-3C03-4927-BBAA-06307F3E516F}" srcOrd="6" destOrd="0" presId="urn:microsoft.com/office/officeart/2008/layout/HexagonCluster"/>
    <dgm:cxn modelId="{2DD78305-B550-4E0C-A103-E0C6A898B90C}" type="presParOf" srcId="{5FDFDD34-3C03-4927-BBAA-06307F3E516F}" destId="{95F82A95-DD2E-4FE5-9875-DA63E7E48608}" srcOrd="0" destOrd="0" presId="urn:microsoft.com/office/officeart/2008/layout/HexagonCluster"/>
    <dgm:cxn modelId="{8F154B19-B7CB-449E-BBB9-4A2F9315C654}" type="presParOf" srcId="{3AFF9247-4999-418B-8B5A-251FAE80392B}" destId="{6137B2B5-FDC8-4D13-B494-8C86197C1A28}" srcOrd="7" destOrd="0" presId="urn:microsoft.com/office/officeart/2008/layout/HexagonCluster"/>
    <dgm:cxn modelId="{293C2538-1E34-44FA-8EC7-071B815F1093}" type="presParOf" srcId="{6137B2B5-FDC8-4D13-B494-8C86197C1A28}" destId="{2249492A-2D19-43BF-A523-CAEE3B939766}" srcOrd="0" destOrd="0" presId="urn:microsoft.com/office/officeart/2008/layout/HexagonCluster"/>
    <dgm:cxn modelId="{B02F4F9F-8BB1-4A01-B719-84CFE87A916A}" type="presParOf" srcId="{3AFF9247-4999-418B-8B5A-251FAE80392B}" destId="{F88CDDBC-FC00-463F-A07F-866360AFEB66}" srcOrd="8" destOrd="0" presId="urn:microsoft.com/office/officeart/2008/layout/HexagonCluster"/>
    <dgm:cxn modelId="{9F9DBD8B-2FAD-481D-AA1B-11CF9D98EC3C}" type="presParOf" srcId="{F88CDDBC-FC00-463F-A07F-866360AFEB66}" destId="{3B97B37D-7ADB-4DCE-A269-6619B23BAEB2}" srcOrd="0" destOrd="0" presId="urn:microsoft.com/office/officeart/2008/layout/HexagonCluster"/>
    <dgm:cxn modelId="{AAC48462-FDCD-4919-AD34-C8C5B7118634}" type="presParOf" srcId="{3AFF9247-4999-418B-8B5A-251FAE80392B}" destId="{4F3544A6-7A44-4820-A5CB-993E73FDBA2A}" srcOrd="9" destOrd="0" presId="urn:microsoft.com/office/officeart/2008/layout/HexagonCluster"/>
    <dgm:cxn modelId="{D62A0745-CB2C-4361-B3E0-52D8427D0203}" type="presParOf" srcId="{4F3544A6-7A44-4820-A5CB-993E73FDBA2A}" destId="{E7BEAD78-0B01-4307-9F63-07736EBB7397}" srcOrd="0" destOrd="0" presId="urn:microsoft.com/office/officeart/2008/layout/HexagonCluster"/>
    <dgm:cxn modelId="{C57817C5-1638-4B13-9A01-793D9B66E151}" type="presParOf" srcId="{3AFF9247-4999-418B-8B5A-251FAE80392B}" destId="{A1E33F08-D521-40C7-8C50-C8F3D50BB1AB}" srcOrd="10" destOrd="0" presId="urn:microsoft.com/office/officeart/2008/layout/HexagonCluster"/>
    <dgm:cxn modelId="{F70D0E81-3E3C-449F-B67E-B081A85E5226}" type="presParOf" srcId="{A1E33F08-D521-40C7-8C50-C8F3D50BB1AB}" destId="{F252D088-8DC6-4092-A2C6-649A749BCD85}" srcOrd="0" destOrd="0" presId="urn:microsoft.com/office/officeart/2008/layout/HexagonCluster"/>
    <dgm:cxn modelId="{492D0577-BFE7-4204-922E-624B17FAEFB6}" type="presParOf" srcId="{3AFF9247-4999-418B-8B5A-251FAE80392B}" destId="{C2ABE23F-AFCC-43AF-8C3D-7FC91B3FF444}" srcOrd="11" destOrd="0" presId="urn:microsoft.com/office/officeart/2008/layout/HexagonCluster"/>
    <dgm:cxn modelId="{1F0C4335-9017-4A6F-9293-832BA5AFAC8B}" type="presParOf" srcId="{C2ABE23F-AFCC-43AF-8C3D-7FC91B3FF444}" destId="{C4500C2F-B6CF-4BEB-9CBF-C52F7396F184}" srcOrd="0" destOrd="0" presId="urn:microsoft.com/office/officeart/2008/layout/HexagonCluster"/>
    <dgm:cxn modelId="{2052EA72-48A2-4BE3-B840-C32E275B3A2D}" type="presParOf" srcId="{3AFF9247-4999-418B-8B5A-251FAE80392B}" destId="{3964E484-1A64-415A-BA66-8BB5E86ADFFE}" srcOrd="12" destOrd="0" presId="urn:microsoft.com/office/officeart/2008/layout/HexagonCluster"/>
    <dgm:cxn modelId="{19FDB4B9-D677-49B3-AC5D-3FB21A559FBF}" type="presParOf" srcId="{3964E484-1A64-415A-BA66-8BB5E86ADFFE}" destId="{BB2B78CC-73BE-4E0A-81AE-E922EE514A95}" srcOrd="0" destOrd="0" presId="urn:microsoft.com/office/officeart/2008/layout/HexagonCluster"/>
    <dgm:cxn modelId="{5A41972A-5261-4787-83F8-4DC0AD42B0CF}" type="presParOf" srcId="{3AFF9247-4999-418B-8B5A-251FAE80392B}" destId="{6F763CFE-A7BE-41D7-97EC-4DD357B91173}" srcOrd="13" destOrd="0" presId="urn:microsoft.com/office/officeart/2008/layout/HexagonCluster"/>
    <dgm:cxn modelId="{814852D4-B1FB-4FF9-B490-9F890A127090}" type="presParOf" srcId="{6F763CFE-A7BE-41D7-97EC-4DD357B91173}" destId="{41F82706-E61D-483A-9E96-8D8AA8259C7F}" srcOrd="0" destOrd="0" presId="urn:microsoft.com/office/officeart/2008/layout/HexagonCluster"/>
    <dgm:cxn modelId="{32FED192-E61D-4B5E-8BEC-136F245C26EB}" type="presParOf" srcId="{3AFF9247-4999-418B-8B5A-251FAE80392B}" destId="{349AA70F-66D7-4D86-93F8-46325D01051B}" srcOrd="14" destOrd="0" presId="urn:microsoft.com/office/officeart/2008/layout/HexagonCluster"/>
    <dgm:cxn modelId="{85BA78C9-A9E4-4010-AB3C-360953F3818D}" type="presParOf" srcId="{349AA70F-66D7-4D86-93F8-46325D01051B}" destId="{03642F47-6202-45A7-AF27-98B4D69E48E9}" srcOrd="0" destOrd="0" presId="urn:microsoft.com/office/officeart/2008/layout/HexagonCluster"/>
    <dgm:cxn modelId="{7C465794-C012-4E89-AFDB-9D2AF5FDC3BA}" type="presParOf" srcId="{3AFF9247-4999-418B-8B5A-251FAE80392B}" destId="{17ACDA61-55D1-4C5A-A3A9-0A7BACF8ABD0}" srcOrd="15" destOrd="0" presId="urn:microsoft.com/office/officeart/2008/layout/HexagonCluster"/>
    <dgm:cxn modelId="{A618C027-9E95-42E9-A321-A1DB0A897A6C}" type="presParOf" srcId="{17ACDA61-55D1-4C5A-A3A9-0A7BACF8ABD0}" destId="{B2235754-A15C-4FDB-875C-79910FE07710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89B8C9-A146-4614-AB4C-E8EB6C5F0AE0}" type="doc">
      <dgm:prSet loTypeId="urn:microsoft.com/office/officeart/2005/8/layout/vList5" loCatId="list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pPr latinLnBrk="1"/>
          <a:endParaRPr lang="ko-KR" altLang="en-US"/>
        </a:p>
      </dgm:t>
    </dgm:pt>
    <dgm:pt modelId="{F9150DD7-3919-4419-8828-A6A66478875E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latin typeface="맑은 고딕" pitchFamily="50" charset="-127"/>
              <a:ea typeface="맑은 고딕" pitchFamily="50" charset="-127"/>
            </a:rPr>
            <a:t>개요</a:t>
          </a:r>
          <a:endParaRPr lang="ko-KR" altLang="en-US" sz="1800" b="1" dirty="0">
            <a:latin typeface="맑은 고딕" pitchFamily="50" charset="-127"/>
            <a:ea typeface="맑은 고딕" pitchFamily="50" charset="-127"/>
          </a:endParaRPr>
        </a:p>
      </dgm:t>
    </dgm:pt>
    <dgm:pt modelId="{B2D245DA-7420-4877-8080-A814FE4B9873}" type="parTrans" cxnId="{0D99C3B4-2793-4D9B-80D2-743BDC01070C}">
      <dgm:prSet/>
      <dgm:spPr/>
      <dgm:t>
        <a:bodyPr/>
        <a:lstStyle/>
        <a:p>
          <a:pPr latinLnBrk="1"/>
          <a:endParaRPr lang="ko-KR" altLang="en-US"/>
        </a:p>
      </dgm:t>
    </dgm:pt>
    <dgm:pt modelId="{2FAC65E6-96C3-40EB-B49C-0BBBC5FE256C}" type="sibTrans" cxnId="{0D99C3B4-2793-4D9B-80D2-743BDC01070C}">
      <dgm:prSet/>
      <dgm:spPr/>
      <dgm:t>
        <a:bodyPr/>
        <a:lstStyle/>
        <a:p>
          <a:pPr latinLnBrk="1"/>
          <a:endParaRPr lang="ko-KR" altLang="en-US"/>
        </a:p>
      </dgm:t>
    </dgm:pt>
    <dgm:pt modelId="{D5EE43C5-2261-4A47-8302-DBBBA4349E49}">
      <dgm:prSet phldrT="[텍스트]"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대상자의 욕구를 기반으로 제시된 문제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자원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장애물을 조사하여 실천계획을 구축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dirty="0">
            <a:latin typeface="맑은 고딕" pitchFamily="50" charset="-127"/>
            <a:ea typeface="맑은 고딕" pitchFamily="50" charset="-127"/>
          </a:endParaRPr>
        </a:p>
      </dgm:t>
    </dgm:pt>
    <dgm:pt modelId="{C110A7DE-2670-4954-976D-A95ED38362D6}" type="parTrans" cxnId="{9223329F-9E62-4DB5-B5A9-2FF77A8DACCE}">
      <dgm:prSet/>
      <dgm:spPr/>
      <dgm:t>
        <a:bodyPr/>
        <a:lstStyle/>
        <a:p>
          <a:pPr latinLnBrk="1"/>
          <a:endParaRPr lang="ko-KR" altLang="en-US"/>
        </a:p>
      </dgm:t>
    </dgm:pt>
    <dgm:pt modelId="{D7028368-D481-4E5E-A9A2-F349AFE124D4}" type="sibTrans" cxnId="{9223329F-9E62-4DB5-B5A9-2FF77A8DACCE}">
      <dgm:prSet/>
      <dgm:spPr/>
      <dgm:t>
        <a:bodyPr/>
        <a:lstStyle/>
        <a:p>
          <a:pPr latinLnBrk="1"/>
          <a:endParaRPr lang="ko-KR" altLang="en-US"/>
        </a:p>
      </dgm:t>
    </dgm:pt>
    <dgm:pt modelId="{4802CF5D-C3D2-415E-9F19-3329E026A94E}">
      <dgm:prSet phldrT="[텍스트]" custT="1"/>
      <dgm:spPr/>
      <dgm:t>
        <a:bodyPr/>
        <a:lstStyle/>
        <a:p>
          <a:pPr latinLnBrk="1"/>
          <a:r>
            <a:rPr lang="ko-KR" altLang="en-US" sz="1800" b="1" dirty="0" smtClean="0">
              <a:latin typeface="맑은 고딕" pitchFamily="50" charset="-127"/>
              <a:ea typeface="맑은 고딕" pitchFamily="50" charset="-127"/>
            </a:rPr>
            <a:t>사례관리 사정표</a:t>
          </a:r>
          <a:endParaRPr lang="ko-KR" altLang="en-US" sz="1800" b="1" dirty="0">
            <a:latin typeface="맑은 고딕" pitchFamily="50" charset="-127"/>
            <a:ea typeface="맑은 고딕" pitchFamily="50" charset="-127"/>
          </a:endParaRPr>
        </a:p>
      </dgm:t>
    </dgm:pt>
    <dgm:pt modelId="{D69BBE56-B601-481F-AEDE-DDEB864103AA}" type="parTrans" cxnId="{E7E3CB60-925D-4C3F-B0CB-1BF65F3135E7}">
      <dgm:prSet/>
      <dgm:spPr/>
      <dgm:t>
        <a:bodyPr/>
        <a:lstStyle/>
        <a:p>
          <a:pPr latinLnBrk="1"/>
          <a:endParaRPr lang="ko-KR" altLang="en-US"/>
        </a:p>
      </dgm:t>
    </dgm:pt>
    <dgm:pt modelId="{2FD238F9-BC38-444F-8F09-7FBDBBB7E0AF}" type="sibTrans" cxnId="{E7E3CB60-925D-4C3F-B0CB-1BF65F3135E7}">
      <dgm:prSet/>
      <dgm:spPr/>
      <dgm:t>
        <a:bodyPr/>
        <a:lstStyle/>
        <a:p>
          <a:pPr latinLnBrk="1"/>
          <a:endParaRPr lang="ko-KR" altLang="en-US"/>
        </a:p>
      </dgm:t>
    </dgm:pt>
    <dgm:pt modelId="{244AA7BD-41E9-4484-BEC7-71387355D18A}">
      <dgm:prSet phldrT="[텍스트]"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유형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욕구의 주체이거나 욕구해결을 위해 관련된 체계를 기준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dirty="0">
            <a:latin typeface="맑은 고딕" pitchFamily="50" charset="-127"/>
            <a:ea typeface="맑은 고딕" pitchFamily="50" charset="-127"/>
          </a:endParaRPr>
        </a:p>
      </dgm:t>
    </dgm:pt>
    <dgm:pt modelId="{DD25E47D-5A07-4BAD-A56E-FC28B8B56C20}" type="parTrans" cxnId="{96696AC9-61F9-4113-9809-86B8CFE6708B}">
      <dgm:prSet/>
      <dgm:spPr/>
      <dgm:t>
        <a:bodyPr/>
        <a:lstStyle/>
        <a:p>
          <a:pPr latinLnBrk="1"/>
          <a:endParaRPr lang="ko-KR" altLang="en-US"/>
        </a:p>
      </dgm:t>
    </dgm:pt>
    <dgm:pt modelId="{D14C0CF1-6DD0-4021-AAF7-235DA1F09DE1}" type="sibTrans" cxnId="{96696AC9-61F9-4113-9809-86B8CFE6708B}">
      <dgm:prSet/>
      <dgm:spPr/>
      <dgm:t>
        <a:bodyPr/>
        <a:lstStyle/>
        <a:p>
          <a:pPr latinLnBrk="1"/>
          <a:endParaRPr lang="ko-KR" altLang="en-US"/>
        </a:p>
      </dgm:t>
    </dgm:pt>
    <dgm:pt modelId="{4718319D-155D-456E-8463-4E0007583152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초기면접이 이루어진 후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3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주 이내에 사례관리 사정 및 계획이 완료되고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사례회의를 거쳐 늦어도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1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개월 이내에 목표에 입각한 개입이 이뤄져야 한다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F20ACDFF-A9F8-44BE-837F-EC66BAE9C7C3}" type="parTrans" cxnId="{2CE6024D-279C-4D0D-B7D0-54C8C6835B24}">
      <dgm:prSet/>
      <dgm:spPr/>
      <dgm:t>
        <a:bodyPr/>
        <a:lstStyle/>
        <a:p>
          <a:pPr latinLnBrk="1"/>
          <a:endParaRPr lang="ko-KR" altLang="en-US"/>
        </a:p>
      </dgm:t>
    </dgm:pt>
    <dgm:pt modelId="{50C7F6D9-7D21-4D26-9B77-EC32FD60F7AE}" type="sibTrans" cxnId="{2CE6024D-279C-4D0D-B7D0-54C8C6835B24}">
      <dgm:prSet/>
      <dgm:spPr/>
      <dgm:t>
        <a:bodyPr/>
        <a:lstStyle/>
        <a:p>
          <a:pPr latinLnBrk="1"/>
          <a:endParaRPr lang="ko-KR" altLang="en-US"/>
        </a:p>
      </dgm:t>
    </dgm:pt>
    <dgm:pt modelId="{EC8F2C89-7F23-474A-9C1B-F40D64510EF6}">
      <dgm:prSet custT="1"/>
      <dgm:spPr/>
      <dgm:t>
        <a:bodyPr/>
        <a:lstStyle/>
        <a:p>
          <a:pPr latinLnBrk="1"/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3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개월을 주기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대상자 또는 환경의 새로운 요구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변화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가 있을 경우 수시로 재사정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981A4AC1-BCEC-4059-8537-9B27FEC6A14D}" type="parTrans" cxnId="{67E0DCD0-ED6B-4BAF-8563-7BFCD064C1AE}">
      <dgm:prSet/>
      <dgm:spPr/>
      <dgm:t>
        <a:bodyPr/>
        <a:lstStyle/>
        <a:p>
          <a:pPr latinLnBrk="1"/>
          <a:endParaRPr lang="ko-KR" altLang="en-US"/>
        </a:p>
      </dgm:t>
    </dgm:pt>
    <dgm:pt modelId="{9B25DC09-98B4-4DDA-8312-8764BB7F83F4}" type="sibTrans" cxnId="{67E0DCD0-ED6B-4BAF-8563-7BFCD064C1AE}">
      <dgm:prSet/>
      <dgm:spPr/>
      <dgm:t>
        <a:bodyPr/>
        <a:lstStyle/>
        <a:p>
          <a:pPr latinLnBrk="1"/>
          <a:endParaRPr lang="ko-KR" altLang="en-US"/>
        </a:p>
      </dgm:t>
    </dgm:pt>
    <dgm:pt modelId="{1FE33D43-ABAB-47E4-97AB-B64601F67231}">
      <dgm:prSet custT="1"/>
      <dgm:spPr/>
      <dgm:t>
        <a:bodyPr/>
        <a:lstStyle/>
        <a:p>
          <a:pPr latinLnBrk="1"/>
          <a:r>
            <a:rPr lang="ko-KR" altLang="en-US" sz="1200" b="1" dirty="0" err="1" smtClean="0">
              <a:latin typeface="맑은 고딕" pitchFamily="50" charset="-127"/>
              <a:ea typeface="맑은 고딕" pitchFamily="50" charset="-127"/>
            </a:rPr>
            <a:t>재사정시에도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사정과 계획이 함께 시행되며 이때 동일한 양식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(‘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사례관리 사정표’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‘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사례관리 계획 및 평가표’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을 사용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805D71BF-2E27-432F-9888-75FEA978A5BC}" type="parTrans" cxnId="{59603233-8655-4434-BAEE-559EA957FEFD}">
      <dgm:prSet/>
      <dgm:spPr/>
      <dgm:t>
        <a:bodyPr/>
        <a:lstStyle/>
        <a:p>
          <a:pPr latinLnBrk="1"/>
          <a:endParaRPr lang="ko-KR" altLang="en-US"/>
        </a:p>
      </dgm:t>
    </dgm:pt>
    <dgm:pt modelId="{3EF39830-513E-4D6E-9014-9D6EBC53EBBD}" type="sibTrans" cxnId="{59603233-8655-4434-BAEE-559EA957FEFD}">
      <dgm:prSet/>
      <dgm:spPr/>
      <dgm:t>
        <a:bodyPr/>
        <a:lstStyle/>
        <a:p>
          <a:pPr latinLnBrk="1"/>
          <a:endParaRPr lang="ko-KR" altLang="en-US"/>
        </a:p>
      </dgm:t>
    </dgm:pt>
    <dgm:pt modelId="{AA56CAC5-FEAC-4C21-84BF-5BFB27C613DC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우선순위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대상자의 진술에 의해 결정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dirty="0">
            <a:latin typeface="맑은 고딕" pitchFamily="50" charset="-127"/>
            <a:ea typeface="맑은 고딕" pitchFamily="50" charset="-127"/>
          </a:endParaRPr>
        </a:p>
      </dgm:t>
    </dgm:pt>
    <dgm:pt modelId="{8EE15861-EB11-4923-8702-A953DE174BB8}" type="parTrans" cxnId="{CAE24206-5331-4DD6-BC5C-B6A50A421B3A}">
      <dgm:prSet/>
      <dgm:spPr/>
      <dgm:t>
        <a:bodyPr/>
        <a:lstStyle/>
        <a:p>
          <a:pPr latinLnBrk="1"/>
          <a:endParaRPr lang="ko-KR" altLang="en-US"/>
        </a:p>
      </dgm:t>
    </dgm:pt>
    <dgm:pt modelId="{5E4CC1F8-9D3B-4BD5-88C6-D2802CC8C375}" type="sibTrans" cxnId="{CAE24206-5331-4DD6-BC5C-B6A50A421B3A}">
      <dgm:prSet/>
      <dgm:spPr/>
      <dgm:t>
        <a:bodyPr/>
        <a:lstStyle/>
        <a:p>
          <a:pPr latinLnBrk="1"/>
          <a:endParaRPr lang="ko-KR" altLang="en-US"/>
        </a:p>
      </dgm:t>
    </dgm:pt>
    <dgm:pt modelId="{276877FB-7CA1-479D-880A-BF9DB51E07CC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제시된 욕구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대상자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가족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기타 </a:t>
          </a:r>
          <a:r>
            <a:rPr lang="ko-KR" altLang="en-US" sz="1200" b="1" dirty="0" err="1" smtClean="0">
              <a:latin typeface="맑은 고딕" pitchFamily="50" charset="-127"/>
              <a:ea typeface="맑은 고딕" pitchFamily="50" charset="-127"/>
            </a:rPr>
            <a:t>의미있는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타인이 진술하는 욕구를 </a:t>
          </a:r>
          <a:r>
            <a:rPr lang="ko-KR" altLang="en-US" sz="1200" b="1" dirty="0" err="1" smtClean="0">
              <a:latin typeface="맑은 고딕" pitchFamily="50" charset="-127"/>
              <a:ea typeface="맑은 고딕" pitchFamily="50" charset="-127"/>
            </a:rPr>
            <a:t>원형그대로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기술한다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CBD75F9F-5FAF-4244-A0C1-18E18197E084}" type="parTrans" cxnId="{69BD7111-BC60-42B2-AF1C-BEADB39E95D7}">
      <dgm:prSet/>
      <dgm:spPr/>
      <dgm:t>
        <a:bodyPr/>
        <a:lstStyle/>
        <a:p>
          <a:pPr latinLnBrk="1"/>
          <a:endParaRPr lang="ko-KR" altLang="en-US"/>
        </a:p>
      </dgm:t>
    </dgm:pt>
    <dgm:pt modelId="{A3466524-75CF-47E0-B1E3-1C7637F1F3C6}" type="sibTrans" cxnId="{69BD7111-BC60-42B2-AF1C-BEADB39E95D7}">
      <dgm:prSet/>
      <dgm:spPr/>
      <dgm:t>
        <a:bodyPr/>
        <a:lstStyle/>
        <a:p>
          <a:pPr latinLnBrk="1"/>
          <a:endParaRPr lang="ko-KR" altLang="en-US"/>
        </a:p>
      </dgm:t>
    </dgm:pt>
    <dgm:pt modelId="{390C7BC5-48F5-4952-A5C2-CBD78C50B110}">
      <dgm:prSet custT="1"/>
      <dgm:spPr/>
      <dgm:t>
        <a:bodyPr/>
        <a:lstStyle/>
        <a:p>
          <a:pPr latinLnBrk="1"/>
          <a:r>
            <a:rPr lang="ko-KR" altLang="en-US" sz="1200" b="1" dirty="0" err="1" smtClean="0">
              <a:latin typeface="맑은 고딕" pitchFamily="50" charset="-127"/>
              <a:ea typeface="맑은 고딕" pitchFamily="50" charset="-127"/>
            </a:rPr>
            <a:t>이용가능한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자원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앞서 제시된 욕구의 해결을 위한 자원으로써 대상자의 내적인 강점과 환경적인 자원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89B61716-722D-4DAE-94FA-C03B12CDE322}" type="parTrans" cxnId="{BA3E6FEB-E401-41DF-9548-9F38FFFBE9ED}">
      <dgm:prSet/>
      <dgm:spPr/>
      <dgm:t>
        <a:bodyPr/>
        <a:lstStyle/>
        <a:p>
          <a:pPr latinLnBrk="1"/>
          <a:endParaRPr lang="ko-KR" altLang="en-US"/>
        </a:p>
      </dgm:t>
    </dgm:pt>
    <dgm:pt modelId="{DDA60DA2-4F7A-4871-9F4A-41FAAF7661A8}" type="sibTrans" cxnId="{BA3E6FEB-E401-41DF-9548-9F38FFFBE9ED}">
      <dgm:prSet/>
      <dgm:spPr/>
      <dgm:t>
        <a:bodyPr/>
        <a:lstStyle/>
        <a:p>
          <a:pPr latinLnBrk="1"/>
          <a:endParaRPr lang="ko-KR" altLang="en-US"/>
        </a:p>
      </dgm:t>
    </dgm:pt>
    <dgm:pt modelId="{43C7F7BA-614F-41F2-8A78-3A400F405380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내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/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외적 장애물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제시된 욕구의 해결에 방해가 되는 장애요인에 대해 내부 장애물과 외부 장애물</a:t>
          </a:r>
          <a:endParaRPr lang="ko-KR" altLang="en-US" sz="1200" b="1" dirty="0">
            <a:latin typeface="맑은 고딕" pitchFamily="50" charset="-127"/>
            <a:ea typeface="맑은 고딕" pitchFamily="50" charset="-127"/>
          </a:endParaRPr>
        </a:p>
      </dgm:t>
    </dgm:pt>
    <dgm:pt modelId="{CDFF5D79-C4BB-4587-9750-C71A07D4F8D7}" type="parTrans" cxnId="{E48293F4-B72A-470C-A3B4-99ABD729D16F}">
      <dgm:prSet/>
      <dgm:spPr/>
      <dgm:t>
        <a:bodyPr/>
        <a:lstStyle/>
        <a:p>
          <a:pPr latinLnBrk="1"/>
          <a:endParaRPr lang="ko-KR" altLang="en-US"/>
        </a:p>
      </dgm:t>
    </dgm:pt>
    <dgm:pt modelId="{C800B8E7-5EBD-4F9B-BBF6-11FEF745E776}" type="sibTrans" cxnId="{E48293F4-B72A-470C-A3B4-99ABD729D16F}">
      <dgm:prSet/>
      <dgm:spPr/>
      <dgm:t>
        <a:bodyPr/>
        <a:lstStyle/>
        <a:p>
          <a:pPr latinLnBrk="1"/>
          <a:endParaRPr lang="ko-KR" altLang="en-US"/>
        </a:p>
      </dgm:t>
    </dgm:pt>
    <dgm:pt modelId="{855E983C-1A28-4B01-8640-9951F108D753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사례관리자는 사정결과를 종합하여 사례관리 수준을 긴급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집중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일반으로 판정한다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.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[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사례관리 수준판정의 예시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]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참조</a:t>
          </a:r>
          <a:endParaRPr lang="en-US" altLang="ko-KR" sz="1200" b="1" dirty="0">
            <a:latin typeface="맑은 고딕" pitchFamily="50" charset="-127"/>
            <a:ea typeface="맑은 고딕" pitchFamily="50" charset="-127"/>
          </a:endParaRPr>
        </a:p>
      </dgm:t>
    </dgm:pt>
    <dgm:pt modelId="{78CC8F24-6DD8-47B9-8D4B-14CC97A058AC}" type="parTrans" cxnId="{75FC84F9-BCC4-427B-9095-5956D1D71D19}">
      <dgm:prSet/>
      <dgm:spPr/>
      <dgm:t>
        <a:bodyPr/>
        <a:lstStyle/>
        <a:p>
          <a:pPr latinLnBrk="1"/>
          <a:endParaRPr lang="ko-KR" altLang="en-US"/>
        </a:p>
      </dgm:t>
    </dgm:pt>
    <dgm:pt modelId="{152C23EC-4598-469B-B4DC-7B09A0F1FC80}" type="sibTrans" cxnId="{75FC84F9-BCC4-427B-9095-5956D1D71D19}">
      <dgm:prSet/>
      <dgm:spPr/>
      <dgm:t>
        <a:bodyPr/>
        <a:lstStyle/>
        <a:p>
          <a:pPr latinLnBrk="1"/>
          <a:endParaRPr lang="ko-KR" altLang="en-US"/>
        </a:p>
      </dgm:t>
    </dgm:pt>
    <dgm:pt modelId="{5537076C-9428-4349-8803-25B80DBAE052}">
      <dgm:prSet custT="1"/>
      <dgm:spPr/>
      <dgm:t>
        <a:bodyPr/>
        <a:lstStyle/>
        <a:p>
          <a:pPr latinLnBrk="1"/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종합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Comment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dirty="0" smtClean="0">
              <a:latin typeface="맑은 고딕" pitchFamily="50" charset="-127"/>
              <a:ea typeface="맑은 고딕" pitchFamily="50" charset="-127"/>
            </a:rPr>
            <a:t>사정자는 사례관리 사정에 대한 이론적 및 경험적 근거를 기록한다</a:t>
          </a:r>
          <a:r>
            <a:rPr lang="en-US" altLang="ko-KR" sz="1200" b="1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ko-KR" altLang="en-US" sz="1200" b="1" dirty="0">
            <a:latin typeface="맑은 고딕" pitchFamily="50" charset="-127"/>
            <a:ea typeface="맑은 고딕" pitchFamily="50" charset="-127"/>
          </a:endParaRPr>
        </a:p>
      </dgm:t>
    </dgm:pt>
    <dgm:pt modelId="{8202037A-A3DE-4D46-8248-FDE3328ED74E}" type="parTrans" cxnId="{79414CB8-F1CC-4E51-B581-CD75B43EADBF}">
      <dgm:prSet/>
      <dgm:spPr/>
      <dgm:t>
        <a:bodyPr/>
        <a:lstStyle/>
        <a:p>
          <a:pPr latinLnBrk="1"/>
          <a:endParaRPr lang="ko-KR" altLang="en-US"/>
        </a:p>
      </dgm:t>
    </dgm:pt>
    <dgm:pt modelId="{5F25A525-500F-4048-98A2-8D3D65AEAD2D}" type="sibTrans" cxnId="{79414CB8-F1CC-4E51-B581-CD75B43EADBF}">
      <dgm:prSet/>
      <dgm:spPr/>
      <dgm:t>
        <a:bodyPr/>
        <a:lstStyle/>
        <a:p>
          <a:pPr latinLnBrk="1"/>
          <a:endParaRPr lang="ko-KR" altLang="en-US"/>
        </a:p>
      </dgm:t>
    </dgm:pt>
    <dgm:pt modelId="{B9A146A8-15D5-46FE-9F02-02DD0A93A195}" type="pres">
      <dgm:prSet presAssocID="{3C89B8C9-A146-4614-AB4C-E8EB6C5F0A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DC33F6F-9FEF-4588-A384-54EDFE5381AA}" type="pres">
      <dgm:prSet presAssocID="{F9150DD7-3919-4419-8828-A6A66478875E}" presName="linNode" presStyleCnt="0"/>
      <dgm:spPr/>
      <dgm:t>
        <a:bodyPr/>
        <a:lstStyle/>
        <a:p>
          <a:pPr latinLnBrk="1"/>
          <a:endParaRPr lang="ko-KR" altLang="en-US"/>
        </a:p>
      </dgm:t>
    </dgm:pt>
    <dgm:pt modelId="{8F6BFBF6-B1D6-4E97-BF26-B09C476CA98A}" type="pres">
      <dgm:prSet presAssocID="{F9150DD7-3919-4419-8828-A6A66478875E}" presName="parentText" presStyleLbl="node1" presStyleIdx="0" presStyleCnt="2" custScaleX="76978" custScaleY="69444" custLinFactNeighborX="-5357" custLinFactNeighborY="-1717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93B0CA-27C1-4E2F-A86C-5A29FECB47F3}" type="pres">
      <dgm:prSet presAssocID="{F9150DD7-3919-4419-8828-A6A66478875E}" presName="descendantText" presStyleLbl="alignAccFollowNode1" presStyleIdx="0" presStyleCnt="2" custScaleX="203489" custScaleY="7981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A9CB5DE-34BA-4EF7-8969-BEC41FC2CC34}" type="pres">
      <dgm:prSet presAssocID="{2FAC65E6-96C3-40EB-B49C-0BBBC5FE256C}" presName="sp" presStyleCnt="0"/>
      <dgm:spPr/>
      <dgm:t>
        <a:bodyPr/>
        <a:lstStyle/>
        <a:p>
          <a:pPr latinLnBrk="1"/>
          <a:endParaRPr lang="ko-KR" altLang="en-US"/>
        </a:p>
      </dgm:t>
    </dgm:pt>
    <dgm:pt modelId="{7754F3B5-5D48-4F29-8B3C-61F607697780}" type="pres">
      <dgm:prSet presAssocID="{4802CF5D-C3D2-415E-9F19-3329E026A94E}" presName="linNode" presStyleCnt="0"/>
      <dgm:spPr/>
      <dgm:t>
        <a:bodyPr/>
        <a:lstStyle/>
        <a:p>
          <a:pPr latinLnBrk="1"/>
          <a:endParaRPr lang="ko-KR" altLang="en-US"/>
        </a:p>
      </dgm:t>
    </dgm:pt>
    <dgm:pt modelId="{A68DF244-8A6D-45B6-8F57-B7980E5F226E}" type="pres">
      <dgm:prSet presAssocID="{4802CF5D-C3D2-415E-9F19-3329E026A94E}" presName="parentText" presStyleLbl="node1" presStyleIdx="1" presStyleCnt="2" custScaleX="50382" custScaleY="123485" custLinFactNeighborX="-5357" custLinFactNeighborY="-1717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80D91EF-9947-4A23-8C4E-C5E26D8C5AF0}" type="pres">
      <dgm:prSet presAssocID="{4802CF5D-C3D2-415E-9F19-3329E026A94E}" presName="descendantText" presStyleLbl="alignAccFollowNode1" presStyleIdx="1" presStyleCnt="2" custScaleX="133086" custScaleY="14251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F4DBB70-D6F0-45B4-9FEB-96891E2CD228}" type="presOf" srcId="{F9150DD7-3919-4419-8828-A6A66478875E}" destId="{8F6BFBF6-B1D6-4E97-BF26-B09C476CA98A}" srcOrd="0" destOrd="0" presId="urn:microsoft.com/office/officeart/2005/8/layout/vList5"/>
    <dgm:cxn modelId="{BDAB46A9-C165-4C01-B08B-03AFB944E4B4}" type="presOf" srcId="{244AA7BD-41E9-4484-BEC7-71387355D18A}" destId="{380D91EF-9947-4A23-8C4E-C5E26D8C5AF0}" srcOrd="0" destOrd="0" presId="urn:microsoft.com/office/officeart/2005/8/layout/vList5"/>
    <dgm:cxn modelId="{A3139480-5BCF-43D2-ACCD-0A0BEE930130}" type="presOf" srcId="{390C7BC5-48F5-4952-A5C2-CBD78C50B110}" destId="{380D91EF-9947-4A23-8C4E-C5E26D8C5AF0}" srcOrd="0" destOrd="3" presId="urn:microsoft.com/office/officeart/2005/8/layout/vList5"/>
    <dgm:cxn modelId="{0D99C3B4-2793-4D9B-80D2-743BDC01070C}" srcId="{3C89B8C9-A146-4614-AB4C-E8EB6C5F0AE0}" destId="{F9150DD7-3919-4419-8828-A6A66478875E}" srcOrd="0" destOrd="0" parTransId="{B2D245DA-7420-4877-8080-A814FE4B9873}" sibTransId="{2FAC65E6-96C3-40EB-B49C-0BBBC5FE256C}"/>
    <dgm:cxn modelId="{139B648B-6D3E-4D8D-9651-CE3AB6095C68}" type="presOf" srcId="{5537076C-9428-4349-8803-25B80DBAE052}" destId="{380D91EF-9947-4A23-8C4E-C5E26D8C5AF0}" srcOrd="0" destOrd="6" presId="urn:microsoft.com/office/officeart/2005/8/layout/vList5"/>
    <dgm:cxn modelId="{67E0DCD0-ED6B-4BAF-8563-7BFCD064C1AE}" srcId="{F9150DD7-3919-4419-8828-A6A66478875E}" destId="{EC8F2C89-7F23-474A-9C1B-F40D64510EF6}" srcOrd="2" destOrd="0" parTransId="{981A4AC1-BCEC-4059-8537-9B27FEC6A14D}" sibTransId="{9B25DC09-98B4-4DDA-8312-8764BB7F83F4}"/>
    <dgm:cxn modelId="{CAE24206-5331-4DD6-BC5C-B6A50A421B3A}" srcId="{4802CF5D-C3D2-415E-9F19-3329E026A94E}" destId="{AA56CAC5-FEAC-4C21-84BF-5BFB27C613DC}" srcOrd="1" destOrd="0" parTransId="{8EE15861-EB11-4923-8702-A953DE174BB8}" sibTransId="{5E4CC1F8-9D3B-4BD5-88C6-D2802CC8C375}"/>
    <dgm:cxn modelId="{59603233-8655-4434-BAEE-559EA957FEFD}" srcId="{F9150DD7-3919-4419-8828-A6A66478875E}" destId="{1FE33D43-ABAB-47E4-97AB-B64601F67231}" srcOrd="3" destOrd="0" parTransId="{805D71BF-2E27-432F-9888-75FEA978A5BC}" sibTransId="{3EF39830-513E-4D6E-9014-9D6EBC53EBBD}"/>
    <dgm:cxn modelId="{96696AC9-61F9-4113-9809-86B8CFE6708B}" srcId="{4802CF5D-C3D2-415E-9F19-3329E026A94E}" destId="{244AA7BD-41E9-4484-BEC7-71387355D18A}" srcOrd="0" destOrd="0" parTransId="{DD25E47D-5A07-4BAD-A56E-FC28B8B56C20}" sibTransId="{D14C0CF1-6DD0-4021-AAF7-235DA1F09DE1}"/>
    <dgm:cxn modelId="{9223329F-9E62-4DB5-B5A9-2FF77A8DACCE}" srcId="{F9150DD7-3919-4419-8828-A6A66478875E}" destId="{D5EE43C5-2261-4A47-8302-DBBBA4349E49}" srcOrd="0" destOrd="0" parTransId="{C110A7DE-2670-4954-976D-A95ED38362D6}" sibTransId="{D7028368-D481-4E5E-A9A2-F349AFE124D4}"/>
    <dgm:cxn modelId="{2CE6024D-279C-4D0D-B7D0-54C8C6835B24}" srcId="{F9150DD7-3919-4419-8828-A6A66478875E}" destId="{4718319D-155D-456E-8463-4E0007583152}" srcOrd="1" destOrd="0" parTransId="{F20ACDFF-A9F8-44BE-837F-EC66BAE9C7C3}" sibTransId="{50C7F6D9-7D21-4D26-9B77-EC32FD60F7AE}"/>
    <dgm:cxn modelId="{6FCA043F-3241-43B7-8206-7366C1E223F4}" type="presOf" srcId="{AA56CAC5-FEAC-4C21-84BF-5BFB27C613DC}" destId="{380D91EF-9947-4A23-8C4E-C5E26D8C5AF0}" srcOrd="0" destOrd="1" presId="urn:microsoft.com/office/officeart/2005/8/layout/vList5"/>
    <dgm:cxn modelId="{59BE3283-5F8F-47E9-A889-B79DDD7DC61B}" type="presOf" srcId="{855E983C-1A28-4B01-8640-9951F108D753}" destId="{380D91EF-9947-4A23-8C4E-C5E26D8C5AF0}" srcOrd="0" destOrd="5" presId="urn:microsoft.com/office/officeart/2005/8/layout/vList5"/>
    <dgm:cxn modelId="{75FC84F9-BCC4-427B-9095-5956D1D71D19}" srcId="{4802CF5D-C3D2-415E-9F19-3329E026A94E}" destId="{855E983C-1A28-4B01-8640-9951F108D753}" srcOrd="5" destOrd="0" parTransId="{78CC8F24-6DD8-47B9-8D4B-14CC97A058AC}" sibTransId="{152C23EC-4598-469B-B4DC-7B09A0F1FC80}"/>
    <dgm:cxn modelId="{1FE01DA7-65A1-4F5E-B8E1-B3F8EC5FC300}" type="presOf" srcId="{1FE33D43-ABAB-47E4-97AB-B64601F67231}" destId="{BA93B0CA-27C1-4E2F-A86C-5A29FECB47F3}" srcOrd="0" destOrd="3" presId="urn:microsoft.com/office/officeart/2005/8/layout/vList5"/>
    <dgm:cxn modelId="{BA3E6FEB-E401-41DF-9548-9F38FFFBE9ED}" srcId="{4802CF5D-C3D2-415E-9F19-3329E026A94E}" destId="{390C7BC5-48F5-4952-A5C2-CBD78C50B110}" srcOrd="3" destOrd="0" parTransId="{89B61716-722D-4DAE-94FA-C03B12CDE322}" sibTransId="{DDA60DA2-4F7A-4871-9F4A-41FAAF7661A8}"/>
    <dgm:cxn modelId="{B90FB599-B66D-4E60-BBD7-90AC312097A1}" type="presOf" srcId="{D5EE43C5-2261-4A47-8302-DBBBA4349E49}" destId="{BA93B0CA-27C1-4E2F-A86C-5A29FECB47F3}" srcOrd="0" destOrd="0" presId="urn:microsoft.com/office/officeart/2005/8/layout/vList5"/>
    <dgm:cxn modelId="{49D0AEB5-8A07-4BB6-B199-05E28983DCD8}" type="presOf" srcId="{43C7F7BA-614F-41F2-8A78-3A400F405380}" destId="{380D91EF-9947-4A23-8C4E-C5E26D8C5AF0}" srcOrd="0" destOrd="4" presId="urn:microsoft.com/office/officeart/2005/8/layout/vList5"/>
    <dgm:cxn modelId="{A0BA0FC9-624A-4087-9208-D7B94672D25A}" type="presOf" srcId="{276877FB-7CA1-479D-880A-BF9DB51E07CC}" destId="{380D91EF-9947-4A23-8C4E-C5E26D8C5AF0}" srcOrd="0" destOrd="2" presId="urn:microsoft.com/office/officeart/2005/8/layout/vList5"/>
    <dgm:cxn modelId="{E7E3CB60-925D-4C3F-B0CB-1BF65F3135E7}" srcId="{3C89B8C9-A146-4614-AB4C-E8EB6C5F0AE0}" destId="{4802CF5D-C3D2-415E-9F19-3329E026A94E}" srcOrd="1" destOrd="0" parTransId="{D69BBE56-B601-481F-AEDE-DDEB864103AA}" sibTransId="{2FD238F9-BC38-444F-8F09-7FBDBBB7E0AF}"/>
    <dgm:cxn modelId="{79414CB8-F1CC-4E51-B581-CD75B43EADBF}" srcId="{4802CF5D-C3D2-415E-9F19-3329E026A94E}" destId="{5537076C-9428-4349-8803-25B80DBAE052}" srcOrd="6" destOrd="0" parTransId="{8202037A-A3DE-4D46-8248-FDE3328ED74E}" sibTransId="{5F25A525-500F-4048-98A2-8D3D65AEAD2D}"/>
    <dgm:cxn modelId="{ABE39318-A8EC-4533-85BE-2C71F8392CF9}" type="presOf" srcId="{EC8F2C89-7F23-474A-9C1B-F40D64510EF6}" destId="{BA93B0CA-27C1-4E2F-A86C-5A29FECB47F3}" srcOrd="0" destOrd="2" presId="urn:microsoft.com/office/officeart/2005/8/layout/vList5"/>
    <dgm:cxn modelId="{E48293F4-B72A-470C-A3B4-99ABD729D16F}" srcId="{4802CF5D-C3D2-415E-9F19-3329E026A94E}" destId="{43C7F7BA-614F-41F2-8A78-3A400F405380}" srcOrd="4" destOrd="0" parTransId="{CDFF5D79-C4BB-4587-9750-C71A07D4F8D7}" sibTransId="{C800B8E7-5EBD-4F9B-BBF6-11FEF745E776}"/>
    <dgm:cxn modelId="{E680CB8C-C113-41F2-B730-4351D781EBE5}" type="presOf" srcId="{4802CF5D-C3D2-415E-9F19-3329E026A94E}" destId="{A68DF244-8A6D-45B6-8F57-B7980E5F226E}" srcOrd="0" destOrd="0" presId="urn:microsoft.com/office/officeart/2005/8/layout/vList5"/>
    <dgm:cxn modelId="{1D506A94-6740-444E-A185-CF725C0AF167}" type="presOf" srcId="{3C89B8C9-A146-4614-AB4C-E8EB6C5F0AE0}" destId="{B9A146A8-15D5-46FE-9F02-02DD0A93A195}" srcOrd="0" destOrd="0" presId="urn:microsoft.com/office/officeart/2005/8/layout/vList5"/>
    <dgm:cxn modelId="{69BD7111-BC60-42B2-AF1C-BEADB39E95D7}" srcId="{4802CF5D-C3D2-415E-9F19-3329E026A94E}" destId="{276877FB-7CA1-479D-880A-BF9DB51E07CC}" srcOrd="2" destOrd="0" parTransId="{CBD75F9F-5FAF-4244-A0C1-18E18197E084}" sibTransId="{A3466524-75CF-47E0-B1E3-1C7637F1F3C6}"/>
    <dgm:cxn modelId="{B7D91B6E-3410-46BD-B058-1B8DADF7E59B}" type="presOf" srcId="{4718319D-155D-456E-8463-4E0007583152}" destId="{BA93B0CA-27C1-4E2F-A86C-5A29FECB47F3}" srcOrd="0" destOrd="1" presId="urn:microsoft.com/office/officeart/2005/8/layout/vList5"/>
    <dgm:cxn modelId="{29B34883-AC3D-4B44-8A02-2C2450874793}" type="presParOf" srcId="{B9A146A8-15D5-46FE-9F02-02DD0A93A195}" destId="{4DC33F6F-9FEF-4588-A384-54EDFE5381AA}" srcOrd="0" destOrd="0" presId="urn:microsoft.com/office/officeart/2005/8/layout/vList5"/>
    <dgm:cxn modelId="{0A333F63-2567-4608-AA86-1A7259C6B309}" type="presParOf" srcId="{4DC33F6F-9FEF-4588-A384-54EDFE5381AA}" destId="{8F6BFBF6-B1D6-4E97-BF26-B09C476CA98A}" srcOrd="0" destOrd="0" presId="urn:microsoft.com/office/officeart/2005/8/layout/vList5"/>
    <dgm:cxn modelId="{1F045547-F35E-42B6-9FFE-287A628C159C}" type="presParOf" srcId="{4DC33F6F-9FEF-4588-A384-54EDFE5381AA}" destId="{BA93B0CA-27C1-4E2F-A86C-5A29FECB47F3}" srcOrd="1" destOrd="0" presId="urn:microsoft.com/office/officeart/2005/8/layout/vList5"/>
    <dgm:cxn modelId="{917BE642-89EE-4F6A-AF0A-C6729FC27752}" type="presParOf" srcId="{B9A146A8-15D5-46FE-9F02-02DD0A93A195}" destId="{2A9CB5DE-34BA-4EF7-8969-BEC41FC2CC34}" srcOrd="1" destOrd="0" presId="urn:microsoft.com/office/officeart/2005/8/layout/vList5"/>
    <dgm:cxn modelId="{35E1666A-6251-4957-8931-E603B2FBE88B}" type="presParOf" srcId="{B9A146A8-15D5-46FE-9F02-02DD0A93A195}" destId="{7754F3B5-5D48-4F29-8B3C-61F607697780}" srcOrd="2" destOrd="0" presId="urn:microsoft.com/office/officeart/2005/8/layout/vList5"/>
    <dgm:cxn modelId="{CCC53141-CDC0-4D8C-A125-6EB32EEEF965}" type="presParOf" srcId="{7754F3B5-5D48-4F29-8B3C-61F607697780}" destId="{A68DF244-8A6D-45B6-8F57-B7980E5F226E}" srcOrd="0" destOrd="0" presId="urn:microsoft.com/office/officeart/2005/8/layout/vList5"/>
    <dgm:cxn modelId="{E5846D52-390D-4BB4-A496-27150C99A762}" type="presParOf" srcId="{7754F3B5-5D48-4F29-8B3C-61F607697780}" destId="{380D91EF-9947-4A23-8C4E-C5E26D8C5AF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0E0141-2E41-4379-A8E5-6F7706215B0E}">
      <dsp:nvSpPr>
        <dsp:cNvPr id="0" name=""/>
        <dsp:cNvSpPr/>
      </dsp:nvSpPr>
      <dsp:spPr>
        <a:xfrm>
          <a:off x="3274038" y="1509849"/>
          <a:ext cx="1660835" cy="166082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31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20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0"/>
              <a:satOff val="0"/>
              <a:lumOff val="0"/>
              <a:alphaOff val="0"/>
              <a:shade val="30000"/>
              <a:alpha val="38000"/>
              <a:satMod val="150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b="1" kern="1200" dirty="0" smtClean="0">
              <a:latin typeface="+mj-ea"/>
              <a:ea typeface="+mj-ea"/>
            </a:rPr>
            <a:t>사례관리 기관</a:t>
          </a:r>
          <a:r>
            <a:rPr lang="en-US" altLang="ko-KR" sz="2000" b="1" kern="1200" dirty="0" smtClean="0">
              <a:latin typeface="+mj-ea"/>
              <a:ea typeface="+mj-ea"/>
            </a:rPr>
            <a:t>/</a:t>
          </a:r>
          <a:r>
            <a:rPr lang="ko-KR" altLang="en-US" sz="2000" b="1" kern="1200" dirty="0" smtClean="0">
              <a:latin typeface="+mj-ea"/>
              <a:ea typeface="+mj-ea"/>
            </a:rPr>
            <a:t>팀</a:t>
          </a:r>
          <a:endParaRPr lang="ko-KR" altLang="en-US" sz="2000" b="1" kern="1200" dirty="0">
            <a:latin typeface="+mj-ea"/>
            <a:ea typeface="+mj-ea"/>
          </a:endParaRPr>
        </a:p>
      </dsp:txBody>
      <dsp:txXfrm>
        <a:off x="3274038" y="1509849"/>
        <a:ext cx="1660835" cy="1660821"/>
      </dsp:txXfrm>
    </dsp:sp>
    <dsp:sp modelId="{EEEBDF45-815F-4947-9F96-A8D87693A632}">
      <dsp:nvSpPr>
        <dsp:cNvPr id="0" name=""/>
        <dsp:cNvSpPr/>
      </dsp:nvSpPr>
      <dsp:spPr>
        <a:xfrm rot="16200000">
          <a:off x="3867994" y="1273387"/>
          <a:ext cx="4729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2923" y="0"/>
              </a:lnTo>
            </a:path>
          </a:pathLst>
        </a:custGeom>
        <a:noFill/>
        <a:ln w="317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7110AE-EFA8-4D39-9585-1F4AB8BD9B4E}">
      <dsp:nvSpPr>
        <dsp:cNvPr id="0" name=""/>
        <dsp:cNvSpPr/>
      </dsp:nvSpPr>
      <dsp:spPr>
        <a:xfrm>
          <a:off x="3425026" y="-95336"/>
          <a:ext cx="1358859" cy="1132262"/>
        </a:xfrm>
        <a:prstGeom prst="roundRect">
          <a:avLst/>
        </a:prstGeom>
        <a:gradFill rotWithShape="0">
          <a:gsLst>
            <a:gs pos="0">
              <a:schemeClr val="accent5">
                <a:hueOff val="3643264"/>
                <a:satOff val="238"/>
                <a:lumOff val="4510"/>
                <a:alphaOff val="0"/>
                <a:tint val="15000"/>
                <a:satMod val="250000"/>
              </a:schemeClr>
            </a:gs>
            <a:gs pos="31000">
              <a:schemeClr val="accent5">
                <a:hueOff val="3643264"/>
                <a:satOff val="238"/>
                <a:lumOff val="4510"/>
                <a:alphaOff val="0"/>
                <a:tint val="50000"/>
                <a:satMod val="200000"/>
              </a:schemeClr>
            </a:gs>
            <a:gs pos="49100">
              <a:schemeClr val="accent5">
                <a:hueOff val="3643264"/>
                <a:satOff val="238"/>
                <a:lumOff val="4510"/>
                <a:alphaOff val="0"/>
                <a:tint val="64000"/>
                <a:satMod val="160000"/>
              </a:schemeClr>
            </a:gs>
            <a:gs pos="92000">
              <a:schemeClr val="accent5">
                <a:hueOff val="3643264"/>
                <a:satOff val="238"/>
                <a:lumOff val="4510"/>
                <a:alphaOff val="0"/>
                <a:tint val="50000"/>
                <a:satMod val="200000"/>
              </a:schemeClr>
            </a:gs>
            <a:gs pos="100000">
              <a:schemeClr val="accent5">
                <a:hueOff val="3643264"/>
                <a:satOff val="238"/>
                <a:lumOff val="4510"/>
                <a:alphaOff val="0"/>
                <a:tint val="40000"/>
                <a:satMod val="20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3643264"/>
              <a:satOff val="238"/>
              <a:lumOff val="4510"/>
              <a:alphaOff val="0"/>
              <a:shade val="30000"/>
              <a:alpha val="38000"/>
              <a:satMod val="150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사례발굴과 의뢰  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3425026" y="-95336"/>
        <a:ext cx="1358859" cy="1132262"/>
      </dsp:txXfrm>
    </dsp:sp>
    <dsp:sp modelId="{712D259C-9D1C-43C1-A8EE-ACB0CEED9323}">
      <dsp:nvSpPr>
        <dsp:cNvPr id="0" name=""/>
        <dsp:cNvSpPr/>
      </dsp:nvSpPr>
      <dsp:spPr>
        <a:xfrm>
          <a:off x="4934873" y="2340260"/>
          <a:ext cx="3596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9617" y="0"/>
              </a:lnTo>
            </a:path>
          </a:pathLst>
        </a:custGeom>
        <a:noFill/>
        <a:ln w="317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DA9E7-750E-4771-BF81-90753F71873D}">
      <dsp:nvSpPr>
        <dsp:cNvPr id="0" name=""/>
        <dsp:cNvSpPr/>
      </dsp:nvSpPr>
      <dsp:spPr>
        <a:xfrm>
          <a:off x="5294491" y="1774128"/>
          <a:ext cx="1358859" cy="1132262"/>
        </a:xfrm>
        <a:prstGeom prst="roundRect">
          <a:avLst/>
        </a:prstGeom>
        <a:gradFill rotWithShape="0">
          <a:gsLst>
            <a:gs pos="0">
              <a:schemeClr val="accent5">
                <a:hueOff val="7286529"/>
                <a:satOff val="477"/>
                <a:lumOff val="9020"/>
                <a:alphaOff val="0"/>
                <a:tint val="15000"/>
                <a:satMod val="250000"/>
              </a:schemeClr>
            </a:gs>
            <a:gs pos="31000">
              <a:schemeClr val="accent5">
                <a:hueOff val="7286529"/>
                <a:satOff val="477"/>
                <a:lumOff val="9020"/>
                <a:alphaOff val="0"/>
                <a:tint val="50000"/>
                <a:satMod val="200000"/>
              </a:schemeClr>
            </a:gs>
            <a:gs pos="49100">
              <a:schemeClr val="accent5">
                <a:hueOff val="7286529"/>
                <a:satOff val="477"/>
                <a:lumOff val="9020"/>
                <a:alphaOff val="0"/>
                <a:tint val="64000"/>
                <a:satMod val="160000"/>
              </a:schemeClr>
            </a:gs>
            <a:gs pos="92000">
              <a:schemeClr val="accent5">
                <a:hueOff val="7286529"/>
                <a:satOff val="477"/>
                <a:lumOff val="9020"/>
                <a:alphaOff val="0"/>
                <a:tint val="50000"/>
                <a:satMod val="200000"/>
              </a:schemeClr>
            </a:gs>
            <a:gs pos="100000">
              <a:schemeClr val="accent5">
                <a:hueOff val="7286529"/>
                <a:satOff val="477"/>
                <a:lumOff val="9020"/>
                <a:alphaOff val="0"/>
                <a:tint val="40000"/>
                <a:satMod val="20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7286529"/>
              <a:satOff val="477"/>
              <a:lumOff val="9020"/>
              <a:alphaOff val="0"/>
              <a:shade val="30000"/>
              <a:alpha val="38000"/>
              <a:satMod val="150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서비스       제공자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5294491" y="1774128"/>
        <a:ext cx="1358859" cy="1132262"/>
      </dsp:txXfrm>
    </dsp:sp>
    <dsp:sp modelId="{BB3C03C0-0BA2-4F80-AA84-4DEE058F7C3D}">
      <dsp:nvSpPr>
        <dsp:cNvPr id="0" name=""/>
        <dsp:cNvSpPr/>
      </dsp:nvSpPr>
      <dsp:spPr>
        <a:xfrm rot="5400000">
          <a:off x="3867994" y="3407132"/>
          <a:ext cx="4729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2923" y="0"/>
              </a:lnTo>
            </a:path>
          </a:pathLst>
        </a:custGeom>
        <a:noFill/>
        <a:ln w="317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3C365-B690-4598-B267-F432FA222DDE}">
      <dsp:nvSpPr>
        <dsp:cNvPr id="0" name=""/>
        <dsp:cNvSpPr/>
      </dsp:nvSpPr>
      <dsp:spPr>
        <a:xfrm>
          <a:off x="3425026" y="3643594"/>
          <a:ext cx="1358859" cy="1132262"/>
        </a:xfrm>
        <a:prstGeom prst="roundRect">
          <a:avLst/>
        </a:prstGeom>
        <a:gradFill rotWithShape="0">
          <a:gsLst>
            <a:gs pos="0">
              <a:schemeClr val="accent5">
                <a:hueOff val="10929793"/>
                <a:satOff val="715"/>
                <a:lumOff val="13530"/>
                <a:alphaOff val="0"/>
                <a:tint val="15000"/>
                <a:satMod val="250000"/>
              </a:schemeClr>
            </a:gs>
            <a:gs pos="31000">
              <a:schemeClr val="accent5">
                <a:hueOff val="10929793"/>
                <a:satOff val="715"/>
                <a:lumOff val="13530"/>
                <a:alphaOff val="0"/>
                <a:tint val="50000"/>
                <a:satMod val="200000"/>
              </a:schemeClr>
            </a:gs>
            <a:gs pos="49100">
              <a:schemeClr val="accent5">
                <a:hueOff val="10929793"/>
                <a:satOff val="715"/>
                <a:lumOff val="13530"/>
                <a:alphaOff val="0"/>
                <a:tint val="64000"/>
                <a:satMod val="160000"/>
              </a:schemeClr>
            </a:gs>
            <a:gs pos="92000">
              <a:schemeClr val="accent5">
                <a:hueOff val="10929793"/>
                <a:satOff val="715"/>
                <a:lumOff val="13530"/>
                <a:alphaOff val="0"/>
                <a:tint val="50000"/>
                <a:satMod val="200000"/>
              </a:schemeClr>
            </a:gs>
            <a:gs pos="100000">
              <a:schemeClr val="accent5">
                <a:hueOff val="10929793"/>
                <a:satOff val="715"/>
                <a:lumOff val="13530"/>
                <a:alphaOff val="0"/>
                <a:tint val="40000"/>
                <a:satMod val="20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10929793"/>
              <a:satOff val="715"/>
              <a:lumOff val="13530"/>
              <a:alphaOff val="0"/>
              <a:shade val="30000"/>
              <a:alpha val="38000"/>
              <a:satMod val="150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인적</a:t>
          </a:r>
          <a:r>
            <a:rPr lang="en-US" altLang="ko-KR" sz="1600" b="1" kern="1200" dirty="0" smtClean="0">
              <a:latin typeface="+mj-ea"/>
              <a:ea typeface="+mj-ea"/>
            </a:rPr>
            <a:t>, </a:t>
          </a:r>
          <a:r>
            <a:rPr lang="ko-KR" altLang="en-US" sz="1600" b="1" kern="1200" dirty="0" smtClean="0">
              <a:latin typeface="+mj-ea"/>
              <a:ea typeface="+mj-ea"/>
            </a:rPr>
            <a:t>물적  자원        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3425026" y="3643594"/>
        <a:ext cx="1358859" cy="1132262"/>
      </dsp:txXfrm>
    </dsp:sp>
    <dsp:sp modelId="{5C246ACE-C386-4D93-B20E-0A829D258D35}">
      <dsp:nvSpPr>
        <dsp:cNvPr id="0" name=""/>
        <dsp:cNvSpPr/>
      </dsp:nvSpPr>
      <dsp:spPr>
        <a:xfrm rot="10800000">
          <a:off x="2914420" y="2340260"/>
          <a:ext cx="3596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9617" y="0"/>
              </a:lnTo>
            </a:path>
          </a:pathLst>
        </a:custGeom>
        <a:noFill/>
        <a:ln w="317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C9759-05A5-41E5-833F-78AF5B402F6D}">
      <dsp:nvSpPr>
        <dsp:cNvPr id="0" name=""/>
        <dsp:cNvSpPr/>
      </dsp:nvSpPr>
      <dsp:spPr>
        <a:xfrm>
          <a:off x="1555560" y="1774128"/>
          <a:ext cx="1358859" cy="1132262"/>
        </a:xfrm>
        <a:prstGeom prst="roundRect">
          <a:avLst/>
        </a:prstGeom>
        <a:gradFill rotWithShape="0">
          <a:gsLst>
            <a:gs pos="0">
              <a:schemeClr val="accent5">
                <a:hueOff val="14573058"/>
                <a:satOff val="953"/>
                <a:lumOff val="18040"/>
                <a:alphaOff val="0"/>
                <a:tint val="15000"/>
                <a:satMod val="250000"/>
              </a:schemeClr>
            </a:gs>
            <a:gs pos="31000">
              <a:schemeClr val="accent5">
                <a:hueOff val="14573058"/>
                <a:satOff val="953"/>
                <a:lumOff val="18040"/>
                <a:alphaOff val="0"/>
                <a:tint val="50000"/>
                <a:satMod val="200000"/>
              </a:schemeClr>
            </a:gs>
            <a:gs pos="49100">
              <a:schemeClr val="accent5">
                <a:hueOff val="14573058"/>
                <a:satOff val="953"/>
                <a:lumOff val="18040"/>
                <a:alphaOff val="0"/>
                <a:tint val="64000"/>
                <a:satMod val="160000"/>
              </a:schemeClr>
            </a:gs>
            <a:gs pos="92000">
              <a:schemeClr val="accent5">
                <a:hueOff val="14573058"/>
                <a:satOff val="953"/>
                <a:lumOff val="18040"/>
                <a:alphaOff val="0"/>
                <a:tint val="50000"/>
                <a:satMod val="200000"/>
              </a:schemeClr>
            </a:gs>
            <a:gs pos="100000">
              <a:schemeClr val="accent5">
                <a:hueOff val="14573058"/>
                <a:satOff val="953"/>
                <a:lumOff val="18040"/>
                <a:alphaOff val="0"/>
                <a:tint val="40000"/>
                <a:satMod val="20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5">
              <a:hueOff val="14573058"/>
              <a:satOff val="953"/>
              <a:lumOff val="18040"/>
              <a:alphaOff val="0"/>
              <a:shade val="30000"/>
              <a:alpha val="38000"/>
              <a:satMod val="150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b="1" kern="1200" dirty="0" smtClean="0">
              <a:latin typeface="+mj-ea"/>
              <a:ea typeface="+mj-ea"/>
            </a:rPr>
            <a:t>전문가       네트워크</a:t>
          </a:r>
          <a:endParaRPr lang="ko-KR" altLang="en-US" sz="1600" b="1" kern="1200" dirty="0">
            <a:latin typeface="+mj-ea"/>
            <a:ea typeface="+mj-ea"/>
          </a:endParaRPr>
        </a:p>
      </dsp:txBody>
      <dsp:txXfrm>
        <a:off x="1555560" y="1774128"/>
        <a:ext cx="1358859" cy="11322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37AA2E-5CB7-47C2-A74C-8E6B22E6F129}">
      <dsp:nvSpPr>
        <dsp:cNvPr id="0" name=""/>
        <dsp:cNvSpPr/>
      </dsp:nvSpPr>
      <dsp:spPr>
        <a:xfrm>
          <a:off x="2180416" y="845239"/>
          <a:ext cx="2105685" cy="210568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44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욕구영역</a:t>
          </a:r>
          <a:endParaRPr lang="ko-KR" altLang="en-US" sz="44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2180416" y="845239"/>
        <a:ext cx="2105685" cy="2105685"/>
      </dsp:txXfrm>
    </dsp:sp>
    <dsp:sp modelId="{084C9D23-0FFB-4932-8168-2519414A9673}">
      <dsp:nvSpPr>
        <dsp:cNvPr id="0" name=""/>
        <dsp:cNvSpPr/>
      </dsp:nvSpPr>
      <dsp:spPr>
        <a:xfrm>
          <a:off x="2706837" y="375"/>
          <a:ext cx="1052842" cy="105284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건강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2706837" y="375"/>
        <a:ext cx="1052842" cy="1052842"/>
      </dsp:txXfrm>
    </dsp:sp>
    <dsp:sp modelId="{A5FDB12A-F26C-402D-910F-D97BD62E9B77}">
      <dsp:nvSpPr>
        <dsp:cNvPr id="0" name=""/>
        <dsp:cNvSpPr/>
      </dsp:nvSpPr>
      <dsp:spPr>
        <a:xfrm>
          <a:off x="3512858" y="262268"/>
          <a:ext cx="1052842" cy="10528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일상</a:t>
          </a:r>
          <a:endParaRPr lang="en-US" altLang="ko-KR" sz="2000" kern="12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3512858" y="262268"/>
        <a:ext cx="1052842" cy="1052842"/>
      </dsp:txXfrm>
    </dsp:sp>
    <dsp:sp modelId="{9AA98ECE-2F52-4ED8-A39E-87EA53548EB9}">
      <dsp:nvSpPr>
        <dsp:cNvPr id="0" name=""/>
        <dsp:cNvSpPr/>
      </dsp:nvSpPr>
      <dsp:spPr>
        <a:xfrm>
          <a:off x="4011007" y="947910"/>
          <a:ext cx="1052842" cy="105284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가족</a:t>
          </a:r>
          <a:endParaRPr lang="en-US" altLang="ko-KR" sz="2000" kern="12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4011007" y="947910"/>
        <a:ext cx="1052842" cy="1052842"/>
      </dsp:txXfrm>
    </dsp:sp>
    <dsp:sp modelId="{B31BED55-06E8-4C01-9FF3-F63CB3D25D52}">
      <dsp:nvSpPr>
        <dsp:cNvPr id="0" name=""/>
        <dsp:cNvSpPr/>
      </dsp:nvSpPr>
      <dsp:spPr>
        <a:xfrm>
          <a:off x="4011007" y="1795411"/>
          <a:ext cx="1052842" cy="105284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err="1" smtClean="0">
              <a:latin typeface="나눔고딕" panose="020D0604000000000000" pitchFamily="50" charset="-127"/>
              <a:ea typeface="나눔고딕" panose="020D0604000000000000" pitchFamily="50" charset="-127"/>
            </a:rPr>
            <a:t>사회적관계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4011007" y="1795411"/>
        <a:ext cx="1052842" cy="1052842"/>
      </dsp:txXfrm>
    </dsp:sp>
    <dsp:sp modelId="{1282E21C-A88F-4819-9D9F-ECED35EBA9FC}">
      <dsp:nvSpPr>
        <dsp:cNvPr id="0" name=""/>
        <dsp:cNvSpPr/>
      </dsp:nvSpPr>
      <dsp:spPr>
        <a:xfrm>
          <a:off x="3512858" y="2481054"/>
          <a:ext cx="1052842" cy="105284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경제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3512858" y="2481054"/>
        <a:ext cx="1052842" cy="1052842"/>
      </dsp:txXfrm>
    </dsp:sp>
    <dsp:sp modelId="{A44EA6F0-6A95-4C94-9156-83DA63A9E4EB}">
      <dsp:nvSpPr>
        <dsp:cNvPr id="0" name=""/>
        <dsp:cNvSpPr/>
      </dsp:nvSpPr>
      <dsp:spPr>
        <a:xfrm>
          <a:off x="2706837" y="2742946"/>
          <a:ext cx="1052842" cy="105284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교육 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2706837" y="2742946"/>
        <a:ext cx="1052842" cy="1052842"/>
      </dsp:txXfrm>
    </dsp:sp>
    <dsp:sp modelId="{C858D3E9-E999-4A45-9DAF-5A54265822CA}">
      <dsp:nvSpPr>
        <dsp:cNvPr id="0" name=""/>
        <dsp:cNvSpPr/>
      </dsp:nvSpPr>
      <dsp:spPr>
        <a:xfrm>
          <a:off x="1900816" y="2481054"/>
          <a:ext cx="1052842" cy="10528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고용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1900816" y="2481054"/>
        <a:ext cx="1052842" cy="1052842"/>
      </dsp:txXfrm>
    </dsp:sp>
    <dsp:sp modelId="{84809434-2B04-4290-8119-ECEE494F4588}">
      <dsp:nvSpPr>
        <dsp:cNvPr id="0" name=""/>
        <dsp:cNvSpPr/>
      </dsp:nvSpPr>
      <dsp:spPr>
        <a:xfrm>
          <a:off x="1402667" y="1795411"/>
          <a:ext cx="1052842" cy="105284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생활</a:t>
          </a:r>
          <a:endParaRPr lang="en-US" altLang="ko-KR" sz="2000" kern="12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환경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1402667" y="1795411"/>
        <a:ext cx="1052842" cy="1052842"/>
      </dsp:txXfrm>
    </dsp:sp>
    <dsp:sp modelId="{3B711361-EDEB-4123-8DA4-F6CBF59C9CA4}">
      <dsp:nvSpPr>
        <dsp:cNvPr id="0" name=""/>
        <dsp:cNvSpPr/>
      </dsp:nvSpPr>
      <dsp:spPr>
        <a:xfrm>
          <a:off x="1402667" y="947910"/>
          <a:ext cx="1052842" cy="105284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권익</a:t>
          </a:r>
          <a:endParaRPr lang="en-US" altLang="ko-KR" sz="2000" kern="1200" dirty="0" smtClean="0">
            <a:latin typeface="나눔고딕" panose="020D0604000000000000" pitchFamily="50" charset="-127"/>
            <a:ea typeface="나눔고딕" panose="020D0604000000000000" pitchFamily="50" charset="-127"/>
          </a:endParaRPr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보장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1402667" y="947910"/>
        <a:ext cx="1052842" cy="1052842"/>
      </dsp:txXfrm>
    </dsp:sp>
    <dsp:sp modelId="{508EC7D8-F166-4738-915F-C77EC7073591}">
      <dsp:nvSpPr>
        <dsp:cNvPr id="0" name=""/>
        <dsp:cNvSpPr/>
      </dsp:nvSpPr>
      <dsp:spPr>
        <a:xfrm>
          <a:off x="1900816" y="262268"/>
          <a:ext cx="1052842" cy="105284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000" kern="1200" dirty="0" smtClean="0">
              <a:latin typeface="나눔고딕" panose="020D0604000000000000" pitchFamily="50" charset="-127"/>
              <a:ea typeface="나눔고딕" panose="020D0604000000000000" pitchFamily="50" charset="-127"/>
            </a:rPr>
            <a:t>안전</a:t>
          </a:r>
          <a:endParaRPr lang="ko-KR" altLang="en-US" sz="2000" kern="1200" dirty="0">
            <a:latin typeface="나눔고딕" panose="020D0604000000000000" pitchFamily="50" charset="-127"/>
            <a:ea typeface="나눔고딕" panose="020D0604000000000000" pitchFamily="50" charset="-127"/>
          </a:endParaRPr>
        </a:p>
      </dsp:txBody>
      <dsp:txXfrm>
        <a:off x="1900816" y="262268"/>
        <a:ext cx="1052842" cy="10528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56B3D5-8075-4279-BB08-E005B5A9B0C6}">
      <dsp:nvSpPr>
        <dsp:cNvPr id="0" name=""/>
        <dsp:cNvSpPr/>
      </dsp:nvSpPr>
      <dsp:spPr>
        <a:xfrm>
          <a:off x="0" y="543260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269C5-B635-4ADC-A84C-B5E847C5804A}">
      <dsp:nvSpPr>
        <dsp:cNvPr id="0" name=""/>
        <dsp:cNvSpPr/>
      </dsp:nvSpPr>
      <dsp:spPr>
        <a:xfrm>
          <a:off x="411480" y="41420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b="1" kern="1200" dirty="0" smtClean="0"/>
            <a:t>강점 사정 </a:t>
          </a:r>
          <a:endParaRPr lang="ko-KR" altLang="en-US" sz="3400" b="1" kern="1200" dirty="0"/>
        </a:p>
      </dsp:txBody>
      <dsp:txXfrm>
        <a:off x="411480" y="41420"/>
        <a:ext cx="5760720" cy="1003680"/>
      </dsp:txXfrm>
    </dsp:sp>
    <dsp:sp modelId="{66605811-A47A-49D3-B40A-48964DCB2B64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B3097-DAAD-45A1-BF9D-2A62245FFE9C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b="1" kern="1200" dirty="0" smtClean="0"/>
            <a:t>내부자원</a:t>
          </a:r>
          <a:r>
            <a:rPr lang="en-US" altLang="ko-KR" sz="3400" b="1" kern="1200" dirty="0" smtClean="0"/>
            <a:t>(</a:t>
          </a:r>
          <a:r>
            <a:rPr lang="ko-KR" altLang="en-US" sz="3400" b="1" kern="1200" dirty="0" smtClean="0"/>
            <a:t>심리적 자질 등</a:t>
          </a:r>
          <a:r>
            <a:rPr lang="en-US" altLang="ko-KR" sz="3400" b="1" kern="1200" dirty="0" smtClean="0"/>
            <a:t>)</a:t>
          </a:r>
          <a:endParaRPr lang="ko-KR" altLang="en-US" sz="3400" b="1" kern="1200" dirty="0"/>
        </a:p>
      </dsp:txBody>
      <dsp:txXfrm>
        <a:off x="411480" y="1583661"/>
        <a:ext cx="5760720" cy="1003680"/>
      </dsp:txXfrm>
    </dsp:sp>
    <dsp:sp modelId="{367FAA10-57C3-4B5F-B9BB-2CA722857D85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2619C5-5F46-4583-B8B8-1A19E9EA44B4}">
      <dsp:nvSpPr>
        <dsp:cNvPr id="0" name=""/>
        <dsp:cNvSpPr/>
      </dsp:nvSpPr>
      <dsp:spPr>
        <a:xfrm>
          <a:off x="411480" y="3125900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400" b="1" kern="1200" dirty="0" smtClean="0"/>
            <a:t>외부자원</a:t>
          </a:r>
          <a:r>
            <a:rPr lang="en-US" altLang="ko-KR" sz="3400" b="1" kern="1200" dirty="0" smtClean="0"/>
            <a:t>(</a:t>
          </a:r>
          <a:r>
            <a:rPr lang="ko-KR" altLang="en-US" sz="3400" b="1" kern="1200" dirty="0" smtClean="0"/>
            <a:t>공식적</a:t>
          </a:r>
          <a:r>
            <a:rPr lang="en-US" altLang="ko-KR" sz="3400" b="1" kern="1200" dirty="0" smtClean="0"/>
            <a:t>,</a:t>
          </a:r>
          <a:r>
            <a:rPr lang="ko-KR" altLang="en-US" sz="3400" b="1" kern="1200" dirty="0" smtClean="0"/>
            <a:t>비공식적</a:t>
          </a:r>
          <a:r>
            <a:rPr lang="en-US" altLang="ko-KR" sz="3400" b="1" kern="1200" dirty="0" smtClean="0"/>
            <a:t>)</a:t>
          </a:r>
          <a:endParaRPr lang="ko-KR" altLang="en-US" sz="3400" b="1" kern="1200" dirty="0"/>
        </a:p>
      </dsp:txBody>
      <dsp:txXfrm>
        <a:off x="411480" y="3125900"/>
        <a:ext cx="5760720" cy="10036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656294-D5AF-4945-B3CE-68664ADB87DD}">
      <dsp:nvSpPr>
        <dsp:cNvPr id="0" name=""/>
        <dsp:cNvSpPr/>
      </dsp:nvSpPr>
      <dsp:spPr>
        <a:xfrm>
          <a:off x="1383" y="1387065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b="1" kern="1200" dirty="0" smtClean="0"/>
            <a:t>욕구파악</a:t>
          </a:r>
          <a:endParaRPr lang="ko-KR" altLang="en-US" sz="2200" b="1" kern="1200" dirty="0"/>
        </a:p>
      </dsp:txBody>
      <dsp:txXfrm>
        <a:off x="1383" y="1387065"/>
        <a:ext cx="1834381" cy="1834381"/>
      </dsp:txXfrm>
    </dsp:sp>
    <dsp:sp modelId="{6007D4AC-52DF-4E93-AC43-FA22E4637577}">
      <dsp:nvSpPr>
        <dsp:cNvPr id="0" name=""/>
        <dsp:cNvSpPr/>
      </dsp:nvSpPr>
      <dsp:spPr>
        <a:xfrm>
          <a:off x="1984716" y="1772285"/>
          <a:ext cx="1063941" cy="10639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/>
        </a:p>
      </dsp:txBody>
      <dsp:txXfrm>
        <a:off x="1984716" y="1772285"/>
        <a:ext cx="1063941" cy="1063941"/>
      </dsp:txXfrm>
    </dsp:sp>
    <dsp:sp modelId="{FB27EF11-1AEB-4BC7-AB69-6C59DF0FE6EF}">
      <dsp:nvSpPr>
        <dsp:cNvPr id="0" name=""/>
        <dsp:cNvSpPr/>
      </dsp:nvSpPr>
      <dsp:spPr>
        <a:xfrm>
          <a:off x="3197609" y="1387065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b="1" kern="1200" dirty="0" smtClean="0"/>
            <a:t>내</a:t>
          </a:r>
          <a:r>
            <a:rPr lang="en-US" altLang="ko-KR" sz="2200" b="1" kern="1200" dirty="0" smtClean="0"/>
            <a:t>/</a:t>
          </a:r>
          <a:r>
            <a:rPr lang="ko-KR" altLang="en-US" sz="2200" b="1" kern="1200" dirty="0" smtClean="0"/>
            <a:t>외적</a:t>
          </a:r>
          <a:endParaRPr lang="en-US" altLang="ko-KR" sz="2200" b="1" kern="1200" dirty="0" smtClean="0"/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b="1" kern="1200" dirty="0" smtClean="0"/>
            <a:t>자원파악</a:t>
          </a:r>
          <a:endParaRPr lang="ko-KR" altLang="en-US" sz="2200" b="1" kern="1200" dirty="0"/>
        </a:p>
      </dsp:txBody>
      <dsp:txXfrm>
        <a:off x="3197609" y="1387065"/>
        <a:ext cx="1834381" cy="1834381"/>
      </dsp:txXfrm>
    </dsp:sp>
    <dsp:sp modelId="{43821053-3024-43C4-B18D-B867F13048C9}">
      <dsp:nvSpPr>
        <dsp:cNvPr id="0" name=""/>
        <dsp:cNvSpPr/>
      </dsp:nvSpPr>
      <dsp:spPr>
        <a:xfrm>
          <a:off x="5180942" y="1772285"/>
          <a:ext cx="1063941" cy="1063941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/>
        </a:p>
      </dsp:txBody>
      <dsp:txXfrm>
        <a:off x="5180942" y="1772285"/>
        <a:ext cx="1063941" cy="1063941"/>
      </dsp:txXfrm>
    </dsp:sp>
    <dsp:sp modelId="{0C90C887-4E55-4497-BAF2-F74DB2E07338}">
      <dsp:nvSpPr>
        <dsp:cNvPr id="0" name=""/>
        <dsp:cNvSpPr/>
      </dsp:nvSpPr>
      <dsp:spPr>
        <a:xfrm>
          <a:off x="6393835" y="1387065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200" b="1" kern="1200" dirty="0" smtClean="0"/>
            <a:t>사례관리자의 역할 </a:t>
          </a:r>
          <a:endParaRPr lang="ko-KR" altLang="en-US" sz="2200" b="1" kern="1200" dirty="0"/>
        </a:p>
      </dsp:txBody>
      <dsp:txXfrm>
        <a:off x="6393835" y="1387065"/>
        <a:ext cx="1834381" cy="183438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EF9FF0-A22D-448C-973C-B9AC2A5B537E}">
      <dsp:nvSpPr>
        <dsp:cNvPr id="0" name=""/>
        <dsp:cNvSpPr/>
      </dsp:nvSpPr>
      <dsp:spPr>
        <a:xfrm>
          <a:off x="1567981" y="2812655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1750" rIns="0" bIns="31750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b="1" kern="1200" dirty="0" smtClean="0"/>
            <a:t>알코올중독척도</a:t>
          </a:r>
          <a:endParaRPr lang="ko-KR" altLang="en-US" sz="2500" b="1" kern="1200" dirty="0"/>
        </a:p>
      </dsp:txBody>
      <dsp:txXfrm>
        <a:off x="1567981" y="2812655"/>
        <a:ext cx="1847077" cy="1585502"/>
      </dsp:txXfrm>
    </dsp:sp>
    <dsp:sp modelId="{822B3814-AE2C-48B1-ACB8-4E17EDCB1C13}">
      <dsp:nvSpPr>
        <dsp:cNvPr id="0" name=""/>
        <dsp:cNvSpPr/>
      </dsp:nvSpPr>
      <dsp:spPr>
        <a:xfrm>
          <a:off x="1625753" y="3513275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3F0362-F5B9-4F5D-A861-FCFD6919FE21}">
      <dsp:nvSpPr>
        <dsp:cNvPr id="0" name=""/>
        <dsp:cNvSpPr/>
      </dsp:nvSpPr>
      <dsp:spPr>
        <a:xfrm>
          <a:off x="0" y="1950805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E83809-E404-4AE8-A92E-E1462433B1D8}">
      <dsp:nvSpPr>
        <dsp:cNvPr id="0" name=""/>
        <dsp:cNvSpPr/>
      </dsp:nvSpPr>
      <dsp:spPr>
        <a:xfrm>
          <a:off x="1250642" y="3316448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F463DB-1BF2-4621-A0D8-649220B0EA08}">
      <dsp:nvSpPr>
        <dsp:cNvPr id="0" name=""/>
        <dsp:cNvSpPr/>
      </dsp:nvSpPr>
      <dsp:spPr>
        <a:xfrm>
          <a:off x="3134335" y="1938660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1750" rIns="0" bIns="31750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b="1" kern="1200" dirty="0" smtClean="0"/>
            <a:t>정신건강척도</a:t>
          </a:r>
          <a:endParaRPr lang="ko-KR" altLang="en-US" sz="2500" b="1" kern="1200" dirty="0"/>
        </a:p>
      </dsp:txBody>
      <dsp:txXfrm>
        <a:off x="3134335" y="1938660"/>
        <a:ext cx="1847077" cy="1585502"/>
      </dsp:txXfrm>
    </dsp:sp>
    <dsp:sp modelId="{2057D812-3151-44B1-A483-470489FE3000}">
      <dsp:nvSpPr>
        <dsp:cNvPr id="0" name=""/>
        <dsp:cNvSpPr/>
      </dsp:nvSpPr>
      <dsp:spPr>
        <a:xfrm>
          <a:off x="4399623" y="3302628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F82A95-DD2E-4FE5-9875-DA63E7E48608}">
      <dsp:nvSpPr>
        <dsp:cNvPr id="0" name=""/>
        <dsp:cNvSpPr/>
      </dsp:nvSpPr>
      <dsp:spPr>
        <a:xfrm>
          <a:off x="4668957" y="2811442"/>
          <a:ext cx="1774653" cy="158550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49492A-2D19-43BF-A523-CAEE3B939766}">
      <dsp:nvSpPr>
        <dsp:cNvPr id="0" name=""/>
        <dsp:cNvSpPr/>
      </dsp:nvSpPr>
      <dsp:spPr>
        <a:xfrm>
          <a:off x="4751138" y="3520394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97B37D-7ADB-4DCE-A269-6619B23BAEB2}">
      <dsp:nvSpPr>
        <dsp:cNvPr id="0" name=""/>
        <dsp:cNvSpPr/>
      </dsp:nvSpPr>
      <dsp:spPr>
        <a:xfrm>
          <a:off x="1567981" y="1084348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1750" rIns="0" bIns="31750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b="1" kern="1200" dirty="0" smtClean="0"/>
            <a:t>문제해결능력척도</a:t>
          </a:r>
          <a:endParaRPr lang="ko-KR" altLang="en-US" sz="2500" b="1" kern="1200" dirty="0"/>
        </a:p>
      </dsp:txBody>
      <dsp:txXfrm>
        <a:off x="1567981" y="1084348"/>
        <a:ext cx="1847077" cy="1585502"/>
      </dsp:txXfrm>
    </dsp:sp>
    <dsp:sp modelId="{E7BEAD78-0B01-4307-9F63-07736EBB7397}">
      <dsp:nvSpPr>
        <dsp:cNvPr id="0" name=""/>
        <dsp:cNvSpPr/>
      </dsp:nvSpPr>
      <dsp:spPr>
        <a:xfrm>
          <a:off x="2825133" y="1117013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52D088-8DC6-4092-A2C6-649A749BCD85}">
      <dsp:nvSpPr>
        <dsp:cNvPr id="0" name=""/>
        <dsp:cNvSpPr/>
      </dsp:nvSpPr>
      <dsp:spPr>
        <a:xfrm>
          <a:off x="3134335" y="210353"/>
          <a:ext cx="1847077" cy="1585502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500C2F-B6CF-4BEB-9CBF-C52F7396F184}">
      <dsp:nvSpPr>
        <dsp:cNvPr id="0" name=""/>
        <dsp:cNvSpPr/>
      </dsp:nvSpPr>
      <dsp:spPr>
        <a:xfrm>
          <a:off x="3176647" y="913067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B78CC-73BE-4E0A-81AE-E922EE514A95}">
      <dsp:nvSpPr>
        <dsp:cNvPr id="0" name=""/>
        <dsp:cNvSpPr/>
      </dsp:nvSpPr>
      <dsp:spPr>
        <a:xfrm>
          <a:off x="4708826" y="1081835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1750" rIns="0" bIns="31750" numCol="1" spcCol="1270" anchor="ctr" anchorCtr="0">
          <a:noAutofit/>
        </a:bodyPr>
        <a:lstStyle/>
        <a:p>
          <a:pPr lvl="0" algn="ctr" defTabSz="1111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500" b="1" kern="1200" dirty="0" err="1" smtClean="0"/>
            <a:t>자존감</a:t>
          </a:r>
          <a:endParaRPr lang="ko-KR" altLang="en-US" sz="2500" b="1" kern="1200" dirty="0"/>
        </a:p>
      </dsp:txBody>
      <dsp:txXfrm>
        <a:off x="4708826" y="1081835"/>
        <a:ext cx="1847077" cy="1585502"/>
      </dsp:txXfrm>
    </dsp:sp>
    <dsp:sp modelId="{41F82706-E61D-483A-9E96-8D8AA8259C7F}">
      <dsp:nvSpPr>
        <dsp:cNvPr id="0" name=""/>
        <dsp:cNvSpPr/>
      </dsp:nvSpPr>
      <dsp:spPr>
        <a:xfrm>
          <a:off x="6297150" y="1781618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42F47-6202-45A7-AF27-98B4D69E48E9}">
      <dsp:nvSpPr>
        <dsp:cNvPr id="0" name=""/>
        <dsp:cNvSpPr/>
      </dsp:nvSpPr>
      <dsp:spPr>
        <a:xfrm>
          <a:off x="6289826" y="1953317"/>
          <a:ext cx="1847077" cy="158550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35754-A15C-4FDB-875C-79910FE07710}">
      <dsp:nvSpPr>
        <dsp:cNvPr id="0" name=""/>
        <dsp:cNvSpPr/>
      </dsp:nvSpPr>
      <dsp:spPr>
        <a:xfrm>
          <a:off x="6662496" y="1981376"/>
          <a:ext cx="215627" cy="18593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93B0CA-27C1-4E2F-A86C-5A29FECB47F3}">
      <dsp:nvSpPr>
        <dsp:cNvPr id="0" name=""/>
        <dsp:cNvSpPr/>
      </dsp:nvSpPr>
      <dsp:spPr>
        <a:xfrm rot="5400000">
          <a:off x="4113561" y="-2581048"/>
          <a:ext cx="1566061" cy="686864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대상자의 욕구를 기반으로 제시된 문제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자원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장애물을 조사하여 실천계획을 구축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초기면접이 이루어진 후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3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주 이내에 사례관리 사정 및 계획이 완료되고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사례회의를 거쳐 늦어도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1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개월 이내에 목표에 입각한 개입이 이뤄져야 한다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3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개월을 주기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대상자 또는 환경의 새로운 요구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(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변화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가 있을 경우 수시로 재사정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err="1" smtClean="0">
              <a:latin typeface="맑은 고딕" pitchFamily="50" charset="-127"/>
              <a:ea typeface="맑은 고딕" pitchFamily="50" charset="-127"/>
            </a:rPr>
            <a:t>재사정시에도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사정과 계획이 함께 시행되며 이때 동일한 양식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(‘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사례관리 사정표’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‘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사례관리 계획 및 평가표’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)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을 사용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</dsp:txBody>
      <dsp:txXfrm rot="5400000">
        <a:off x="4113561" y="-2581048"/>
        <a:ext cx="1566061" cy="6868642"/>
      </dsp:txXfrm>
    </dsp:sp>
    <dsp:sp modelId="{8F6BFBF6-B1D6-4E97-BF26-B09C476CA98A}">
      <dsp:nvSpPr>
        <dsp:cNvPr id="0" name=""/>
        <dsp:cNvSpPr/>
      </dsp:nvSpPr>
      <dsp:spPr>
        <a:xfrm>
          <a:off x="0" y="0"/>
          <a:ext cx="1461568" cy="1703191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7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  <a:ln>
          <a:noFill/>
        </a:ln>
        <a:effectLst>
          <a:outerShdw blurRad="39000" dist="25400" dir="5400000" rotWithShape="0">
            <a:schemeClr val="accent2">
              <a:shade val="8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 smtClean="0">
              <a:latin typeface="맑은 고딕" pitchFamily="50" charset="-127"/>
              <a:ea typeface="맑은 고딕" pitchFamily="50" charset="-127"/>
            </a:rPr>
            <a:t>개요</a:t>
          </a:r>
          <a:endParaRPr lang="ko-KR" altLang="en-US" sz="18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0" y="0"/>
        <a:ext cx="1461568" cy="1703191"/>
      </dsp:txXfrm>
    </dsp:sp>
    <dsp:sp modelId="{380D91EF-9947-4A23-8C4E-C5E26D8C5AF0}">
      <dsp:nvSpPr>
        <dsp:cNvPr id="0" name=""/>
        <dsp:cNvSpPr/>
      </dsp:nvSpPr>
      <dsp:spPr>
        <a:xfrm rot="5400000">
          <a:off x="3500510" y="-93230"/>
          <a:ext cx="2796330" cy="6870067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유형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욕구의 주체이거나 욕구해결을 위해 관련된 체계를 기준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우선순위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대상자의 진술에 의해 결정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endParaRPr lang="ko-KR" altLang="en-US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제시된 욕구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대상자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가족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기타 </a:t>
          </a:r>
          <a:r>
            <a:rPr lang="ko-KR" altLang="en-US" sz="1200" b="1" kern="1200" dirty="0" err="1" smtClean="0">
              <a:latin typeface="맑은 고딕" pitchFamily="50" charset="-127"/>
              <a:ea typeface="맑은 고딕" pitchFamily="50" charset="-127"/>
            </a:rPr>
            <a:t>의미있는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타인이 진술하는 욕구를 </a:t>
          </a:r>
          <a:r>
            <a:rPr lang="ko-KR" altLang="en-US" sz="1200" b="1" kern="1200" dirty="0" err="1" smtClean="0">
              <a:latin typeface="맑은 고딕" pitchFamily="50" charset="-127"/>
              <a:ea typeface="맑은 고딕" pitchFamily="50" charset="-127"/>
            </a:rPr>
            <a:t>원형그대로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기술한다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err="1" smtClean="0">
              <a:latin typeface="맑은 고딕" pitchFamily="50" charset="-127"/>
              <a:ea typeface="맑은 고딕" pitchFamily="50" charset="-127"/>
            </a:rPr>
            <a:t>이용가능한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자원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앞서 제시된 욕구의 해결을 위한 자원으로써 대상자의 내적인 강점과 환경적인 자원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내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/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외적 장애물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제시된 욕구의 해결에 방해가 되는 장애요인에 대해 내부 장애물과 외부 장애물</a:t>
          </a:r>
          <a:endParaRPr lang="ko-KR" altLang="en-US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사례관리자는 사정결과를 종합하여 사례관리 수준을 긴급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집중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일반으로 판정한다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.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[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사례관리 수준판정의 예시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]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참조</a:t>
          </a:r>
          <a:endParaRPr lang="en-US" altLang="ko-KR" sz="1200" b="1" kern="1200" dirty="0">
            <a:latin typeface="맑은 고딕" pitchFamily="50" charset="-127"/>
            <a:ea typeface="맑은 고딕" pitchFamily="50" charset="-127"/>
          </a:endParaRPr>
        </a:p>
        <a:p>
          <a:pPr marL="114300" lvl="1" indent="-114300" algn="l" defTabSz="5334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종합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Comment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: </a:t>
          </a:r>
          <a:r>
            <a:rPr lang="ko-KR" altLang="en-US" sz="1200" b="1" kern="1200" dirty="0" smtClean="0">
              <a:latin typeface="맑은 고딕" pitchFamily="50" charset="-127"/>
              <a:ea typeface="맑은 고딕" pitchFamily="50" charset="-127"/>
            </a:rPr>
            <a:t>사정자는 사례관리 사정에 대한 이론적 및 경험적 근거를 기록한다</a:t>
          </a:r>
          <a:r>
            <a:rPr lang="en-US" altLang="ko-KR" sz="1200" b="1" kern="1200" dirty="0" smtClean="0">
              <a:latin typeface="맑은 고딕" pitchFamily="50" charset="-127"/>
              <a:ea typeface="맑은 고딕" pitchFamily="50" charset="-127"/>
            </a:rPr>
            <a:t>. </a:t>
          </a:r>
          <a:endParaRPr lang="ko-KR" altLang="en-US" sz="1200" b="1" kern="1200" dirty="0">
            <a:latin typeface="맑은 고딕" pitchFamily="50" charset="-127"/>
            <a:ea typeface="맑은 고딕" pitchFamily="50" charset="-127"/>
          </a:endParaRPr>
        </a:p>
      </dsp:txBody>
      <dsp:txXfrm rot="5400000">
        <a:off x="3500510" y="-93230"/>
        <a:ext cx="2796330" cy="6870067"/>
      </dsp:txXfrm>
    </dsp:sp>
    <dsp:sp modelId="{A68DF244-8A6D-45B6-8F57-B7980E5F226E}">
      <dsp:nvSpPr>
        <dsp:cNvPr id="0" name=""/>
        <dsp:cNvSpPr/>
      </dsp:nvSpPr>
      <dsp:spPr>
        <a:xfrm>
          <a:off x="0" y="1785388"/>
          <a:ext cx="1462940" cy="3028607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269364"/>
                <a:satOff val="22165"/>
                <a:lumOff val="21679"/>
                <a:alphaOff val="0"/>
                <a:tint val="70000"/>
              </a:schemeClr>
            </a:gs>
            <a:gs pos="100000">
              <a:schemeClr val="accent2">
                <a:shade val="80000"/>
                <a:hueOff val="269364"/>
                <a:satOff val="22165"/>
                <a:lumOff val="21679"/>
                <a:alphaOff val="0"/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  <a:ln>
          <a:noFill/>
        </a:ln>
        <a:effectLst>
          <a:outerShdw blurRad="39000" dist="25400" dir="5400000" rotWithShape="0">
            <a:schemeClr val="accent2">
              <a:shade val="80000"/>
              <a:hueOff val="269364"/>
              <a:satOff val="22165"/>
              <a:lumOff val="21679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b="1" kern="1200" dirty="0" smtClean="0">
              <a:latin typeface="맑은 고딕" pitchFamily="50" charset="-127"/>
              <a:ea typeface="맑은 고딕" pitchFamily="50" charset="-127"/>
            </a:rPr>
            <a:t>사례관리 사정표</a:t>
          </a:r>
          <a:endParaRPr lang="ko-KR" altLang="en-US" sz="18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0" y="1785388"/>
        <a:ext cx="1462940" cy="3028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0F526-948F-42F8-8F36-0F7A59CC2CEC}" type="datetimeFigureOut">
              <a:rPr lang="ko-KR" altLang="en-US" smtClean="0"/>
              <a:t>2016-04-21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1935C-A458-48F5-B665-1D7CEFB53A6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1F2BA-0AA7-401E-AE2B-AC635D2A39F9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 flipH="1" flipV="1">
            <a:off x="12" y="-3"/>
            <a:ext cx="9143988" cy="11247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 userDrawn="1"/>
        </p:nvGrpSpPr>
        <p:grpSpPr>
          <a:xfrm>
            <a:off x="-2852" y="-3"/>
            <a:ext cx="565568" cy="1124746"/>
            <a:chOff x="-2852" y="-3"/>
            <a:chExt cx="565568" cy="1124746"/>
          </a:xfrm>
          <a:solidFill>
            <a:schemeClr val="accent1">
              <a:lumMod val="75000"/>
            </a:schemeClr>
          </a:solidFill>
        </p:grpSpPr>
        <p:sp>
          <p:nvSpPr>
            <p:cNvPr id="4" name="타원 28"/>
            <p:cNvSpPr/>
            <p:nvPr/>
          </p:nvSpPr>
          <p:spPr>
            <a:xfrm flipH="1" flipV="1">
              <a:off x="-2852" y="292421"/>
              <a:ext cx="250957" cy="532942"/>
            </a:xfrm>
            <a:custGeom>
              <a:avLst/>
              <a:gdLst/>
              <a:ahLst/>
              <a:cxnLst/>
              <a:rect l="l" t="t" r="r" b="b"/>
              <a:pathLst>
                <a:path w="250957" h="532942">
                  <a:moveTo>
                    <a:pt x="250957" y="532942"/>
                  </a:moveTo>
                  <a:cubicBezTo>
                    <a:pt x="110829" y="525199"/>
                    <a:pt x="0" y="408778"/>
                    <a:pt x="0" y="266471"/>
                  </a:cubicBezTo>
                  <a:cubicBezTo>
                    <a:pt x="0" y="124164"/>
                    <a:pt x="110829" y="7743"/>
                    <a:pt x="2509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flipV="1">
              <a:off x="12" y="-3"/>
              <a:ext cx="562704" cy="1124746"/>
            </a:xfrm>
            <a:custGeom>
              <a:avLst/>
              <a:gdLst>
                <a:gd name="T0" fmla="*/ 0 w 849"/>
                <a:gd name="T1" fmla="*/ 1287 h 1697"/>
                <a:gd name="T2" fmla="*/ 86 w 849"/>
                <a:gd name="T3" fmla="*/ 1278 h 1697"/>
                <a:gd name="T4" fmla="*/ 170 w 849"/>
                <a:gd name="T5" fmla="*/ 1251 h 1697"/>
                <a:gd name="T6" fmla="*/ 200 w 849"/>
                <a:gd name="T7" fmla="*/ 1239 h 1697"/>
                <a:gd name="T8" fmla="*/ 254 w 849"/>
                <a:gd name="T9" fmla="*/ 1206 h 1697"/>
                <a:gd name="T10" fmla="*/ 302 w 849"/>
                <a:gd name="T11" fmla="*/ 1167 h 1697"/>
                <a:gd name="T12" fmla="*/ 343 w 849"/>
                <a:gd name="T13" fmla="*/ 1119 h 1697"/>
                <a:gd name="T14" fmla="*/ 361 w 849"/>
                <a:gd name="T15" fmla="*/ 1092 h 1697"/>
                <a:gd name="T16" fmla="*/ 394 w 849"/>
                <a:gd name="T17" fmla="*/ 1039 h 1697"/>
                <a:gd name="T18" fmla="*/ 418 w 849"/>
                <a:gd name="T19" fmla="*/ 979 h 1697"/>
                <a:gd name="T20" fmla="*/ 433 w 849"/>
                <a:gd name="T21" fmla="*/ 913 h 1697"/>
                <a:gd name="T22" fmla="*/ 436 w 849"/>
                <a:gd name="T23" fmla="*/ 850 h 1697"/>
                <a:gd name="T24" fmla="*/ 436 w 849"/>
                <a:gd name="T25" fmla="*/ 805 h 1697"/>
                <a:gd name="T26" fmla="*/ 418 w 849"/>
                <a:gd name="T27" fmla="*/ 721 h 1697"/>
                <a:gd name="T28" fmla="*/ 403 w 849"/>
                <a:gd name="T29" fmla="*/ 679 h 1697"/>
                <a:gd name="T30" fmla="*/ 373 w 849"/>
                <a:gd name="T31" fmla="*/ 623 h 1697"/>
                <a:gd name="T32" fmla="*/ 338 w 849"/>
                <a:gd name="T33" fmla="*/ 572 h 1697"/>
                <a:gd name="T34" fmla="*/ 296 w 849"/>
                <a:gd name="T35" fmla="*/ 527 h 1697"/>
                <a:gd name="T36" fmla="*/ 245 w 849"/>
                <a:gd name="T37" fmla="*/ 488 h 1697"/>
                <a:gd name="T38" fmla="*/ 218 w 849"/>
                <a:gd name="T39" fmla="*/ 470 h 1697"/>
                <a:gd name="T40" fmla="*/ 158 w 849"/>
                <a:gd name="T41" fmla="*/ 443 h 1697"/>
                <a:gd name="T42" fmla="*/ 98 w 849"/>
                <a:gd name="T43" fmla="*/ 422 h 1697"/>
                <a:gd name="T44" fmla="*/ 32 w 849"/>
                <a:gd name="T45" fmla="*/ 413 h 1697"/>
                <a:gd name="T46" fmla="*/ 0 w 849"/>
                <a:gd name="T47" fmla="*/ 413 h 1697"/>
                <a:gd name="T48" fmla="*/ 125 w 849"/>
                <a:gd name="T49" fmla="*/ 0 h 1697"/>
                <a:gd name="T50" fmla="*/ 188 w 849"/>
                <a:gd name="T51" fmla="*/ 224 h 1697"/>
                <a:gd name="T52" fmla="*/ 221 w 849"/>
                <a:gd name="T53" fmla="*/ 236 h 1697"/>
                <a:gd name="T54" fmla="*/ 254 w 849"/>
                <a:gd name="T55" fmla="*/ 248 h 1697"/>
                <a:gd name="T56" fmla="*/ 332 w 849"/>
                <a:gd name="T57" fmla="*/ 287 h 1697"/>
                <a:gd name="T58" fmla="*/ 687 w 849"/>
                <a:gd name="T59" fmla="*/ 335 h 1697"/>
                <a:gd name="T60" fmla="*/ 574 w 849"/>
                <a:gd name="T61" fmla="*/ 542 h 1697"/>
                <a:gd name="T62" fmla="*/ 604 w 849"/>
                <a:gd name="T63" fmla="*/ 599 h 1697"/>
                <a:gd name="T64" fmla="*/ 634 w 849"/>
                <a:gd name="T65" fmla="*/ 688 h 1697"/>
                <a:gd name="T66" fmla="*/ 849 w 849"/>
                <a:gd name="T67" fmla="*/ 973 h 1697"/>
                <a:gd name="T68" fmla="*/ 625 w 849"/>
                <a:gd name="T69" fmla="*/ 1039 h 1697"/>
                <a:gd name="T70" fmla="*/ 613 w 849"/>
                <a:gd name="T71" fmla="*/ 1071 h 1697"/>
                <a:gd name="T72" fmla="*/ 601 w 849"/>
                <a:gd name="T73" fmla="*/ 1104 h 1697"/>
                <a:gd name="T74" fmla="*/ 562 w 849"/>
                <a:gd name="T75" fmla="*/ 1182 h 1697"/>
                <a:gd name="T76" fmla="*/ 514 w 849"/>
                <a:gd name="T77" fmla="*/ 1538 h 1697"/>
                <a:gd name="T78" fmla="*/ 308 w 849"/>
                <a:gd name="T79" fmla="*/ 1425 h 1697"/>
                <a:gd name="T80" fmla="*/ 248 w 849"/>
                <a:gd name="T81" fmla="*/ 1452 h 1697"/>
                <a:gd name="T82" fmla="*/ 161 w 849"/>
                <a:gd name="T83" fmla="*/ 1482 h 1697"/>
                <a:gd name="T84" fmla="*/ 0 w 849"/>
                <a:gd name="T85" fmla="*/ 1697 h 1697"/>
                <a:gd name="T86" fmla="*/ 0 w 849"/>
                <a:gd name="T87" fmla="*/ 1287 h 1697"/>
                <a:gd name="T88" fmla="*/ 0 w 849"/>
                <a:gd name="T89" fmla="*/ 1287 h 1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9" h="1697">
                  <a:moveTo>
                    <a:pt x="0" y="1287"/>
                  </a:moveTo>
                  <a:lnTo>
                    <a:pt x="0" y="1287"/>
                  </a:lnTo>
                  <a:lnTo>
                    <a:pt x="44" y="1284"/>
                  </a:lnTo>
                  <a:lnTo>
                    <a:pt x="86" y="1278"/>
                  </a:lnTo>
                  <a:lnTo>
                    <a:pt x="128" y="1266"/>
                  </a:lnTo>
                  <a:lnTo>
                    <a:pt x="170" y="1251"/>
                  </a:lnTo>
                  <a:lnTo>
                    <a:pt x="170" y="1251"/>
                  </a:lnTo>
                  <a:lnTo>
                    <a:pt x="200" y="1239"/>
                  </a:lnTo>
                  <a:lnTo>
                    <a:pt x="227" y="1224"/>
                  </a:lnTo>
                  <a:lnTo>
                    <a:pt x="254" y="1206"/>
                  </a:lnTo>
                  <a:lnTo>
                    <a:pt x="278" y="1188"/>
                  </a:lnTo>
                  <a:lnTo>
                    <a:pt x="302" y="1167"/>
                  </a:lnTo>
                  <a:lnTo>
                    <a:pt x="323" y="1143"/>
                  </a:lnTo>
                  <a:lnTo>
                    <a:pt x="343" y="1119"/>
                  </a:lnTo>
                  <a:lnTo>
                    <a:pt x="361" y="1092"/>
                  </a:lnTo>
                  <a:lnTo>
                    <a:pt x="361" y="1092"/>
                  </a:lnTo>
                  <a:lnTo>
                    <a:pt x="379" y="1065"/>
                  </a:lnTo>
                  <a:lnTo>
                    <a:pt x="394" y="1039"/>
                  </a:lnTo>
                  <a:lnTo>
                    <a:pt x="406" y="1009"/>
                  </a:lnTo>
                  <a:lnTo>
                    <a:pt x="418" y="979"/>
                  </a:lnTo>
                  <a:lnTo>
                    <a:pt x="427" y="946"/>
                  </a:lnTo>
                  <a:lnTo>
                    <a:pt x="433" y="913"/>
                  </a:lnTo>
                  <a:lnTo>
                    <a:pt x="436" y="883"/>
                  </a:lnTo>
                  <a:lnTo>
                    <a:pt x="436" y="850"/>
                  </a:lnTo>
                  <a:lnTo>
                    <a:pt x="436" y="850"/>
                  </a:lnTo>
                  <a:lnTo>
                    <a:pt x="436" y="805"/>
                  </a:lnTo>
                  <a:lnTo>
                    <a:pt x="427" y="763"/>
                  </a:lnTo>
                  <a:lnTo>
                    <a:pt x="418" y="721"/>
                  </a:lnTo>
                  <a:lnTo>
                    <a:pt x="403" y="679"/>
                  </a:lnTo>
                  <a:lnTo>
                    <a:pt x="403" y="679"/>
                  </a:lnTo>
                  <a:lnTo>
                    <a:pt x="388" y="649"/>
                  </a:lnTo>
                  <a:lnTo>
                    <a:pt x="373" y="623"/>
                  </a:lnTo>
                  <a:lnTo>
                    <a:pt x="355" y="596"/>
                  </a:lnTo>
                  <a:lnTo>
                    <a:pt x="338" y="572"/>
                  </a:lnTo>
                  <a:lnTo>
                    <a:pt x="317" y="548"/>
                  </a:lnTo>
                  <a:lnTo>
                    <a:pt x="296" y="527"/>
                  </a:lnTo>
                  <a:lnTo>
                    <a:pt x="269" y="506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18" y="470"/>
                  </a:lnTo>
                  <a:lnTo>
                    <a:pt x="188" y="455"/>
                  </a:lnTo>
                  <a:lnTo>
                    <a:pt x="158" y="443"/>
                  </a:lnTo>
                  <a:lnTo>
                    <a:pt x="128" y="431"/>
                  </a:lnTo>
                  <a:lnTo>
                    <a:pt x="98" y="422"/>
                  </a:lnTo>
                  <a:lnTo>
                    <a:pt x="65" y="416"/>
                  </a:lnTo>
                  <a:lnTo>
                    <a:pt x="32" y="413"/>
                  </a:lnTo>
                  <a:lnTo>
                    <a:pt x="0" y="413"/>
                  </a:lnTo>
                  <a:lnTo>
                    <a:pt x="0" y="413"/>
                  </a:lnTo>
                  <a:lnTo>
                    <a:pt x="0" y="3"/>
                  </a:lnTo>
                  <a:lnTo>
                    <a:pt x="125" y="0"/>
                  </a:lnTo>
                  <a:lnTo>
                    <a:pt x="161" y="215"/>
                  </a:lnTo>
                  <a:lnTo>
                    <a:pt x="188" y="224"/>
                  </a:lnTo>
                  <a:lnTo>
                    <a:pt x="188" y="224"/>
                  </a:lnTo>
                  <a:lnTo>
                    <a:pt x="221" y="236"/>
                  </a:lnTo>
                  <a:lnTo>
                    <a:pt x="254" y="248"/>
                  </a:lnTo>
                  <a:lnTo>
                    <a:pt x="254" y="248"/>
                  </a:lnTo>
                  <a:lnTo>
                    <a:pt x="308" y="275"/>
                  </a:lnTo>
                  <a:lnTo>
                    <a:pt x="332" y="287"/>
                  </a:lnTo>
                  <a:lnTo>
                    <a:pt x="511" y="165"/>
                  </a:lnTo>
                  <a:lnTo>
                    <a:pt x="687" y="335"/>
                  </a:lnTo>
                  <a:lnTo>
                    <a:pt x="562" y="518"/>
                  </a:lnTo>
                  <a:lnTo>
                    <a:pt x="574" y="542"/>
                  </a:lnTo>
                  <a:lnTo>
                    <a:pt x="574" y="542"/>
                  </a:lnTo>
                  <a:lnTo>
                    <a:pt x="604" y="599"/>
                  </a:lnTo>
                  <a:lnTo>
                    <a:pt x="625" y="661"/>
                  </a:lnTo>
                  <a:lnTo>
                    <a:pt x="634" y="688"/>
                  </a:lnTo>
                  <a:lnTo>
                    <a:pt x="843" y="727"/>
                  </a:lnTo>
                  <a:lnTo>
                    <a:pt x="849" y="973"/>
                  </a:lnTo>
                  <a:lnTo>
                    <a:pt x="634" y="1012"/>
                  </a:lnTo>
                  <a:lnTo>
                    <a:pt x="625" y="1039"/>
                  </a:lnTo>
                  <a:lnTo>
                    <a:pt x="625" y="1039"/>
                  </a:lnTo>
                  <a:lnTo>
                    <a:pt x="613" y="1071"/>
                  </a:lnTo>
                  <a:lnTo>
                    <a:pt x="601" y="1104"/>
                  </a:lnTo>
                  <a:lnTo>
                    <a:pt x="601" y="1104"/>
                  </a:lnTo>
                  <a:lnTo>
                    <a:pt x="574" y="1158"/>
                  </a:lnTo>
                  <a:lnTo>
                    <a:pt x="562" y="1182"/>
                  </a:lnTo>
                  <a:lnTo>
                    <a:pt x="684" y="1359"/>
                  </a:lnTo>
                  <a:lnTo>
                    <a:pt x="514" y="1538"/>
                  </a:lnTo>
                  <a:lnTo>
                    <a:pt x="332" y="1413"/>
                  </a:lnTo>
                  <a:lnTo>
                    <a:pt x="308" y="1425"/>
                  </a:lnTo>
                  <a:lnTo>
                    <a:pt x="308" y="1425"/>
                  </a:lnTo>
                  <a:lnTo>
                    <a:pt x="248" y="1452"/>
                  </a:lnTo>
                  <a:lnTo>
                    <a:pt x="188" y="1476"/>
                  </a:lnTo>
                  <a:lnTo>
                    <a:pt x="161" y="1482"/>
                  </a:lnTo>
                  <a:lnTo>
                    <a:pt x="122" y="1694"/>
                  </a:lnTo>
                  <a:lnTo>
                    <a:pt x="0" y="1697"/>
                  </a:lnTo>
                  <a:lnTo>
                    <a:pt x="0" y="1287"/>
                  </a:lnTo>
                  <a:lnTo>
                    <a:pt x="0" y="1287"/>
                  </a:lnTo>
                  <a:lnTo>
                    <a:pt x="0" y="1287"/>
                  </a:lnTo>
                  <a:lnTo>
                    <a:pt x="0" y="1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98726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78D84-6579-4FC1-807B-F749D420FCB7}" type="datetimeFigureOut">
              <a:rPr lang="ko-KR" altLang="en-US" smtClean="0"/>
              <a:pPr/>
              <a:t>2016-04-21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7432A-A44E-48AF-A695-D88101CDB9C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1" r:id="rId1"/>
    <p:sldLayoutId id="2147484382" r:id="rId2"/>
    <p:sldLayoutId id="2147484383" r:id="rId3"/>
    <p:sldLayoutId id="2147484384" r:id="rId4"/>
    <p:sldLayoutId id="2147484385" r:id="rId5"/>
    <p:sldLayoutId id="2147484386" r:id="rId6"/>
    <p:sldLayoutId id="2147484387" r:id="rId7"/>
    <p:sldLayoutId id="2147484388" r:id="rId8"/>
    <p:sldLayoutId id="2147484389" r:id="rId9"/>
    <p:sldLayoutId id="2147484390" r:id="rId10"/>
    <p:sldLayoutId id="2147484391" r:id="rId11"/>
    <p:sldLayoutId id="214748439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7772400" cy="1470025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사례관리와 사정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58180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1287722100K0vdR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15074" y="4134450"/>
            <a:ext cx="2190760" cy="2026453"/>
          </a:xfrm>
        </p:spPr>
      </p:pic>
      <p:sp>
        <p:nvSpPr>
          <p:cNvPr id="6" name="직사각형 5"/>
          <p:cNvSpPr/>
          <p:nvPr/>
        </p:nvSpPr>
        <p:spPr>
          <a:xfrm>
            <a:off x="1714480" y="3214686"/>
            <a:ext cx="5721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sz="2400" dirty="0">
                <a:solidFill>
                  <a:prstClr val="black"/>
                </a:solidFill>
              </a:rPr>
              <a:t>가능한 </a:t>
            </a:r>
            <a:r>
              <a:rPr lang="ko-KR" altLang="en-US" sz="2400" u="sng" dirty="0">
                <a:solidFill>
                  <a:prstClr val="black"/>
                </a:solidFill>
              </a:rPr>
              <a:t>많은 도구</a:t>
            </a:r>
            <a:r>
              <a:rPr lang="ko-KR" altLang="en-US" sz="2400" dirty="0">
                <a:solidFill>
                  <a:prstClr val="black"/>
                </a:solidFill>
              </a:rPr>
              <a:t>를 활용하는 것이 중요</a:t>
            </a:r>
            <a:r>
              <a:rPr lang="en-US" altLang="ko-KR" sz="2400" dirty="0">
                <a:solidFill>
                  <a:prstClr val="black"/>
                </a:solidFill>
              </a:rPr>
              <a:t>.</a:t>
            </a:r>
            <a:endParaRPr lang="ko-KR" altLang="en-US" sz="2400" dirty="0">
              <a:solidFill>
                <a:prstClr val="black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1472" y="4286256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400" dirty="0">
                <a:solidFill>
                  <a:prstClr val="black"/>
                </a:solidFill>
              </a:rPr>
              <a:t>클라이언트와 그 </a:t>
            </a:r>
            <a:r>
              <a:rPr lang="ko-KR" altLang="en-US" sz="2400" u="sng" dirty="0">
                <a:solidFill>
                  <a:prstClr val="black"/>
                </a:solidFill>
              </a:rPr>
              <a:t>주변 환경에 관한 </a:t>
            </a:r>
            <a:endParaRPr lang="en-US" altLang="ko-KR" sz="2400" u="sng" dirty="0">
              <a:solidFill>
                <a:prstClr val="black"/>
              </a:solidFill>
            </a:endParaRPr>
          </a:p>
          <a:p>
            <a:pPr fontAlgn="base"/>
            <a:r>
              <a:rPr lang="ko-KR" altLang="en-US" sz="2400" u="sng" dirty="0">
                <a:solidFill>
                  <a:prstClr val="black"/>
                </a:solidFill>
              </a:rPr>
              <a:t>환경 속의 개인을 통합적으로 사정</a:t>
            </a:r>
            <a:r>
              <a:rPr lang="ko-KR" altLang="en-US" sz="2400" dirty="0">
                <a:solidFill>
                  <a:prstClr val="black"/>
                </a:solidFill>
              </a:rPr>
              <a:t>한 </a:t>
            </a:r>
            <a:endParaRPr lang="en-US" altLang="ko-KR" sz="2400" dirty="0">
              <a:solidFill>
                <a:prstClr val="black"/>
              </a:solidFill>
            </a:endParaRPr>
          </a:p>
          <a:p>
            <a:pPr fontAlgn="base"/>
            <a:r>
              <a:rPr lang="ko-KR" altLang="en-US" sz="2400" dirty="0">
                <a:solidFill>
                  <a:prstClr val="black"/>
                </a:solidFill>
              </a:rPr>
              <a:t>내용으로 제시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85720" y="571480"/>
            <a:ext cx="5237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sz="2400" b="1" u="sng" dirty="0" err="1">
                <a:solidFill>
                  <a:prstClr val="black"/>
                </a:solidFill>
              </a:rPr>
              <a:t>의뢰자나</a:t>
            </a:r>
            <a:r>
              <a:rPr lang="ko-KR" altLang="en-US" sz="2400" b="1" u="sng" dirty="0">
                <a:solidFill>
                  <a:prstClr val="black"/>
                </a:solidFill>
              </a:rPr>
              <a:t> 가족의 욕구도 동시에 염두</a:t>
            </a:r>
            <a:endParaRPr lang="ko-KR" altLang="en-US" sz="2400" dirty="0">
              <a:solidFill>
                <a:prstClr val="black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929058" y="1357298"/>
            <a:ext cx="3788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400" u="sng" dirty="0" err="1">
                <a:solidFill>
                  <a:prstClr val="black"/>
                </a:solidFill>
              </a:rPr>
              <a:t>클라이언트의</a:t>
            </a:r>
            <a:r>
              <a:rPr lang="en-US" sz="2400" u="sng" dirty="0">
                <a:solidFill>
                  <a:prstClr val="black"/>
                </a:solidFill>
              </a:rPr>
              <a:t> </a:t>
            </a:r>
            <a:r>
              <a:rPr lang="en-US" sz="2400" u="sng" dirty="0" err="1">
                <a:solidFill>
                  <a:prstClr val="black"/>
                </a:solidFill>
              </a:rPr>
              <a:t>욕구가</a:t>
            </a:r>
            <a:r>
              <a:rPr lang="en-US" sz="2400" u="sng" dirty="0">
                <a:solidFill>
                  <a:prstClr val="black"/>
                </a:solidFill>
              </a:rPr>
              <a:t> </a:t>
            </a:r>
            <a:r>
              <a:rPr lang="en-US" sz="2400" u="sng" dirty="0" err="1">
                <a:solidFill>
                  <a:prstClr val="black"/>
                </a:solidFill>
              </a:rPr>
              <a:t>우선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71472" y="2285992"/>
            <a:ext cx="5222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ko-KR" altLang="en-US" sz="2400" u="sng" dirty="0">
                <a:solidFill>
                  <a:prstClr val="black"/>
                </a:solidFill>
              </a:rPr>
              <a:t>요구</a:t>
            </a:r>
            <a:r>
              <a:rPr lang="en-US" altLang="ko-KR" sz="2400" u="sng" dirty="0">
                <a:solidFill>
                  <a:prstClr val="black"/>
                </a:solidFill>
              </a:rPr>
              <a:t>(want)</a:t>
            </a:r>
            <a:r>
              <a:rPr lang="ko-KR" altLang="en-US" sz="2400" u="sng" dirty="0">
                <a:solidFill>
                  <a:prstClr val="black"/>
                </a:solidFill>
              </a:rPr>
              <a:t>보다는 욕구</a:t>
            </a:r>
            <a:r>
              <a:rPr lang="en-US" altLang="ko-KR" sz="2400" u="sng" dirty="0">
                <a:solidFill>
                  <a:prstClr val="black"/>
                </a:solidFill>
              </a:rPr>
              <a:t>(need)</a:t>
            </a:r>
            <a:r>
              <a:rPr lang="ko-KR" altLang="en-US" sz="2400" u="sng" dirty="0">
                <a:solidFill>
                  <a:prstClr val="black"/>
                </a:solidFill>
              </a:rPr>
              <a:t>가 우선</a:t>
            </a:r>
          </a:p>
        </p:txBody>
      </p:sp>
    </p:spTree>
    <p:extLst>
      <p:ext uri="{BB962C8B-B14F-4D97-AF65-F5344CB8AC3E}">
        <p14:creationId xmlns:p14="http://schemas.microsoft.com/office/powerpoint/2010/main" xmlns="" val="266689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57158" y="571480"/>
          <a:ext cx="8429684" cy="5820377"/>
        </p:xfrm>
        <a:graphic>
          <a:graphicData uri="http://schemas.openxmlformats.org/drawingml/2006/table">
            <a:tbl>
              <a:tblPr/>
              <a:tblGrid>
                <a:gridCol w="4290107"/>
                <a:gridCol w="4139577"/>
              </a:tblGrid>
              <a:tr h="4876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원함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sz="20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want)</a:t>
                      </a:r>
                      <a:endParaRPr lang="en-US" sz="2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1221" marR="61221" marT="16926" marB="1692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욕구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(</a:t>
                      </a:r>
                      <a:r>
                        <a:rPr lang="en-US" sz="2000" b="1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need)</a:t>
                      </a:r>
                      <a:endParaRPr lang="en-US" sz="2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1221" marR="61221" marT="16926" marB="1692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884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20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개인적 충족을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강조한다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원함의 해결은 </a:t>
                      </a:r>
                      <a:r>
                        <a:rPr lang="ko-KR" altLang="en-US" sz="18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개인의 능력에 의존하며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또한 원함의 해결은 개인적 만족에 의해서 측정될 수 있다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따라서 원함을 개인적 능력으로 해결하지 못하는 사람과 해결하는 사람 간의 갈등과 상대적 박탈감이 조성된다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원함의 해결은 </a:t>
                      </a:r>
                      <a:r>
                        <a:rPr lang="ko-KR" altLang="en-US" sz="20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시장에서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 이루어진다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1221" marR="61221" marT="16926" marB="1692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개인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집단이나 지역의 욕구충족을 통해 </a:t>
                      </a:r>
                      <a:r>
                        <a:rPr lang="ko-KR" altLang="en-US" sz="20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사회문제의 해결을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강조한다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욕구 주체 즉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누구의 욕구인가에 대한 욕구의 대상을 구분하며 이들의 사회적 관계를 고려한다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욕구의 해결은 욕구사정을 통한 사회적 측정기준에 따라 측정되어질 수 있다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평등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형평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적절성을 기초로 하는 </a:t>
                      </a:r>
                      <a:r>
                        <a:rPr lang="ko-KR" altLang="en-US" sz="20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분배적 정의가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강조된다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•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욕구의 해결은 </a:t>
                      </a:r>
                      <a:r>
                        <a:rPr lang="ko-KR" altLang="en-US" sz="2000" b="1" kern="0" spc="0" dirty="0">
                          <a:solidFill>
                            <a:srgbClr val="7030A0"/>
                          </a:solidFill>
                          <a:ea typeface="함초롬바탕"/>
                        </a:rPr>
                        <a:t>사회적 프로그램을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a typeface="함초롬바탕"/>
                        </a:rPr>
                        <a:t>통해서 이루어진다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latin typeface="함초롬바탕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1221" marR="61221" marT="16926" marB="1692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484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42910" y="500042"/>
            <a:ext cx="7929586" cy="261610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ko-KR" sz="10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ko-KR" sz="1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ko-KR" sz="11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ko-KR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※ 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사정 내용 요약은 반드시 </a:t>
            </a:r>
            <a:r>
              <a:rPr kumimoji="1" lang="ko-KR" altLang="en-US" sz="2400" b="1" u="sng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대상자의 동의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를 기반으로 하면서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객관적이고 일반화할 수 있는 내용을 중심으로 이루어져야 한다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. </a:t>
            </a:r>
            <a:endParaRPr kumimoji="1" lang="en-US" altLang="ko-KR" sz="24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24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sz="24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Meyer(1993) : </a:t>
            </a:r>
            <a:r>
              <a:rPr kumimoji="1" lang="en-US" altLang="ko-KR" sz="24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“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제시된 욕구에 대해 얘기하다 보면 관심을 가져야 할 의미 있는 뿌리를 발견하게 된다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.</a:t>
            </a:r>
            <a:r>
              <a:rPr kumimoji="1" lang="en-US" altLang="ko-KR" sz="24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”</a:t>
            </a:r>
            <a:endParaRPr kumimoji="1" lang="en-US" altLang="ko-KR" sz="24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1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28596" y="3143248"/>
            <a:ext cx="8429652" cy="1877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ko-KR" sz="10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ko-KR" sz="1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ko-KR" sz="11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ko-KR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※ 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사정 시 클라이언트의 제시된 요청 내용을 여과 없이 </a:t>
            </a:r>
            <a:r>
              <a:rPr kumimoji="1" lang="ko-KR" altLang="en-US" sz="2400" u="sng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그대로 무조건적으로 수용하는 것이 아니라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 객관적이고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일반화된 내용으로 정리된 문제 즉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, </a:t>
            </a:r>
            <a:r>
              <a:rPr kumimoji="1" lang="ko-KR" altLang="en-US" sz="2400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합의된 욕구로 만드는 노력이 매우 중요하다</a:t>
            </a:r>
            <a:r>
              <a:rPr kumimoji="1" lang="en-US" altLang="ko-KR" sz="2400" dirty="0">
                <a:solidFill>
                  <a:srgbClr val="000000"/>
                </a:solidFill>
                <a:latin typeface="양재 다운명조M"/>
                <a:ea typeface="굴림" pitchFamily="50" charset="-127"/>
                <a:cs typeface="굴림" pitchFamily="50" charset="-127"/>
              </a:rPr>
              <a:t>. </a:t>
            </a:r>
            <a:endParaRPr kumimoji="1" lang="en-US" altLang="ko-KR" sz="24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1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571604" y="5286388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400" u="sng" dirty="0">
                <a:solidFill>
                  <a:prstClr val="black"/>
                </a:solidFill>
              </a:rPr>
              <a:t>클라이언트와 가족의 욕구는 물론 자원과 장애물 관련 내용을 종합적</a:t>
            </a:r>
            <a:r>
              <a:rPr lang="ko-KR" altLang="en-US" sz="2400" dirty="0">
                <a:solidFill>
                  <a:prstClr val="black"/>
                </a:solidFill>
              </a:rPr>
              <a:t>으로 확인하여 변화를 위한 다음 단계인 개별 개입 계획을 준비해야 한다</a:t>
            </a:r>
            <a:r>
              <a:rPr lang="en-US" altLang="ko-KR" sz="2400" dirty="0">
                <a:solidFill>
                  <a:prstClr val="black"/>
                </a:solidFill>
              </a:rPr>
              <a:t>. </a:t>
            </a:r>
            <a:endParaRPr lang="ko-KR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64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504056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ko-KR" dirty="0" smtClean="0"/>
              <a:t>Need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Want</a:t>
            </a:r>
            <a:r>
              <a:rPr lang="ko-KR" altLang="en-US" dirty="0" smtClean="0"/>
              <a:t>의 차이점은 무엇이고 욕구와 요구 중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무엇을 기준으로 봐야 하며 그 결정의 근거는 무엇이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되어야 할까</a:t>
            </a:r>
            <a:r>
              <a:rPr lang="en-US" altLang="ko-KR" dirty="0" smtClean="0"/>
              <a:t>? </a:t>
            </a:r>
          </a:p>
          <a:p>
            <a:endParaRPr lang="en-US" altLang="ko-K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제시된 욕구와 합의 된 목표의 차이점은 무엇인가</a:t>
            </a:r>
            <a:r>
              <a:rPr lang="en-US" altLang="ko-KR" dirty="0" smtClean="0"/>
              <a:t>? </a:t>
            </a:r>
          </a:p>
          <a:p>
            <a:endParaRPr lang="en-US" altLang="ko-KR" dirty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dirty="0" smtClean="0"/>
              <a:t>다양한 </a:t>
            </a:r>
            <a:r>
              <a:rPr lang="ko-KR" altLang="en-US" dirty="0" err="1" smtClean="0"/>
              <a:t>사정틀은</a:t>
            </a:r>
            <a:r>
              <a:rPr lang="ko-KR" altLang="en-US" dirty="0"/>
              <a:t> </a:t>
            </a:r>
            <a:r>
              <a:rPr lang="ko-KR" altLang="en-US" dirty="0" smtClean="0"/>
              <a:t>그 안에 기반한 가치와 철학 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관점이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 포함되어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강점관점에 의하면 전통적 사정도구의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문제를 사정하는 것은 오히려 당사자에게 도움이 되지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 않는다고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사례관리를 하는 모든 기관은 공통 주요 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가치관이 반영된 사례관리 사정을 진행 할 수 있는 지역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사회 혹은 기관의 여건이 가능한가</a:t>
            </a:r>
            <a:r>
              <a:rPr lang="en-US" altLang="ko-KR" dirty="0" smtClean="0"/>
              <a:t>? 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초기 과정과 사정에 대한 고민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16736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797494" y="699746"/>
            <a:ext cx="4854625" cy="8002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3600" b="1" dirty="0" smtClean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합의된 </a:t>
            </a:r>
            <a:r>
              <a:rPr kumimoji="1" lang="ko-KR" altLang="en-US" sz="3600" b="1" dirty="0">
                <a:solidFill>
                  <a:srgbClr val="000000"/>
                </a:solidFill>
                <a:latin typeface="굴림" pitchFamily="50" charset="-127"/>
                <a:ea typeface="양재 다운명조M"/>
                <a:cs typeface="굴림" pitchFamily="50" charset="-127"/>
              </a:rPr>
              <a:t>욕구 끌어내기</a:t>
            </a:r>
            <a:endParaRPr kumimoji="1" lang="ko-KR" altLang="en-US" sz="360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algn="just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0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ko-KR" altLang="en-US" sz="1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en-US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71472" y="1785926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800" dirty="0">
                <a:solidFill>
                  <a:prstClr val="black"/>
                </a:solidFill>
              </a:rPr>
              <a:t>사회복지사의 상당수가 면담을 통하여 클라이언트의 욕구에 대한 자료를 수집한 후 그 내용을 전문적 용어로 편집하여 제시된 </a:t>
            </a:r>
            <a:r>
              <a:rPr lang="ko-KR" altLang="en-US" sz="2800" dirty="0" smtClean="0">
                <a:solidFill>
                  <a:prstClr val="black"/>
                </a:solidFill>
              </a:rPr>
              <a:t>문제</a:t>
            </a:r>
            <a:r>
              <a:rPr lang="en-US" altLang="ko-KR" sz="2800" dirty="0" smtClean="0">
                <a:solidFill>
                  <a:prstClr val="black"/>
                </a:solidFill>
              </a:rPr>
              <a:t>/</a:t>
            </a:r>
            <a:r>
              <a:rPr lang="ko-KR" altLang="en-US" sz="2800" dirty="0" smtClean="0">
                <a:solidFill>
                  <a:prstClr val="black"/>
                </a:solidFill>
              </a:rPr>
              <a:t>욕구로 전환하는 </a:t>
            </a:r>
            <a:r>
              <a:rPr lang="ko-KR" altLang="en-US" sz="2800" dirty="0">
                <a:solidFill>
                  <a:prstClr val="black"/>
                </a:solidFill>
              </a:rPr>
              <a:t>경우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00034" y="4286256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800" dirty="0">
                <a:solidFill>
                  <a:prstClr val="black"/>
                </a:solidFill>
              </a:rPr>
              <a:t>① 모든 체계로부터 정보를 획득했는가</a:t>
            </a:r>
            <a:r>
              <a:rPr lang="en-US" altLang="ko-KR" sz="2800" dirty="0">
                <a:solidFill>
                  <a:prstClr val="black"/>
                </a:solidFill>
              </a:rPr>
              <a:t>?</a:t>
            </a:r>
            <a:endParaRPr lang="ko-KR" altLang="en-US" sz="2800" dirty="0">
              <a:solidFill>
                <a:prstClr val="black"/>
              </a:solidFill>
            </a:endParaRPr>
          </a:p>
          <a:p>
            <a:pPr fontAlgn="base"/>
            <a:r>
              <a:rPr lang="ko-KR" altLang="en-US" sz="2800" dirty="0">
                <a:solidFill>
                  <a:prstClr val="black"/>
                </a:solidFill>
              </a:rPr>
              <a:t>② 이론적 확신이 있는가</a:t>
            </a:r>
            <a:r>
              <a:rPr lang="en-US" altLang="ko-KR" sz="2800" dirty="0">
                <a:solidFill>
                  <a:prstClr val="black"/>
                </a:solidFill>
              </a:rPr>
              <a:t>?</a:t>
            </a:r>
            <a:endParaRPr lang="ko-KR" altLang="en-US" sz="2800" dirty="0">
              <a:solidFill>
                <a:prstClr val="black"/>
              </a:solidFill>
            </a:endParaRPr>
          </a:p>
          <a:p>
            <a:pPr fontAlgn="base"/>
            <a:r>
              <a:rPr lang="ko-KR" altLang="en-US" sz="2800" dirty="0">
                <a:solidFill>
                  <a:prstClr val="black"/>
                </a:solidFill>
              </a:rPr>
              <a:t>③ 클라이언트와 가족이 동의하고 있는가</a:t>
            </a:r>
            <a:r>
              <a:rPr lang="en-US" altLang="ko-KR" sz="2800" dirty="0">
                <a:solidFill>
                  <a:prstClr val="black"/>
                </a:solidFill>
              </a:rPr>
              <a:t>? </a:t>
            </a:r>
            <a:endParaRPr lang="ko-KR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29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 smtClean="0"/>
              <a:t>지난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개월을 기준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환경체계와 네트워크 확인 사정 도구 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생태도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217" name="_x181023208" descr="EMB00001fcc905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68863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2588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37418403"/>
              </p:ext>
            </p:extLst>
          </p:nvPr>
        </p:nvGraphicFramePr>
        <p:xfrm>
          <a:off x="457200" y="18018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자원사정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17571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내용 개체 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5839601"/>
              </p:ext>
            </p:extLst>
          </p:nvPr>
        </p:nvGraphicFramePr>
        <p:xfrm>
          <a:off x="755576" y="1484784"/>
          <a:ext cx="6624736" cy="5007758"/>
        </p:xfrm>
        <a:graphic>
          <a:graphicData uri="http://schemas.openxmlformats.org/drawingml/2006/table">
            <a:tbl>
              <a:tblPr/>
              <a:tblGrid>
                <a:gridCol w="6624736"/>
              </a:tblGrid>
              <a:tr h="290594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ea typeface="Wingdings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(Saieebey,1996)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086" marR="64086" marT="17718" marB="1771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77496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▪상황에 대해 클라이언트가 이해하는 것이 중심이 되어야 한다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▪클라이언트를 신뢰하라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▪클라이언트가 원하는 것이 무엇인지 발견하라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▪클라이언트와 그를 둘러싼 환경의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문제가 아닌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강점을 사정하라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▪다차원적으로 강점을 사정하라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▪클라이언트의 독특함을 발견하는 데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사정틀을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 사용하라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▪클라이언트의 언어를 사용하라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▪사정의 내용에 대해서는 합의에 이르도록 하라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▪비난하지 말라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▪인과적 사고를 지양하라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▪진단하지 말고 사정하라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086" marR="64086" marT="17718" marB="17718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강점 사정 </a:t>
            </a:r>
            <a:endParaRPr lang="ko-KR" alt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39925" y="2657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53136"/>
            <a:ext cx="187166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9752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43237012"/>
              </p:ext>
            </p:extLst>
          </p:nvPr>
        </p:nvGraphicFramePr>
        <p:xfrm>
          <a:off x="251521" y="1916832"/>
          <a:ext cx="8640960" cy="4108802"/>
        </p:xfrm>
        <a:graphic>
          <a:graphicData uri="http://schemas.openxmlformats.org/drawingml/2006/table">
            <a:tbl>
              <a:tblPr/>
              <a:tblGrid>
                <a:gridCol w="1590774"/>
                <a:gridCol w="3525093"/>
                <a:gridCol w="3525093"/>
              </a:tblGrid>
              <a:tr h="555577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공식적인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자원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(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Ballew</a:t>
                      </a: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&amp; Mink)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공적 자원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세금으로 충당</a:t>
                      </a:r>
                      <a:r>
                        <a:rPr lang="en-US" altLang="ko-KR" sz="1400" b="1" kern="0" spc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법과 규정에 의해 통제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32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민간자원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-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자선적 기부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공동모금회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아름다운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재단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기업의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복지재단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구세군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.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-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클라이언트나 가족의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욕구나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문제가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그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자원을 수혜 할 수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있는 자격요건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차등요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금제 등 사용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때론 전문가의 슈퍼비전</a:t>
                      </a:r>
                      <a:endParaRPr lang="en-US" altLang="ko-KR" sz="1400" b="1" kern="0" spc="0" dirty="0" smtClean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1400" b="1" kern="0" spc="0" dirty="0" smtClean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혹은 자문 필요함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000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비공식적 자원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친척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친구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이웃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교회 개별적 자원봉사자 포함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.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더 융통적 운용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중복적일 수 있음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.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자원의 위계 그물망을 촘촘하게 만드는 역할에 중요한 기능</a:t>
                      </a:r>
                      <a:r>
                        <a:rPr lang="en-US" altLang="ko-KR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. </a:t>
                      </a: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지역복지 핵심 내용 기능이기도 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자원의 유형 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58850" y="3371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89940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71458942"/>
              </p:ext>
            </p:extLst>
          </p:nvPr>
        </p:nvGraphicFramePr>
        <p:xfrm>
          <a:off x="395536" y="967036"/>
          <a:ext cx="82296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사례관리자의 역할 </a:t>
            </a:r>
            <a:endParaRPr lang="ko-KR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304256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075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6840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ko-KR" altLang="en-US" b="1" dirty="0" smtClean="0"/>
              <a:t>사정의 주요특성</a:t>
            </a:r>
            <a:endParaRPr lang="en-US" altLang="ko-KR" b="1" dirty="0" smtClean="0"/>
          </a:p>
          <a:p>
            <a:pPr marL="0" indent="0" fontAlgn="base">
              <a:buNone/>
            </a:pPr>
            <a:r>
              <a:rPr lang="en-US" altLang="ko-KR" b="1" dirty="0"/>
              <a:t>(</a:t>
            </a:r>
            <a:r>
              <a:rPr lang="ko-KR" altLang="en-US" b="1" dirty="0" smtClean="0"/>
              <a:t>클라이언트와 </a:t>
            </a:r>
            <a:r>
              <a:rPr lang="ko-KR" altLang="en-US" b="1" dirty="0"/>
              <a:t>가족의 변화 노력을 위한 </a:t>
            </a:r>
            <a:r>
              <a:rPr lang="ko-KR" altLang="en-US" b="1" dirty="0" smtClean="0"/>
              <a:t>중추적인 기능</a:t>
            </a:r>
            <a:r>
              <a:rPr lang="en-US" altLang="ko-KR" b="1" dirty="0" smtClean="0"/>
              <a:t>)</a:t>
            </a:r>
            <a:endParaRPr lang="ko-KR" altLang="en-US" b="1" dirty="0"/>
          </a:p>
          <a:p>
            <a:pPr marL="0" indent="0" fontAlgn="base">
              <a:buNone/>
            </a:pPr>
            <a:r>
              <a:rPr lang="ko-KR" altLang="en-US" dirty="0"/>
              <a:t>① 클라이언트의 욕구에 기초 </a:t>
            </a:r>
          </a:p>
          <a:p>
            <a:pPr marL="0" indent="0" fontAlgn="base">
              <a:buNone/>
            </a:pPr>
            <a:r>
              <a:rPr lang="ko-KR" altLang="en-US" dirty="0"/>
              <a:t>② 종합적이고 포괄적인 것 </a:t>
            </a:r>
          </a:p>
          <a:p>
            <a:pPr marL="0" indent="0" fontAlgn="base">
              <a:buNone/>
            </a:pPr>
            <a:r>
              <a:rPr lang="ko-KR" altLang="en-US" dirty="0"/>
              <a:t>③ 여러 분야가 상호 제휴하는 것 </a:t>
            </a:r>
          </a:p>
          <a:p>
            <a:pPr marL="0" indent="0" fontAlgn="base">
              <a:buNone/>
            </a:pPr>
            <a:r>
              <a:rPr lang="ko-KR" altLang="en-US" dirty="0"/>
              <a:t>④ 참여적</a:t>
            </a:r>
          </a:p>
          <a:p>
            <a:pPr marL="0" indent="0" fontAlgn="base">
              <a:buNone/>
            </a:pPr>
            <a:r>
              <a:rPr lang="ko-KR" altLang="en-US" dirty="0"/>
              <a:t>⑤ 하나의 과정</a:t>
            </a:r>
          </a:p>
          <a:p>
            <a:pPr marL="0" indent="0" fontAlgn="base">
              <a:buNone/>
            </a:pPr>
            <a:r>
              <a:rPr lang="ko-KR" altLang="en-US" dirty="0"/>
              <a:t>⑥ 체계적</a:t>
            </a:r>
          </a:p>
          <a:p>
            <a:pPr marL="0" indent="0" fontAlgn="base">
              <a:buNone/>
            </a:pPr>
            <a:r>
              <a:rPr lang="ko-KR" altLang="en-US" dirty="0"/>
              <a:t>⑦ 하나의 결과물</a:t>
            </a:r>
            <a:r>
              <a:rPr lang="en-US" altLang="ko-KR" dirty="0"/>
              <a:t>(Moxley,1995,</a:t>
            </a:r>
            <a:r>
              <a:rPr lang="ko-KR" altLang="en-US" dirty="0"/>
              <a:t>재인용</a:t>
            </a:r>
            <a:r>
              <a:rPr lang="en-US" altLang="ko-KR" dirty="0"/>
              <a:t>)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6681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827584" y="1124744"/>
            <a:ext cx="7408333" cy="4170776"/>
          </a:xfrm>
        </p:spPr>
        <p:txBody>
          <a:bodyPr/>
          <a:lstStyle/>
          <a:p>
            <a:pPr marL="0" indent="0">
              <a:buNone/>
            </a:pPr>
            <a:r>
              <a:rPr lang="ko-KR" altLang="en-US" dirty="0" smtClean="0"/>
              <a:t>   </a:t>
            </a:r>
            <a:r>
              <a:rPr lang="ko-KR" altLang="en-US" b="1" dirty="0" smtClean="0"/>
              <a:t>내부 </a:t>
            </a:r>
            <a:r>
              <a:rPr lang="ko-KR" altLang="en-US" b="1" dirty="0"/>
              <a:t>장애물 유형 </a:t>
            </a:r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장애물사정</a:t>
            </a:r>
            <a:r>
              <a:rPr lang="en-US" altLang="ko-KR" dirty="0" smtClean="0"/>
              <a:t>(</a:t>
            </a:r>
            <a:r>
              <a:rPr lang="ko-KR" altLang="en-US" dirty="0" smtClean="0"/>
              <a:t>내부 장애물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0984971"/>
              </p:ext>
            </p:extLst>
          </p:nvPr>
        </p:nvGraphicFramePr>
        <p:xfrm>
          <a:off x="1331640" y="1844824"/>
          <a:ext cx="5715040" cy="4671831"/>
        </p:xfrm>
        <a:graphic>
          <a:graphicData uri="http://schemas.openxmlformats.org/drawingml/2006/table">
            <a:tbl>
              <a:tblPr/>
              <a:tblGrid>
                <a:gridCol w="544522"/>
                <a:gridCol w="1067107"/>
                <a:gridCol w="4103411"/>
              </a:tblGrid>
              <a:tr h="1813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유형구분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범주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경험내용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7511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비관주의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인생경험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끊임없이 좌절을 경험 했으며 중요한 사람으로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부터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 기본적으로 사랑스러운 존재가 아니라는 메시지를 받아왔다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아동기 학대의 가능성이 크다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결론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얼마나 어떻게 하든지 항상 잘못되어 있다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감정상태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침체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무관심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비관적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하찮음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행동상태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무기력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후퇴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퇴행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비판주의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인생경험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비관론자와 유사함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결론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항상 불공평한 대접을 받아왔으며 더 이상 그런 대우를 받을 필요가 없다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감정상태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분노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실패감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행동상태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비판적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공격적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트집잡기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4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운명주의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인생경험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유년기에 불행한 삶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좋은 경험과 나쁜 경험을 다 가지고 있지만 근저에는 두려움이 있다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결론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인생은 혼란스럽다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그리고 예측 불가능하다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감정상태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걱정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행동상태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충동적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무질서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계속되는 위기감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row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냉소주의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인생경험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배신을 통한 실망 경험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결론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나를 이용할 것이다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나만 자급자족 할 것이다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감정상태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외로움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행동상태</a:t>
                      </a: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절제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지난친 독립심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거리감</a:t>
                      </a:r>
                      <a:r>
                        <a:rPr lang="en-US" altLang="ko-KR" sz="9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9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거부 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015" marR="39015" marT="10787" marB="1078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0674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68198623"/>
              </p:ext>
            </p:extLst>
          </p:nvPr>
        </p:nvGraphicFramePr>
        <p:xfrm>
          <a:off x="1428728" y="1285860"/>
          <a:ext cx="4429157" cy="533210"/>
        </p:xfrm>
        <a:graphic>
          <a:graphicData uri="http://schemas.openxmlformats.org/drawingml/2006/table">
            <a:tbl>
              <a:tblPr/>
              <a:tblGrid>
                <a:gridCol w="738193"/>
                <a:gridCol w="738193"/>
                <a:gridCol w="558923"/>
                <a:gridCol w="917462"/>
                <a:gridCol w="738193"/>
                <a:gridCol w="738193"/>
              </a:tblGrid>
              <a:tr h="26660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등록번호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대상자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사례관리자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0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사정일시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20 . . </a:t>
                      </a:r>
                      <a:endParaRPr 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유형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□신규 □재사정</a:t>
                      </a:r>
                      <a:endParaRPr lang="ko-KR" altLang="en-US" sz="8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정보제공자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사례관리 사정양식</a:t>
            </a:r>
            <a:r>
              <a:rPr lang="en-US" altLang="ko-KR" dirty="0" smtClean="0"/>
              <a:t>- </a:t>
            </a:r>
            <a:r>
              <a:rPr lang="ko-KR" altLang="en-US" dirty="0" smtClean="0"/>
              <a:t>사정표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11350" y="4121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5439992"/>
              </p:ext>
            </p:extLst>
          </p:nvPr>
        </p:nvGraphicFramePr>
        <p:xfrm>
          <a:off x="1428728" y="1785926"/>
          <a:ext cx="4464494" cy="3866778"/>
        </p:xfrm>
        <a:graphic>
          <a:graphicData uri="http://schemas.openxmlformats.org/drawingml/2006/table">
            <a:tbl>
              <a:tblPr/>
              <a:tblGrid>
                <a:gridCol w="705983"/>
                <a:gridCol w="705983"/>
                <a:gridCol w="705983"/>
                <a:gridCol w="705983"/>
                <a:gridCol w="820281"/>
                <a:gridCol w="820281"/>
              </a:tblGrid>
              <a:tr h="526313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유형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우선순위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제시된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합의된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자원</a:t>
                      </a:r>
                      <a:r>
                        <a:rPr lang="en-US" altLang="ko-KR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(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강점</a:t>
                      </a:r>
                      <a:r>
                        <a:rPr lang="en-US" altLang="ko-KR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)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내</a:t>
                      </a:r>
                      <a:r>
                        <a:rPr lang="en-US" altLang="ko-KR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/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외적 장애물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80483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개인수준의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호소정도</a:t>
                      </a:r>
                      <a:r>
                        <a:rPr lang="en-US" altLang="ko-KR" sz="5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5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객관적긴급성</a:t>
                      </a:r>
                      <a:r>
                        <a:rPr lang="en-US" altLang="ko-KR" sz="500" kern="0" spc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5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해결가능성 전체 욕구를 대상으로 우선순위화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대상자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가족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기타 </a:t>
                      </a:r>
                      <a:r>
                        <a:rPr lang="ko-KR" altLang="en-US" sz="5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의미있는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 타인이 진술하는 욕구 원형 그대로 기술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대상자 이외의 경우 누구의 욕구인지 기록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제시된 욕구 중 합의된 욕구 정리</a:t>
                      </a: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재적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환경적 자원 기술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이전 이용 혹은 이용 가능성 모든 자원 사정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신체적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정신적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외부환경적 장애물</a:t>
                      </a:r>
                      <a:r>
                        <a:rPr lang="en-US" altLang="ko-KR" sz="5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.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신체적 정신적 문제 </a:t>
                      </a:r>
                      <a:r>
                        <a:rPr lang="ko-KR" altLang="en-US" sz="5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제시할때는</a:t>
                      </a:r>
                      <a:r>
                        <a:rPr lang="ko-KR" altLang="en-US" sz="5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 반드시 객관적 근거 명시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가족수준의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기관 및 조직 수준의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지역사회 및 정책수준의 욕구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rowSpan="3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기타 </a:t>
                      </a:r>
                      <a:r>
                        <a:rPr lang="ko-KR" altLang="en-US" sz="600" kern="0" spc="0" dirty="0" err="1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의미있는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 욕구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7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39945" marR="39945" marT="11044" marB="1104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44800" y="2668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820321"/>
              </p:ext>
            </p:extLst>
          </p:nvPr>
        </p:nvGraphicFramePr>
        <p:xfrm>
          <a:off x="1403648" y="5733256"/>
          <a:ext cx="4500594" cy="891452"/>
        </p:xfrm>
        <a:graphic>
          <a:graphicData uri="http://schemas.openxmlformats.org/drawingml/2006/table">
            <a:tbl>
              <a:tblPr/>
              <a:tblGrid>
                <a:gridCol w="1100146"/>
                <a:gridCol w="1637197"/>
                <a:gridCol w="1763251"/>
              </a:tblGrid>
              <a:tr h="185533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척도를 </a:t>
                      </a:r>
                      <a:r>
                        <a:rPr lang="ko-KR" altLang="en-US" sz="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이용한 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사정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척도 종류 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사정결과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58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생태도</a:t>
                      </a:r>
                      <a:r>
                        <a:rPr lang="en-US" altLang="ko-KR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가계도 및 기타 척도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 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결과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60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 smtClean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사례관리수준판정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□ 긴급 □집중 □ 일반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사정결과 종합</a:t>
                      </a:r>
                      <a:r>
                        <a:rPr lang="en-US" altLang="ko-KR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, 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ea typeface="함초롬바탕"/>
                        </a:rPr>
                        <a:t>서비스 수준평가척도 활용하여 사례관리 수준 판정</a:t>
                      </a:r>
                      <a:r>
                        <a:rPr lang="ko-KR" altLang="en-US" sz="600" kern="0" spc="0" dirty="0">
                          <a:solidFill>
                            <a:srgbClr val="000000"/>
                          </a:solidFill>
                          <a:effectLst/>
                          <a:latin typeface="함초롬바탕"/>
                        </a:rPr>
                        <a:t> </a:t>
                      </a:r>
                      <a:endParaRPr lang="ko-KR" altLang="en-US" sz="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12825" y="3622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686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1270300"/>
              </p:ext>
            </p:extLst>
          </p:nvPr>
        </p:nvGraphicFramePr>
        <p:xfrm>
          <a:off x="467544" y="1556792"/>
          <a:ext cx="813690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사정양식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89040"/>
            <a:ext cx="1368152" cy="101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74411"/>
            <a:ext cx="1043508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37112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12839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7504" y="404664"/>
            <a:ext cx="8579296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b="1" dirty="0" smtClean="0"/>
              <a:t>Self-Determination</a:t>
            </a:r>
            <a:endParaRPr lang="en-US" altLang="ko-KR" b="1" dirty="0"/>
          </a:p>
          <a:p>
            <a:pPr marL="0" indent="0">
              <a:buNone/>
            </a:pPr>
            <a:r>
              <a:rPr lang="ko-KR" altLang="en-US" sz="2000" dirty="0"/>
              <a:t>이용자는 무엇이 그들에게 최선인지 선택할 수 있는 자유와 </a:t>
            </a:r>
            <a:r>
              <a:rPr lang="ko-KR" altLang="en-US" sz="2000" dirty="0" smtClean="0"/>
              <a:t>그들의 </a:t>
            </a:r>
            <a:r>
              <a:rPr lang="ko-KR" altLang="en-US" sz="2000" dirty="0"/>
              <a:t>회복을 향해서 의미 있는 계획을 발전시킬 수 </a:t>
            </a:r>
            <a:r>
              <a:rPr lang="ko-KR" altLang="en-US" sz="2000" dirty="0" smtClean="0"/>
              <a:t>있는 권리가 </a:t>
            </a:r>
            <a:r>
              <a:rPr lang="ko-KR" altLang="en-US" sz="2000" dirty="0"/>
              <a:t>있다</a:t>
            </a:r>
            <a:r>
              <a:rPr lang="en-US" altLang="ko-KR" sz="2000" dirty="0"/>
              <a:t>.  </a:t>
            </a:r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b="1" dirty="0"/>
              <a:t>Relationship the Support Recovery</a:t>
            </a:r>
          </a:p>
          <a:p>
            <a:pPr marL="0" indent="0">
              <a:buNone/>
            </a:pPr>
            <a:r>
              <a:rPr lang="ko-KR" altLang="en-US" sz="2000" dirty="0"/>
              <a:t>평등한 </a:t>
            </a:r>
            <a:r>
              <a:rPr lang="ko-KR" altLang="en-US" sz="2000" dirty="0" err="1"/>
              <a:t>파트너쉽에</a:t>
            </a:r>
            <a:r>
              <a:rPr lang="ko-KR" altLang="en-US" sz="2000" dirty="0"/>
              <a:t> 기초한 긍정적인 관계는 더 나은 결과를 </a:t>
            </a:r>
            <a:r>
              <a:rPr lang="ko-KR" altLang="en-US" sz="2000" dirty="0" smtClean="0"/>
              <a:t>기대할 </a:t>
            </a:r>
            <a:r>
              <a:rPr lang="ko-KR" altLang="en-US" sz="2000" dirty="0"/>
              <a:t>수 </a:t>
            </a:r>
            <a:r>
              <a:rPr lang="ko-KR" altLang="en-US" sz="2000" dirty="0" smtClean="0"/>
              <a:t>    있게 </a:t>
            </a:r>
            <a:r>
              <a:rPr lang="ko-KR" altLang="en-US" sz="2000" dirty="0"/>
              <a:t>한다</a:t>
            </a:r>
            <a:r>
              <a:rPr lang="en-US" altLang="ko-KR" sz="2000" dirty="0" smtClean="0"/>
              <a:t>.(</a:t>
            </a:r>
            <a:r>
              <a:rPr lang="ko-KR" altLang="en-US" sz="2000" dirty="0" smtClean="0"/>
              <a:t>이용자를 </a:t>
            </a:r>
            <a:r>
              <a:rPr lang="ko-KR" altLang="en-US" sz="2000" dirty="0"/>
              <a:t>어떻게 보는 가가 </a:t>
            </a:r>
            <a:r>
              <a:rPr lang="ko-KR" altLang="en-US" sz="2000" dirty="0" smtClean="0"/>
              <a:t>중요</a:t>
            </a:r>
            <a:r>
              <a:rPr lang="en-US" altLang="ko-KR" sz="2000" dirty="0" smtClean="0"/>
              <a:t>)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b="1" dirty="0"/>
              <a:t>Collaboration</a:t>
            </a:r>
          </a:p>
          <a:p>
            <a:pPr marL="0" indent="0">
              <a:buNone/>
            </a:pPr>
            <a:r>
              <a:rPr lang="ko-KR" altLang="en-US" sz="2000" dirty="0"/>
              <a:t>사례관리자와 이용자가 알고 있는 최선의 것을 결합하면서</a:t>
            </a:r>
            <a:r>
              <a:rPr lang="en-US" altLang="ko-KR" sz="2000" dirty="0" smtClean="0"/>
              <a:t>,</a:t>
            </a:r>
          </a:p>
          <a:p>
            <a:pPr marL="0" indent="0">
              <a:buNone/>
            </a:pPr>
            <a:r>
              <a:rPr lang="ko-KR" altLang="en-US" sz="2000" dirty="0" smtClean="0"/>
              <a:t>이용자와 </a:t>
            </a:r>
            <a:r>
              <a:rPr lang="ko-KR" altLang="en-US" sz="2000" dirty="0"/>
              <a:t>사례관리자는 함께 계획을 짜고 결정할 수 있다</a:t>
            </a:r>
            <a:r>
              <a:rPr lang="en-US" altLang="ko-KR" sz="2000" dirty="0"/>
              <a:t>. </a:t>
            </a:r>
          </a:p>
          <a:p>
            <a:pPr marL="0" indent="0">
              <a:buNone/>
            </a:pPr>
            <a:r>
              <a:rPr lang="en-US" altLang="ko-KR" sz="2000" dirty="0"/>
              <a:t>Peer </a:t>
            </a:r>
            <a:r>
              <a:rPr lang="en-US" altLang="ko-KR" sz="2000" dirty="0" smtClean="0"/>
              <a:t>Support: </a:t>
            </a:r>
            <a:r>
              <a:rPr lang="ko-KR" altLang="en-US" sz="2000" dirty="0" smtClean="0"/>
              <a:t>가끔 </a:t>
            </a:r>
            <a:r>
              <a:rPr lang="ko-KR" altLang="en-US" sz="2000" dirty="0"/>
              <a:t>이용자는 “그것을 경험한” 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ko-KR" altLang="en-US" sz="2000" dirty="0" smtClean="0"/>
              <a:t>                    다른 이용자로부터 </a:t>
            </a:r>
            <a:r>
              <a:rPr lang="ko-KR" altLang="en-US" sz="2000" dirty="0"/>
              <a:t>도움을 받을 수 있다</a:t>
            </a:r>
            <a:r>
              <a:rPr lang="en-US" altLang="ko-KR" sz="2000" dirty="0"/>
              <a:t>.</a:t>
            </a:r>
            <a:endParaRPr lang="ko-KR" altLang="en-US" sz="2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40968"/>
            <a:ext cx="2016224" cy="30243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2064214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61926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ko-KR" sz="3100" b="1" dirty="0" smtClean="0"/>
              <a:t>When </a:t>
            </a:r>
            <a:r>
              <a:rPr lang="en-US" altLang="ko-KR" sz="3100" b="1" dirty="0"/>
              <a:t>Clients Are Discouraged</a:t>
            </a:r>
          </a:p>
          <a:p>
            <a:pPr marL="0" indent="0">
              <a:buNone/>
            </a:pPr>
            <a:r>
              <a:rPr lang="ko-KR" altLang="en-US" sz="2900" dirty="0"/>
              <a:t>그들의 목표가 그들에게 불가능하고 비현실적일 </a:t>
            </a:r>
            <a:r>
              <a:rPr lang="ko-KR" altLang="en-US" sz="2900" dirty="0" smtClean="0"/>
              <a:t>때</a:t>
            </a:r>
            <a:endParaRPr lang="en-US" altLang="ko-KR" sz="2900" dirty="0" smtClean="0"/>
          </a:p>
          <a:p>
            <a:pPr marL="0" indent="0">
              <a:buNone/>
            </a:pPr>
            <a:r>
              <a:rPr lang="en-US" altLang="ko-KR" sz="2900" dirty="0" smtClean="0"/>
              <a:t>(</a:t>
            </a:r>
            <a:r>
              <a:rPr lang="ko-KR" altLang="en-US" sz="2900" dirty="0" smtClean="0"/>
              <a:t>불가능한 기준</a:t>
            </a:r>
            <a:r>
              <a:rPr lang="en-US" altLang="ko-KR" sz="2900" dirty="0" smtClean="0"/>
              <a:t>)</a:t>
            </a:r>
            <a:endParaRPr lang="ko-KR" altLang="en-US" sz="2900" dirty="0"/>
          </a:p>
          <a:p>
            <a:pPr marL="0" indent="0">
              <a:buNone/>
            </a:pPr>
            <a:endParaRPr lang="ko-KR" altLang="en-US" sz="2900" dirty="0"/>
          </a:p>
          <a:p>
            <a:pPr marL="0" indent="0">
              <a:buNone/>
            </a:pPr>
            <a:r>
              <a:rPr lang="en-US" altLang="ko-KR" sz="3100" b="1" dirty="0"/>
              <a:t>How Case Managers Motivate and </a:t>
            </a:r>
            <a:r>
              <a:rPr lang="en-US" altLang="ko-KR" sz="3100" b="1" dirty="0" smtClean="0"/>
              <a:t>Encourage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이용자가 </a:t>
            </a:r>
            <a:r>
              <a:rPr lang="en-US" altLang="ko-KR" sz="2900" dirty="0" smtClean="0"/>
              <a:t>“</a:t>
            </a:r>
            <a:r>
              <a:rPr lang="ko-KR" altLang="en-US" sz="2900" dirty="0" smtClean="0"/>
              <a:t>현재 </a:t>
            </a:r>
            <a:r>
              <a:rPr lang="ko-KR" altLang="en-US" sz="2900" dirty="0"/>
              <a:t>어디에 </a:t>
            </a:r>
            <a:r>
              <a:rPr lang="ko-KR" altLang="en-US" sz="2900" dirty="0" smtClean="0"/>
              <a:t>있는지</a:t>
            </a:r>
            <a:r>
              <a:rPr lang="en-US" altLang="ko-KR" sz="2900" dirty="0" smtClean="0"/>
              <a:t>”</a:t>
            </a:r>
            <a:r>
              <a:rPr lang="ko-KR" altLang="en-US" sz="2900" dirty="0" smtClean="0"/>
              <a:t>에서 시작하라</a:t>
            </a:r>
            <a:r>
              <a:rPr lang="en-US" altLang="ko-KR" sz="2900" dirty="0" smtClean="0"/>
              <a:t> </a:t>
            </a:r>
            <a:endParaRPr lang="en-US" altLang="ko-KR" sz="2900" dirty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이용자의 </a:t>
            </a:r>
            <a:r>
              <a:rPr lang="ko-KR" altLang="en-US" sz="2900" dirty="0"/>
              <a:t>강점들을 </a:t>
            </a:r>
            <a:r>
              <a:rPr lang="ko-KR" altLang="en-US" sz="2900" dirty="0" smtClean="0"/>
              <a:t>보고 긍정적인 피드백으로 인식하라</a:t>
            </a:r>
            <a:endParaRPr lang="en-US" altLang="ko-KR" sz="29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이용자의 </a:t>
            </a:r>
            <a:r>
              <a:rPr lang="ko-KR" altLang="en-US" sz="2900" dirty="0"/>
              <a:t>주저함을 정확하게 </a:t>
            </a:r>
            <a:r>
              <a:rPr lang="en-US" altLang="ko-KR" sz="2900" dirty="0" smtClean="0"/>
              <a:t>Assess</a:t>
            </a:r>
            <a:r>
              <a:rPr lang="ko-KR" altLang="en-US" sz="2900" dirty="0" smtClean="0"/>
              <a:t>하고</a:t>
            </a:r>
            <a:r>
              <a:rPr lang="en-US" altLang="ko-KR" sz="2900" dirty="0" smtClean="0"/>
              <a:t>, </a:t>
            </a:r>
            <a:r>
              <a:rPr lang="ko-KR" altLang="en-US" sz="2900" dirty="0" smtClean="0"/>
              <a:t>수용과 공감하며</a:t>
            </a:r>
            <a:r>
              <a:rPr lang="en-US" altLang="ko-KR" sz="2900" dirty="0" smtClean="0"/>
              <a:t>, </a:t>
            </a:r>
            <a:r>
              <a:rPr lang="ko-KR" altLang="en-US" sz="2900" dirty="0" smtClean="0"/>
              <a:t>그의 </a:t>
            </a:r>
            <a:r>
              <a:rPr lang="en-US" altLang="ko-KR" sz="2900" dirty="0" smtClean="0"/>
              <a:t>Pace</a:t>
            </a:r>
            <a:r>
              <a:rPr lang="ko-KR" altLang="en-US" sz="2900" dirty="0" smtClean="0"/>
              <a:t>로 일하라 </a:t>
            </a:r>
            <a:endParaRPr lang="ko-KR" altLang="en-US" sz="2900" dirty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이용자의 모든 노력들과 시도들의 중요성에 감사하라</a:t>
            </a:r>
            <a:endParaRPr lang="ko-KR" altLang="en-US" sz="2900" dirty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이용자의 자신감을 보이고</a:t>
            </a:r>
            <a:r>
              <a:rPr lang="en-US" altLang="ko-KR" sz="2900" dirty="0" smtClean="0"/>
              <a:t>, </a:t>
            </a:r>
            <a:r>
              <a:rPr lang="ko-KR" altLang="en-US" sz="2900" dirty="0" smtClean="0"/>
              <a:t>잠재력을 </a:t>
            </a:r>
            <a:r>
              <a:rPr lang="ko-KR" altLang="en-US" sz="2900" dirty="0"/>
              <a:t>보는 것을 잃지 </a:t>
            </a:r>
            <a:r>
              <a:rPr lang="ko-KR" altLang="en-US" sz="2900" dirty="0" smtClean="0"/>
              <a:t>마라</a:t>
            </a:r>
            <a:endParaRPr lang="en-US" altLang="ko-KR" sz="29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sz="2900" dirty="0" smtClean="0"/>
              <a:t>유머를 유지하라</a:t>
            </a:r>
            <a:endParaRPr lang="en-US" altLang="ko-KR" sz="2900" dirty="0" smtClean="0"/>
          </a:p>
          <a:p>
            <a:pPr marL="0" indent="0">
              <a:buNone/>
            </a:pPr>
            <a:r>
              <a:rPr lang="en-US" altLang="ko-KR" sz="4400" b="1" dirty="0" smtClean="0"/>
              <a:t>               </a:t>
            </a:r>
            <a:r>
              <a:rPr lang="en-US" altLang="ko-KR" sz="3800" b="1" dirty="0" smtClean="0"/>
              <a:t>Encouragement </a:t>
            </a:r>
            <a:r>
              <a:rPr lang="en-US" altLang="ko-KR" sz="3800" b="1" dirty="0"/>
              <a:t>Guidelines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ko-KR" sz="4400" dirty="0"/>
          </a:p>
          <a:p>
            <a:pPr marL="0" indent="0">
              <a:buNone/>
            </a:pPr>
            <a:r>
              <a:rPr lang="en-US" altLang="ko-KR" sz="5100" b="1" dirty="0" smtClean="0"/>
              <a:t>                                  </a:t>
            </a:r>
            <a:endParaRPr lang="ko-KR" altLang="en-US" dirty="0"/>
          </a:p>
        </p:txBody>
      </p:sp>
      <p:sp>
        <p:nvSpPr>
          <p:cNvPr id="2" name="오른쪽 화살표 1"/>
          <p:cNvSpPr/>
          <p:nvPr/>
        </p:nvSpPr>
        <p:spPr>
          <a:xfrm>
            <a:off x="467545" y="5287466"/>
            <a:ext cx="172819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51520" y="116632"/>
            <a:ext cx="7662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b="1" dirty="0"/>
              <a:t>Encouragement as Part of Recovery </a:t>
            </a:r>
          </a:p>
        </p:txBody>
      </p:sp>
    </p:spTree>
    <p:extLst>
      <p:ext uri="{BB962C8B-B14F-4D97-AF65-F5344CB8AC3E}">
        <p14:creationId xmlns:p14="http://schemas.microsoft.com/office/powerpoint/2010/main" xmlns="" val="26441885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9766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ko-KR" sz="14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ko-KR" sz="1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ko-KR" sz="2400" b="1" dirty="0" smtClean="0"/>
              <a:t>Ambivalence </a:t>
            </a:r>
            <a:r>
              <a:rPr lang="en-US" altLang="ko-KR" sz="2400" b="1" dirty="0"/>
              <a:t>and Reluctance</a:t>
            </a:r>
          </a:p>
          <a:p>
            <a:pPr marL="0" indent="0">
              <a:buNone/>
            </a:pPr>
            <a:r>
              <a:rPr lang="en-US" altLang="ko-KR" sz="2400" dirty="0"/>
              <a:t>   </a:t>
            </a:r>
            <a:r>
              <a:rPr lang="ko-KR" altLang="en-US" sz="2400" dirty="0" smtClean="0"/>
              <a:t>이용자들은 </a:t>
            </a:r>
            <a:r>
              <a:rPr lang="ko-KR" altLang="en-US" sz="2400" dirty="0"/>
              <a:t>회복의 과정에서 양가감정과 주저함을 경험하게 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되는데 </a:t>
            </a:r>
            <a:r>
              <a:rPr lang="ko-KR" altLang="en-US" sz="2400" dirty="0"/>
              <a:t>그것이 </a:t>
            </a:r>
            <a:r>
              <a:rPr lang="ko-KR" altLang="en-US" sz="2400" dirty="0" smtClean="0"/>
              <a:t>자연스러운 </a:t>
            </a:r>
            <a:r>
              <a:rPr lang="ko-KR" altLang="en-US" sz="2400" dirty="0"/>
              <a:t>것이라는 것을 이해할 수 </a:t>
            </a:r>
            <a:r>
              <a:rPr lang="ko-KR" altLang="en-US" sz="2400" dirty="0" smtClean="0"/>
              <a:t>있도록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도와야 </a:t>
            </a:r>
            <a:r>
              <a:rPr lang="ko-KR" altLang="en-US" sz="2400" dirty="0"/>
              <a:t>한다</a:t>
            </a:r>
            <a:r>
              <a:rPr lang="en-US" altLang="ko-KR" sz="2400" dirty="0"/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Stage of Change    </a:t>
            </a:r>
            <a:r>
              <a:rPr lang="en-US" altLang="ko-KR" dirty="0"/>
              <a:t/>
            </a:r>
            <a:br>
              <a:rPr lang="en-US" altLang="ko-KR" dirty="0"/>
            </a:b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47260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7320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8849" name="_x113931056" descr="EMB00000af874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-714404"/>
            <a:ext cx="6858048" cy="81439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  정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1714488"/>
          <a:ext cx="833441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6017" name="_x114027960" descr="EMB00000af874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-571528"/>
            <a:ext cx="6500858" cy="8215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대림대학\바탕 화면\image-100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52425"/>
            <a:ext cx="10009112" cy="7562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dirty="0" smtClean="0"/>
              <a:t>사례관리</a:t>
            </a:r>
            <a:r>
              <a:rPr lang="en-US" altLang="ko-KR" sz="3600" dirty="0" smtClean="0"/>
              <a:t>(</a:t>
            </a:r>
            <a:r>
              <a:rPr lang="ko-KR" altLang="en-US" sz="3600" dirty="0" smtClean="0"/>
              <a:t>어울려 일하기</a:t>
            </a:r>
            <a:r>
              <a:rPr lang="en-US" altLang="ko-KR" sz="3600" dirty="0" smtClean="0"/>
              <a:t>)</a:t>
            </a:r>
            <a:r>
              <a:rPr lang="ko-KR" altLang="en-US" sz="3600" dirty="0" smtClean="0"/>
              <a:t>와 사정</a:t>
            </a:r>
            <a:endParaRPr lang="ko-KR" altLang="en-US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xmlns="" val="3029940163"/>
              </p:ext>
            </p:extLst>
          </p:nvPr>
        </p:nvGraphicFramePr>
        <p:xfrm>
          <a:off x="539552" y="1484784"/>
          <a:ext cx="82089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218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0846909"/>
              </p:ext>
            </p:extLst>
          </p:nvPr>
        </p:nvGraphicFramePr>
        <p:xfrm>
          <a:off x="705120" y="2924944"/>
          <a:ext cx="7560840" cy="2704312"/>
        </p:xfrm>
        <a:graphic>
          <a:graphicData uri="http://schemas.openxmlformats.org/drawingml/2006/table">
            <a:tbl>
              <a:tblPr/>
              <a:tblGrid>
                <a:gridCol w="4094659"/>
                <a:gridCol w="3466181"/>
              </a:tblGrid>
              <a:tr h="415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① 소득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⑦ 여가선용과 휴식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② 주택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2000" b="1" kern="0" spc="0" dirty="0" err="1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보호처</a:t>
                      </a:r>
                      <a:endParaRPr lang="ko-KR" altLang="en-US" sz="2000" b="1" kern="0" spc="0" dirty="0">
                        <a:solidFill>
                          <a:srgbClr val="000000"/>
                        </a:solidFill>
                        <a:effectLst/>
                        <a:latin typeface="Adobe 고딕 Std B" pitchFamily="34" charset="-127"/>
                        <a:ea typeface="Adobe 고딕 Std B" pitchFamily="34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⑧ 일상 활동 관련 어려움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0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③ 고용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직업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⑨ 이동수단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④ 건강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보호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⑩ 법적 욕구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33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⑤ 정신건강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⑪ 교육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7675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⑥ 사회적 관계</a:t>
                      </a:r>
                      <a:r>
                        <a:rPr lang="en-US" altLang="ko-KR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, </a:t>
                      </a: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인간 상호적 관계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ko-KR" altLang="en-US" sz="2000" b="1" kern="0" spc="0" dirty="0">
                          <a:solidFill>
                            <a:srgbClr val="000000"/>
                          </a:solidFill>
                          <a:effectLst/>
                          <a:latin typeface="Adobe 고딕 Std B" pitchFamily="34" charset="-127"/>
                          <a:ea typeface="Adobe 고딕 Std B" pitchFamily="34" charset="-127"/>
                        </a:rPr>
                        <a:t>⑫ 기타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욕구사정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14588" y="3629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45080" y="191683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400" dirty="0"/>
              <a:t>경청은 그들이 원하는 변화나 상황에 대한 동의</a:t>
            </a:r>
            <a:r>
              <a:rPr lang="en-US" altLang="ko-KR" sz="2400" dirty="0"/>
              <a:t>(agreement</a:t>
            </a:r>
            <a:r>
              <a:rPr lang="en-US" altLang="ko-KR" sz="2400" dirty="0" smtClean="0"/>
              <a:t>)</a:t>
            </a:r>
          </a:p>
          <a:p>
            <a:pPr fontAlgn="base"/>
            <a:r>
              <a:rPr lang="ko-KR" altLang="en-US" sz="2400" dirty="0" smtClean="0"/>
              <a:t>가 </a:t>
            </a:r>
            <a:r>
              <a:rPr lang="ko-KR" altLang="en-US" sz="2400" dirty="0"/>
              <a:t>아닌 인정</a:t>
            </a:r>
            <a:r>
              <a:rPr lang="en-US" altLang="ko-KR" sz="2400" dirty="0"/>
              <a:t>(acknowledgement)</a:t>
            </a:r>
            <a:r>
              <a:rPr lang="ko-KR" altLang="en-US" sz="2400" dirty="0"/>
              <a:t>하는 </a:t>
            </a:r>
            <a:r>
              <a:rPr lang="ko-KR" altLang="en-US" sz="2400" dirty="0" smtClean="0"/>
              <a:t>노력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욕구영역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835382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smtClean="0"/>
              <a:t>욕구조사 개념과 실시시기</a:t>
            </a:r>
            <a:endParaRPr lang="en-US" altLang="ko-KR" sz="4000" dirty="0" smtClean="0"/>
          </a:p>
          <a:p>
            <a:pPr algn="l"/>
            <a:r>
              <a:rPr lang="en-US" altLang="ko-KR" sz="4000" dirty="0" smtClean="0"/>
              <a:t>(</a:t>
            </a:r>
            <a:r>
              <a:rPr lang="ko-KR" altLang="en-US" sz="4000" dirty="0" smtClean="0"/>
              <a:t>공공예시</a:t>
            </a:r>
            <a:r>
              <a:rPr lang="en-US" altLang="ko-KR" sz="4000" dirty="0" smtClean="0"/>
              <a:t>)</a:t>
            </a:r>
            <a:endParaRPr lang="ko-KR" altLang="en-US" sz="28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98854" y="1206774"/>
            <a:ext cx="886538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통합사례관리가 필요한 가구를 대상으로 </a:t>
            </a:r>
            <a:r>
              <a:rPr lang="ko-KR" altLang="en-US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욕구영역별 현상 및 원인을 파악하여 그 결과에 따라서 사례관리 가구와 서비스연계가구로 구분 선정하기 위한 심층조사</a:t>
            </a: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욕구조사 영역</a:t>
            </a: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ko-KR" dirty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0" lvl="1">
              <a:lnSpc>
                <a:spcPct val="150000"/>
              </a:lnSpc>
              <a:buClr>
                <a:schemeClr val="accent1"/>
              </a:buClr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0" lvl="1">
              <a:lnSpc>
                <a:spcPct val="150000"/>
              </a:lnSpc>
              <a:buClr>
                <a:schemeClr val="accent1"/>
              </a:buClr>
            </a:pPr>
            <a:endParaRPr lang="en-US" altLang="ko-KR" dirty="0">
              <a:latin typeface="나눔명조" pitchFamily="18" charset="-127"/>
              <a:ea typeface="나눔명조" pitchFamily="18" charset="-127"/>
            </a:endParaRPr>
          </a:p>
          <a:p>
            <a:pPr marL="0" lvl="1">
              <a:lnSpc>
                <a:spcPct val="150000"/>
              </a:lnSpc>
              <a:buClr>
                <a:schemeClr val="accent1"/>
              </a:buClr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0" lvl="1">
              <a:lnSpc>
                <a:spcPct val="150000"/>
              </a:lnSpc>
              <a:buClr>
                <a:schemeClr val="accent1"/>
              </a:buClr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lvl="1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lvl="1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lvl="1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통합사례관리요청일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행복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e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음 기준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)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로부터 </a:t>
            </a:r>
            <a:r>
              <a:rPr lang="en-US" altLang="ko-KR" dirty="0" smtClean="0">
                <a:latin typeface="나눔명조" pitchFamily="18" charset="-127"/>
                <a:ea typeface="나눔명조" pitchFamily="18" charset="-127"/>
              </a:rPr>
              <a:t>10</a:t>
            </a: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일 내외의 기간 안에 실시</a:t>
            </a: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나눔명조" pitchFamily="18" charset="-127"/>
                <a:ea typeface="나눔명조" pitchFamily="18" charset="-127"/>
              </a:rPr>
              <a:t>대상가구의 주요욕구가 변화된 경우에 추가 실시</a:t>
            </a:r>
            <a:endParaRPr lang="en-US" altLang="ko-KR" dirty="0" smtClean="0">
              <a:latin typeface="나눔명조" pitchFamily="18" charset="-127"/>
              <a:ea typeface="나눔명조" pitchFamily="18" charset="-127"/>
            </a:endParaRPr>
          </a:p>
        </p:txBody>
      </p:sp>
      <p:graphicFrame>
        <p:nvGraphicFramePr>
          <p:cNvPr id="5" name="다이어그램 4"/>
          <p:cNvGraphicFramePr/>
          <p:nvPr>
            <p:extLst/>
          </p:nvPr>
        </p:nvGraphicFramePr>
        <p:xfrm>
          <a:off x="1639514" y="2102127"/>
          <a:ext cx="6466518" cy="3796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5181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smtClean="0"/>
              <a:t>욕구조사항목</a:t>
            </a:r>
            <a:endParaRPr lang="ko-KR" altLang="en-US" sz="28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08918" y="1475991"/>
            <a:ext cx="86553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욕구영역별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문제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현상 및 원인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강점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: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문제해결에 있어서 긍정적인 영향을 줄 수 있는 것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장애물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: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문제해결에 있어서 걸림돌이 되는 것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사회적 지지자원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: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주요문제를 완화하거나 욕구를 해결에 도움이 될 수 있으며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잠재적 활용가치가 있는 개인의 내적 자원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가족이나 지역사회 </a:t>
            </a:r>
            <a:r>
              <a:rPr lang="ko-KR" altLang="en-US" sz="1600" dirty="0" err="1" smtClean="0">
                <a:latin typeface="나눔명조" pitchFamily="18" charset="-127"/>
                <a:ea typeface="나눔명조" pitchFamily="18" charset="-127"/>
              </a:rPr>
              <a:t>유무형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 자원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가계도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생태도의 경우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별도로 작성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가족력 </a:t>
            </a:r>
            <a:endParaRPr lang="en-US" altLang="ko-KR" sz="1600" dirty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부모중심으로 결혼전기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신혼기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자녀아동기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자녀청년기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노년기로 나누어 기술</a:t>
            </a: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.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가족 내 구성원 간의 관계와 가족구성원 간 미친 영향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해당 시기 가장 큰 영향을 준 사건 등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err="1" smtClean="0">
                <a:latin typeface="나눔명조" pitchFamily="18" charset="-127"/>
                <a:ea typeface="나눔명조" pitchFamily="18" charset="-127"/>
              </a:rPr>
              <a:t>개인력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: </a:t>
            </a:r>
            <a:r>
              <a:rPr lang="ko-KR" altLang="en-US" sz="1600" dirty="0" err="1" smtClean="0">
                <a:latin typeface="나눔명조" pitchFamily="18" charset="-127"/>
                <a:ea typeface="나눔명조" pitchFamily="18" charset="-127"/>
              </a:rPr>
              <a:t>가원별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 주요정보를 영유아기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아동기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청소년기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성인기로 나누어 기술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요청서비스 내역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: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상담을 통해 직접적으로 요청한 서비스 내역을 구체적으로 기술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8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smtClean="0"/>
              <a:t>욕구조사준비과정</a:t>
            </a:r>
            <a:endParaRPr lang="ko-KR" altLang="en-US" sz="28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9951" y="1595021"/>
            <a:ext cx="855924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통합사례관리 조정자가 욕구조사 수행자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주 사례관리자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결정</a:t>
            </a:r>
            <a:endParaRPr lang="en-US" altLang="ko-KR" sz="1600" dirty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대상가구와 욕구조사를 위한 방문상담 일정협의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방문준비 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주 사례관리자와 동행할 적절한 사람을 선정 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대상가구의 신뢰관계가 형성되어 있는 </a:t>
            </a:r>
            <a:r>
              <a:rPr lang="ko-KR" altLang="en-US" sz="1200" dirty="0" err="1" smtClean="0">
                <a:latin typeface="나눔명조" pitchFamily="18" charset="-127"/>
                <a:ea typeface="나눔명조" pitchFamily="18" charset="-127"/>
              </a:rPr>
              <a:t>통반장</a:t>
            </a:r>
            <a:r>
              <a:rPr lang="en-US" altLang="ko-KR" sz="12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200" dirty="0" smtClean="0">
                <a:latin typeface="나눔명조" pitchFamily="18" charset="-127"/>
                <a:ea typeface="나눔명조" pitchFamily="18" charset="-127"/>
              </a:rPr>
              <a:t>복지위원</a:t>
            </a:r>
            <a:r>
              <a:rPr lang="en-US" altLang="ko-KR" sz="12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200" dirty="0" smtClean="0">
                <a:latin typeface="나눔명조" pitchFamily="18" charset="-127"/>
                <a:ea typeface="나눔명조" pitchFamily="18" charset="-127"/>
              </a:rPr>
              <a:t>기존 담당자</a:t>
            </a:r>
            <a:r>
              <a:rPr lang="en-US" altLang="ko-KR" sz="12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200" dirty="0" smtClean="0">
                <a:latin typeface="나눔명조" pitchFamily="18" charset="-127"/>
                <a:ea typeface="나눔명조" pitchFamily="18" charset="-127"/>
              </a:rPr>
              <a:t>보건소 방문건강관리사 등과 방문가능</a:t>
            </a:r>
            <a:endParaRPr lang="en-US" altLang="ko-KR" sz="12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노인학대사례의 경우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반드시 노인보호전문기관 상담원과 동행방문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알코올 중독 등으로 안전문제가 우려되는 대상가구는 반드시 보조인력과 동행방문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주된 욕구에 따라서 복지관 등 지역 내 유관기관 사례관리자와 동행하는 경우도 가능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&lt; 2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인이 함께 방문해야 하는 이유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&gt;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     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초기관계형성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     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사례관리자의 안전확보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      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객관적이고 중립적인 욕구조사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478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smtClean="0"/>
              <a:t>욕구조사실시요령</a:t>
            </a:r>
            <a:endParaRPr lang="ko-KR" altLang="en-US" sz="2800" dirty="0"/>
          </a:p>
        </p:txBody>
      </p:sp>
      <p:sp>
        <p:nvSpPr>
          <p:cNvPr id="73" name="직사각형 72"/>
          <p:cNvSpPr/>
          <p:nvPr/>
        </p:nvSpPr>
        <p:spPr>
          <a:xfrm>
            <a:off x="7111488" y="3908926"/>
            <a:ext cx="7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altLang="ko-KR" sz="2400" dirty="0" smtClean="0">
                <a:solidFill>
                  <a:schemeClr val="bg1"/>
                </a:solidFill>
                <a:latin typeface="나눔고딕 Bold" pitchFamily="50" charset="-127"/>
                <a:ea typeface="나눔고딕 Bold" pitchFamily="50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나눔고딕 Bold" pitchFamily="50" charset="-127"/>
              <a:ea typeface="나눔고딕 Bold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23528" y="1462102"/>
            <a:ext cx="84087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대상가구의 주관적 욕구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표현하는 욕구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를 파악하되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err="1" smtClean="0">
                <a:latin typeface="나눔명조" pitchFamily="18" charset="-127"/>
                <a:ea typeface="나눔명조" pitchFamily="18" charset="-127"/>
              </a:rPr>
              <a:t>주사례관리자의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 전문적인 판단을 추가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대상가구가 원하는 것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(wants)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뿐 아니라 필요로 하는 것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(needs)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을 조사해야 함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>
                <a:latin typeface="나눔명조" pitchFamily="18" charset="-127"/>
                <a:ea typeface="나눔명조" pitchFamily="18" charset="-127"/>
              </a:rPr>
              <a:t>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-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필요로 하는 것이란 어떤 어려움을 해결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예방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덜 악화할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어떤 것을 충족할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(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성취할 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)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endParaRPr lang="en-US" altLang="ko-KR" sz="1600" dirty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대상가구의 전반적인 문제를 파악하되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, </a:t>
            </a: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주요 대상자를 누구로 할 것인지를 결정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욕구조사 실시 전 개인정보활용동의서를 받아야 함</a:t>
            </a: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sz="1600" dirty="0" smtClean="0">
                <a:latin typeface="나눔명조" pitchFamily="18" charset="-127"/>
                <a:ea typeface="나눔명조" pitchFamily="18" charset="-127"/>
              </a:rPr>
              <a:t>욕구조사가 한번의 방문으로 완결되지 못할 수 있음에 유의</a:t>
            </a:r>
            <a:endParaRPr lang="en-US" altLang="ko-KR" sz="1600" dirty="0" smtClean="0">
              <a:latin typeface="나눔명조" pitchFamily="18" charset="-127"/>
              <a:ea typeface="나눔명조" pitchFamily="18" charset="-127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US" altLang="ko-KR" sz="1600" dirty="0" smtClean="0">
                <a:latin typeface="나눔명조" pitchFamily="18" charset="-127"/>
                <a:ea typeface="나눔명조" pitchFamily="18" charset="-127"/>
              </a:rPr>
              <a:t>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8473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>
            <a:spLocks/>
          </p:cNvSpPr>
          <p:nvPr/>
        </p:nvSpPr>
        <p:spPr>
          <a:xfrm>
            <a:off x="683568" y="231445"/>
            <a:ext cx="821845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pPr algn="l"/>
            <a:r>
              <a:rPr lang="ko-KR" altLang="en-US" sz="4000" dirty="0" smtClean="0"/>
              <a:t>필요역량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320564" y="1477309"/>
            <a:ext cx="8643675" cy="2666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indent="-28575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클라이언트의 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욕구가 사례관리로 접근해야 할 만큼 복합적인지 판단할 수 있다</a:t>
            </a:r>
          </a:p>
          <a:p>
            <a:pPr marL="285750" marR="0" indent="-28575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클라이언트가 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사례관리를 통하여 </a:t>
            </a:r>
            <a:r>
              <a:rPr lang="ko-KR" altLang="en-US" kern="0" spc="-50" dirty="0" err="1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변화가능할지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판단할 수 있다</a:t>
            </a:r>
          </a:p>
          <a:p>
            <a:pPr marL="285750" marR="0" indent="-28575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클라이언트에게 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연계 가능한 잠재적 자원을 파악할 수 있다</a:t>
            </a:r>
          </a:p>
          <a:p>
            <a:pPr marL="285750" marR="0" indent="-285750" algn="just" fontAlgn="base" latin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ko-KR" altLang="en-US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통합사례관리 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제외대상 사례 중 필요한 경우</a:t>
            </a:r>
            <a:r>
              <a:rPr lang="en-US" altLang="ko-KR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en-US" altLang="ko-KR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kern="0" spc="-50" dirty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타 기관으로 사례를 이관하거나 서비스를 의뢰할 수 있다</a:t>
            </a:r>
          </a:p>
          <a:p>
            <a:pPr marL="285750" marR="0" indent="-285750" algn="just" fontAlgn="base" latinLnBrk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altLang="ko-KR" kern="0" spc="-50" dirty="0" smtClean="0">
              <a:solidFill>
                <a:srgbClr val="00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marR="0" algn="just" fontAlgn="base" latinLnBrk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출처 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: </a:t>
            </a: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최지선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민소영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엄태영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(2015) </a:t>
            </a: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희망복지지원단 통합사례관리사의 사례관리역량 자기평가지표개발연구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r>
              <a:rPr lang="ko-KR" altLang="en-US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한국사회복지행정학 </a:t>
            </a:r>
            <a:r>
              <a:rPr lang="en-US" altLang="ko-KR" sz="1100" kern="0" spc="-50" dirty="0" smtClean="0">
                <a:solidFill>
                  <a:srgbClr val="000000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17(3). 229-254</a:t>
            </a:r>
            <a:endParaRPr lang="ko-KR" altLang="en-US" sz="1100" kern="0" spc="-50" dirty="0">
              <a:solidFill>
                <a:srgbClr val="000000"/>
              </a:solidFill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794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Natural01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자연 테마</Template>
  <TotalTime>537</TotalTime>
  <Words>1681</Words>
  <Application>Microsoft Office PowerPoint</Application>
  <PresentationFormat>화면 슬라이드 쇼(4:3)</PresentationFormat>
  <Paragraphs>325</Paragraphs>
  <Slides>29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New_Natural01</vt:lpstr>
      <vt:lpstr>사례관리와 사정</vt:lpstr>
      <vt:lpstr>슬라이드 2</vt:lpstr>
      <vt:lpstr>사례관리(어울려 일하기)와 사정</vt:lpstr>
      <vt:lpstr>욕구사정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초기 과정과 사정에 대한 고민  </vt:lpstr>
      <vt:lpstr>슬라이드 14</vt:lpstr>
      <vt:lpstr>생태도</vt:lpstr>
      <vt:lpstr>자원사정 </vt:lpstr>
      <vt:lpstr>강점 사정 </vt:lpstr>
      <vt:lpstr>자원의 유형 </vt:lpstr>
      <vt:lpstr>사례관리자의 역할 </vt:lpstr>
      <vt:lpstr>장애물사정(내부 장애물)</vt:lpstr>
      <vt:lpstr>사례관리 사정양식- 사정표</vt:lpstr>
      <vt:lpstr>기타 사정양식</vt:lpstr>
      <vt:lpstr>슬라이드 23</vt:lpstr>
      <vt:lpstr>슬라이드 24</vt:lpstr>
      <vt:lpstr>Stage of Change     </vt:lpstr>
      <vt:lpstr>슬라이드 26</vt:lpstr>
      <vt:lpstr>사  정</vt:lpstr>
      <vt:lpstr>슬라이드 28</vt:lpstr>
      <vt:lpstr>슬라이드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사례관리의 실천과정</dc:title>
  <dc:creator>grove15</dc:creator>
  <cp:lastModifiedBy>temp</cp:lastModifiedBy>
  <cp:revision>170</cp:revision>
  <dcterms:created xsi:type="dcterms:W3CDTF">2015-10-12T18:07:10Z</dcterms:created>
  <dcterms:modified xsi:type="dcterms:W3CDTF">2016-04-21T02:17:04Z</dcterms:modified>
</cp:coreProperties>
</file>