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81" r:id="rId4"/>
    <p:sldId id="257" r:id="rId5"/>
    <p:sldId id="258" r:id="rId6"/>
    <p:sldId id="260" r:id="rId7"/>
    <p:sldId id="289" r:id="rId8"/>
    <p:sldId id="290" r:id="rId9"/>
    <p:sldId id="291" r:id="rId10"/>
    <p:sldId id="261" r:id="rId11"/>
    <p:sldId id="282" r:id="rId12"/>
    <p:sldId id="262" r:id="rId13"/>
    <p:sldId id="263" r:id="rId14"/>
    <p:sldId id="265" r:id="rId15"/>
    <p:sldId id="284" r:id="rId16"/>
    <p:sldId id="287" r:id="rId17"/>
    <p:sldId id="285" r:id="rId18"/>
    <p:sldId id="286" r:id="rId19"/>
    <p:sldId id="266" r:id="rId20"/>
    <p:sldId id="267" r:id="rId21"/>
    <p:sldId id="269" r:id="rId22"/>
    <p:sldId id="271" r:id="rId23"/>
    <p:sldId id="270" r:id="rId24"/>
    <p:sldId id="272" r:id="rId25"/>
    <p:sldId id="283" r:id="rId26"/>
    <p:sldId id="274" r:id="rId27"/>
    <p:sldId id="275" r:id="rId28"/>
    <p:sldId id="276" r:id="rId29"/>
    <p:sldId id="277" r:id="rId30"/>
    <p:sldId id="278" r:id="rId31"/>
    <p:sldId id="279" r:id="rId32"/>
    <p:sldId id="288" r:id="rId3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82" autoAdjust="0"/>
    <p:restoredTop sz="94660"/>
  </p:normalViewPr>
  <p:slideViewPr>
    <p:cSldViewPr>
      <p:cViewPr varScale="1">
        <p:scale>
          <a:sx n="78" d="100"/>
          <a:sy n="78" d="100"/>
        </p:scale>
        <p:origin x="222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19C76-CC03-4D45-A054-F39A308E811D}" type="datetimeFigureOut">
              <a:rPr lang="ko-KR" altLang="en-US" smtClean="0"/>
              <a:pPr/>
              <a:t>2019-05-03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2DD51-7B41-417B-89F7-1E83BFB4ECD6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9885378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19C76-CC03-4D45-A054-F39A308E811D}" type="datetimeFigureOut">
              <a:rPr lang="ko-KR" altLang="en-US" smtClean="0"/>
              <a:pPr/>
              <a:t>2019-05-03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2DD51-7B41-417B-89F7-1E83BFB4ECD6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2796095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19C76-CC03-4D45-A054-F39A308E811D}" type="datetimeFigureOut">
              <a:rPr lang="ko-KR" altLang="en-US" smtClean="0"/>
              <a:pPr/>
              <a:t>2019-05-03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2DD51-7B41-417B-89F7-1E83BFB4ECD6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93993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19C76-CC03-4D45-A054-F39A308E811D}" type="datetimeFigureOut">
              <a:rPr lang="ko-KR" altLang="en-US" smtClean="0"/>
              <a:pPr/>
              <a:t>2019-05-03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2DD51-7B41-417B-89F7-1E83BFB4ECD6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5353098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19C76-CC03-4D45-A054-F39A308E811D}" type="datetimeFigureOut">
              <a:rPr lang="ko-KR" altLang="en-US" smtClean="0"/>
              <a:pPr/>
              <a:t>2019-05-03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2DD51-7B41-417B-89F7-1E83BFB4ECD6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964012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19C76-CC03-4D45-A054-F39A308E811D}" type="datetimeFigureOut">
              <a:rPr lang="ko-KR" altLang="en-US" smtClean="0"/>
              <a:pPr/>
              <a:t>2019-05-03</a:t>
            </a:fld>
            <a:endParaRPr lang="ko-KR" altLang="en-US" dirty="0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2DD51-7B41-417B-89F7-1E83BFB4ECD6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8867850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19C76-CC03-4D45-A054-F39A308E811D}" type="datetimeFigureOut">
              <a:rPr lang="ko-KR" altLang="en-US" smtClean="0"/>
              <a:pPr/>
              <a:t>2019-05-03</a:t>
            </a:fld>
            <a:endParaRPr lang="ko-KR" altLang="en-US" dirty="0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2DD51-7B41-417B-89F7-1E83BFB4ECD6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3608275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19C76-CC03-4D45-A054-F39A308E811D}" type="datetimeFigureOut">
              <a:rPr lang="ko-KR" altLang="en-US" smtClean="0"/>
              <a:pPr/>
              <a:t>2019-05-03</a:t>
            </a:fld>
            <a:endParaRPr lang="ko-KR" altLang="en-US" dirty="0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2DD51-7B41-417B-89F7-1E83BFB4ECD6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3106071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19C76-CC03-4D45-A054-F39A308E811D}" type="datetimeFigureOut">
              <a:rPr lang="ko-KR" altLang="en-US" smtClean="0"/>
              <a:pPr/>
              <a:t>2019-05-03</a:t>
            </a:fld>
            <a:endParaRPr lang="ko-KR" altLang="en-US" dirty="0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2DD51-7B41-417B-89F7-1E83BFB4ECD6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6766544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19C76-CC03-4D45-A054-F39A308E811D}" type="datetimeFigureOut">
              <a:rPr lang="ko-KR" altLang="en-US" smtClean="0"/>
              <a:pPr/>
              <a:t>2019-05-03</a:t>
            </a:fld>
            <a:endParaRPr lang="ko-KR" altLang="en-US" dirty="0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2DD51-7B41-417B-89F7-1E83BFB4ECD6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8805644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 dirty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19C76-CC03-4D45-A054-F39A308E811D}" type="datetimeFigureOut">
              <a:rPr lang="ko-KR" altLang="en-US" smtClean="0"/>
              <a:pPr/>
              <a:t>2019-05-03</a:t>
            </a:fld>
            <a:endParaRPr lang="ko-KR" altLang="en-US" dirty="0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2DD51-7B41-417B-89F7-1E83BFB4ECD6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0788737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919C76-CC03-4D45-A054-F39A308E811D}" type="datetimeFigureOut">
              <a:rPr lang="ko-KR" altLang="en-US" smtClean="0"/>
              <a:pPr/>
              <a:t>2019-05-03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2DD51-7B41-417B-89F7-1E83BFB4ECD6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3828831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755576" y="1844824"/>
            <a:ext cx="7772400" cy="1830065"/>
          </a:xfrm>
        </p:spPr>
        <p:txBody>
          <a:bodyPr>
            <a:noAutofit/>
          </a:bodyPr>
          <a:lstStyle/>
          <a:p>
            <a:r>
              <a:rPr lang="ko-KR" altLang="en-US" sz="3600" b="1" dirty="0">
                <a:solidFill>
                  <a:srgbClr val="FF0000"/>
                </a:solidFill>
              </a:rPr>
              <a:t>독립생활과 지역사회 </a:t>
            </a:r>
            <a:r>
              <a:rPr lang="ko-KR" altLang="en-US" sz="3600" b="1" dirty="0" err="1" smtClean="0">
                <a:solidFill>
                  <a:srgbClr val="FF0000"/>
                </a:solidFill>
              </a:rPr>
              <a:t>통합돌봄</a:t>
            </a:r>
            <a:r>
              <a:rPr lang="en-US" altLang="ko-KR" sz="3600" b="1" dirty="0" smtClean="0">
                <a:solidFill>
                  <a:srgbClr val="FF0000"/>
                </a:solidFill>
              </a:rPr>
              <a:t/>
            </a:r>
            <a:br>
              <a:rPr lang="en-US" altLang="ko-KR" sz="3600" b="1" dirty="0" smtClean="0">
                <a:solidFill>
                  <a:srgbClr val="FF0000"/>
                </a:solidFill>
              </a:rPr>
            </a:br>
            <a:r>
              <a:rPr lang="en-US" altLang="ko-KR" sz="3600" b="1" dirty="0" smtClean="0">
                <a:solidFill>
                  <a:srgbClr val="FF0000"/>
                </a:solidFill>
              </a:rPr>
              <a:t>(</a:t>
            </a:r>
            <a:r>
              <a:rPr lang="ko-KR" altLang="en-US" sz="3600" b="1" dirty="0" err="1">
                <a:solidFill>
                  <a:srgbClr val="FF0000"/>
                </a:solidFill>
              </a:rPr>
              <a:t>커뮤니티케어</a:t>
            </a:r>
            <a:r>
              <a:rPr lang="en-US" altLang="ko-KR" sz="3600" b="1" dirty="0" smtClean="0">
                <a:solidFill>
                  <a:srgbClr val="FF0000"/>
                </a:solidFill>
              </a:rPr>
              <a:t>)</a:t>
            </a:r>
            <a:r>
              <a:rPr lang="ko-KR" altLang="en-US" sz="3600" b="1" dirty="0" smtClean="0">
                <a:solidFill>
                  <a:srgbClr val="FF0000"/>
                </a:solidFill>
              </a:rPr>
              <a:t>서비스</a:t>
            </a:r>
            <a:r>
              <a:rPr lang="ko-KR" altLang="en-US" sz="3600" dirty="0">
                <a:solidFill>
                  <a:srgbClr val="FF0000"/>
                </a:solidFill>
              </a:rPr>
              <a:t/>
            </a:r>
            <a:br>
              <a:rPr lang="ko-KR" altLang="en-US" sz="3600" dirty="0">
                <a:solidFill>
                  <a:srgbClr val="FF0000"/>
                </a:solidFill>
              </a:rPr>
            </a:br>
            <a:endParaRPr lang="ko-KR" altLang="en-US" sz="3600" dirty="0">
              <a:solidFill>
                <a:srgbClr val="FF0000"/>
              </a:solidFill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pPr>
              <a:spcBef>
                <a:spcPct val="0"/>
              </a:spcBef>
            </a:pPr>
            <a:r>
              <a:rPr lang="ko-KR" altLang="en-US" b="1" dirty="0"/>
              <a:t>김형식 명예교수</a:t>
            </a:r>
            <a:r>
              <a:rPr lang="en-US" altLang="ko-KR" b="1" dirty="0"/>
              <a:t/>
            </a:r>
            <a:br>
              <a:rPr lang="en-US" altLang="ko-KR" b="1" dirty="0"/>
            </a:br>
            <a:r>
              <a:rPr lang="ko-KR" altLang="en-US" b="1" dirty="0"/>
              <a:t>한반도국제대학원대학교 국제협력학과</a:t>
            </a:r>
            <a:endParaRPr lang="en-US" altLang="ko-KR" b="1" dirty="0"/>
          </a:p>
          <a:p>
            <a:pPr>
              <a:spcBef>
                <a:spcPct val="0"/>
              </a:spcBef>
            </a:pPr>
            <a:r>
              <a:rPr lang="en-US" altLang="ko-KR" b="1" dirty="0"/>
              <a:t>UN </a:t>
            </a:r>
            <a:r>
              <a:rPr lang="ko-KR" altLang="en-US" b="1" dirty="0" smtClean="0"/>
              <a:t>장애권리위원</a:t>
            </a:r>
            <a:endParaRPr lang="en-US" altLang="ko-KR" b="1" dirty="0" smtClean="0"/>
          </a:p>
          <a:p>
            <a:pPr>
              <a:spcBef>
                <a:spcPct val="0"/>
              </a:spcBef>
            </a:pPr>
            <a:r>
              <a:rPr lang="ko-KR" altLang="en-US" b="1" dirty="0" smtClean="0"/>
              <a:t> </a:t>
            </a:r>
            <a:r>
              <a:rPr lang="en-US" altLang="ko-KR" b="1" dirty="0" smtClean="0"/>
              <a:t>2011-18 </a:t>
            </a:r>
            <a:r>
              <a:rPr lang="ko-KR" altLang="en-US" b="1" dirty="0" smtClean="0"/>
              <a:t>석좌교수 뉴욕주립대학교</a:t>
            </a:r>
            <a:endParaRPr lang="en-US" altLang="ko-KR" b="1" dirty="0" smtClean="0"/>
          </a:p>
          <a:p>
            <a:pPr>
              <a:spcBef>
                <a:spcPct val="0"/>
              </a:spcBef>
            </a:pPr>
            <a:r>
              <a:rPr lang="ko-KR" altLang="en-US" b="1" dirty="0" smtClean="0"/>
              <a:t> </a:t>
            </a:r>
            <a:r>
              <a:rPr lang="ko-KR" altLang="en-US" b="1" dirty="0"/>
              <a:t>송도 캠퍼스</a:t>
            </a:r>
          </a:p>
        </p:txBody>
      </p:sp>
    </p:spTree>
    <p:extLst>
      <p:ext uri="{BB962C8B-B14F-4D97-AF65-F5344CB8AC3E}">
        <p14:creationId xmlns:p14="http://schemas.microsoft.com/office/powerpoint/2010/main" val="4134947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o-KR" altLang="en-US" sz="3600" b="1" dirty="0" smtClean="0">
                <a:solidFill>
                  <a:srgbClr val="FF0000"/>
                </a:solidFill>
              </a:rPr>
              <a:t>정부의</a:t>
            </a:r>
            <a:r>
              <a:rPr lang="en-US" altLang="ko-KR" sz="3600" b="1" dirty="0" smtClean="0">
                <a:solidFill>
                  <a:srgbClr val="FF0000"/>
                </a:solidFill>
              </a:rPr>
              <a:t> </a:t>
            </a:r>
            <a:r>
              <a:rPr lang="ko-KR" altLang="en-US" sz="3600" b="1" dirty="0" smtClean="0">
                <a:solidFill>
                  <a:srgbClr val="FF0000"/>
                </a:solidFill>
              </a:rPr>
              <a:t>전략 </a:t>
            </a:r>
            <a:r>
              <a:rPr lang="en-US" altLang="ko-KR" sz="3600" b="1" dirty="0">
                <a:solidFill>
                  <a:srgbClr val="FF0000"/>
                </a:solidFill>
              </a:rPr>
              <a:t>2</a:t>
            </a:r>
            <a:r>
              <a:rPr lang="ko-KR" altLang="en-US" sz="3600" b="1" dirty="0" smtClean="0">
                <a:solidFill>
                  <a:srgbClr val="FF0000"/>
                </a:solidFill>
              </a:rPr>
              <a:t> </a:t>
            </a:r>
            <a:endParaRPr lang="ko-KR" altLang="en-US" sz="3600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ko-KR" altLang="en-US" sz="2400" b="1" dirty="0" smtClean="0"/>
              <a:t>셋째</a:t>
            </a:r>
            <a:r>
              <a:rPr lang="en-US" altLang="ko-KR" sz="2400" dirty="0" smtClean="0"/>
              <a:t>, </a:t>
            </a:r>
            <a:r>
              <a:rPr lang="ko-KR" altLang="en-US" sz="2400" dirty="0" smtClean="0"/>
              <a:t>거주시설 </a:t>
            </a:r>
            <a:r>
              <a:rPr lang="ko-KR" altLang="en-US" sz="2400" dirty="0"/>
              <a:t>장애인의 </a:t>
            </a:r>
            <a:r>
              <a:rPr lang="en-US" altLang="ko-KR" sz="2400" dirty="0"/>
              <a:t>80%</a:t>
            </a:r>
            <a:r>
              <a:rPr lang="ko-KR" altLang="en-US" sz="2400" dirty="0"/>
              <a:t>이상이 중증장애인으로서 의료적 욕구가 크다는 점에서 </a:t>
            </a:r>
            <a:r>
              <a:rPr lang="ko-KR" altLang="en-US" sz="2400" dirty="0" err="1" smtClean="0"/>
              <a:t>지역사회자립시</a:t>
            </a:r>
            <a:r>
              <a:rPr lang="ko-KR" altLang="en-US" sz="2400" dirty="0" smtClean="0"/>
              <a:t> </a:t>
            </a:r>
            <a:r>
              <a:rPr lang="ko-KR" altLang="en-US" sz="2400" dirty="0" err="1" smtClean="0"/>
              <a:t>의료접근성을</a:t>
            </a:r>
            <a:r>
              <a:rPr lang="ko-KR" altLang="en-US" sz="2400" dirty="0" smtClean="0"/>
              <a:t> </a:t>
            </a:r>
            <a:r>
              <a:rPr lang="ko-KR" altLang="en-US" sz="2400" dirty="0"/>
              <a:t>높이기 위한 </a:t>
            </a:r>
            <a:r>
              <a:rPr lang="ko-KR" altLang="en-US" sz="2400" u="sng" dirty="0"/>
              <a:t>건강주치의 제도</a:t>
            </a:r>
            <a:r>
              <a:rPr lang="en-US" altLang="ko-KR" sz="2400" dirty="0"/>
              <a:t>, </a:t>
            </a:r>
            <a:r>
              <a:rPr lang="ko-KR" altLang="en-US" sz="2400" u="sng" dirty="0"/>
              <a:t>방문간호 제도 </a:t>
            </a:r>
            <a:r>
              <a:rPr lang="ko-KR" altLang="en-US" sz="2400" dirty="0"/>
              <a:t>등을 </a:t>
            </a:r>
            <a:r>
              <a:rPr lang="ko-KR" altLang="en-US" sz="2400" dirty="0" smtClean="0"/>
              <a:t>확대할 것</a:t>
            </a:r>
            <a:r>
              <a:rPr lang="en-US" altLang="ko-KR" sz="2400" dirty="0" smtClean="0"/>
              <a:t>.</a:t>
            </a:r>
            <a:r>
              <a:rPr lang="ko-KR" altLang="en-US" sz="2400" dirty="0" smtClean="0"/>
              <a:t> </a:t>
            </a:r>
            <a:r>
              <a:rPr lang="ko-KR" altLang="en-US" sz="2400" u="sng" dirty="0"/>
              <a:t>장애인 콜택시 서비스 확대</a:t>
            </a:r>
            <a:r>
              <a:rPr lang="en-US" altLang="ko-KR" sz="2400" dirty="0"/>
              <a:t>, </a:t>
            </a:r>
            <a:r>
              <a:rPr lang="ko-KR" altLang="en-US" sz="2400" u="sng" dirty="0"/>
              <a:t>전동휠체어 충전기 설치를 확대</a:t>
            </a:r>
            <a:r>
              <a:rPr lang="ko-KR" altLang="en-US" sz="2400" dirty="0"/>
              <a:t>하는 등 장애인의 이동권 보장을 통한 장벽 없는 지역사회 </a:t>
            </a:r>
            <a:r>
              <a:rPr lang="ko-KR" altLang="en-US" sz="2400" dirty="0" smtClean="0"/>
              <a:t>구축</a:t>
            </a:r>
            <a:r>
              <a:rPr lang="en-US" altLang="ko-KR" sz="2400" dirty="0" smtClean="0"/>
              <a:t>. </a:t>
            </a:r>
            <a:r>
              <a:rPr lang="ko-KR" altLang="en-US" sz="2400" dirty="0"/>
              <a:t>근로능력이 있는 장애인의 일자리 확대</a:t>
            </a:r>
            <a:r>
              <a:rPr lang="en-US" altLang="ko-KR" sz="2400" dirty="0"/>
              <a:t>·</a:t>
            </a:r>
            <a:r>
              <a:rPr lang="ko-KR" altLang="en-US" sz="2400" dirty="0"/>
              <a:t>연계를 강화하고 저소득 시설 장애인 </a:t>
            </a:r>
            <a:r>
              <a:rPr lang="ko-KR" altLang="en-US" sz="2400" dirty="0" err="1"/>
              <a:t>퇴소</a:t>
            </a:r>
            <a:r>
              <a:rPr lang="ko-KR" altLang="en-US" sz="2400" dirty="0"/>
              <a:t> 시 부양의무자 특례를 통해 소득 보장을 강화하여 지역사회 참여를 위한 기반을 마련해 줄 </a:t>
            </a:r>
            <a:r>
              <a:rPr lang="ko-KR" altLang="en-US" sz="2400" dirty="0" smtClean="0"/>
              <a:t>예정</a:t>
            </a:r>
            <a:r>
              <a:rPr lang="en-US" altLang="ko-KR" sz="2400" dirty="0" smtClean="0"/>
              <a:t>. </a:t>
            </a:r>
          </a:p>
          <a:p>
            <a:r>
              <a:rPr lang="ko-KR" altLang="en-US" sz="2400" b="1" dirty="0" smtClean="0"/>
              <a:t>넷째</a:t>
            </a:r>
            <a:r>
              <a:rPr lang="en-US" altLang="ko-KR" sz="2400" dirty="0" smtClean="0"/>
              <a:t>, </a:t>
            </a:r>
            <a:r>
              <a:rPr lang="ko-KR" altLang="en-US" sz="2400" dirty="0" err="1" smtClean="0"/>
              <a:t>퇴소</a:t>
            </a:r>
            <a:r>
              <a:rPr lang="ko-KR" altLang="en-US" sz="2400" dirty="0" smtClean="0"/>
              <a:t> </a:t>
            </a:r>
            <a:r>
              <a:rPr lang="ko-KR" altLang="en-US" sz="2400" dirty="0"/>
              <a:t>장애인의 욕구에 맞는 </a:t>
            </a:r>
            <a:r>
              <a:rPr lang="ko-KR" altLang="en-US" sz="2400" b="1" dirty="0"/>
              <a:t>개인별 맞춤형지원계</a:t>
            </a:r>
            <a:r>
              <a:rPr lang="ko-KR" altLang="en-US" sz="2400" dirty="0"/>
              <a:t>획을 수립하고 주거</a:t>
            </a:r>
            <a:r>
              <a:rPr lang="en-US" altLang="ko-KR" sz="2400" dirty="0"/>
              <a:t>·</a:t>
            </a:r>
            <a:r>
              <a:rPr lang="ko-KR" altLang="en-US" sz="2400" dirty="0"/>
              <a:t>의료</a:t>
            </a:r>
            <a:r>
              <a:rPr lang="en-US" altLang="ko-KR" sz="2400" dirty="0"/>
              <a:t>·</a:t>
            </a:r>
            <a:r>
              <a:rPr lang="ko-KR" altLang="en-US" sz="2400" dirty="0"/>
              <a:t>고용 등 다양한 서비스 연계를 할 수 있는 전달체계도 구축할 </a:t>
            </a:r>
            <a:r>
              <a:rPr lang="ko-KR" altLang="en-US" sz="2400" dirty="0" smtClean="0"/>
              <a:t>것</a:t>
            </a:r>
            <a:endParaRPr lang="ko-KR" altLang="en-US" sz="2400" dirty="0"/>
          </a:p>
          <a:p>
            <a:endParaRPr lang="ko-KR" altLang="en-US" sz="2400" dirty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54421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>
                <a:solidFill>
                  <a:srgbClr val="FF0000"/>
                </a:solidFill>
              </a:rPr>
              <a:t>전략 </a:t>
            </a:r>
            <a:r>
              <a:rPr lang="en-US" altLang="ko-KR" dirty="0" smtClean="0">
                <a:solidFill>
                  <a:srgbClr val="FF0000"/>
                </a:solidFill>
              </a:rPr>
              <a:t>3 </a:t>
            </a:r>
            <a:endParaRPr lang="ko-KR" altLang="en-US" dirty="0">
              <a:solidFill>
                <a:srgbClr val="FF0000"/>
              </a:solidFill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/>
              <a:t>주거지원을 확대하기 위해서 </a:t>
            </a:r>
            <a:r>
              <a:rPr lang="en-US" altLang="ko-KR" dirty="0"/>
              <a:t>2019</a:t>
            </a:r>
            <a:r>
              <a:rPr lang="ko-KR" altLang="en-US" dirty="0"/>
              <a:t>년도부터 중앙정부차원 주거지원 예산을 편성하여 주택지원</a:t>
            </a:r>
            <a:r>
              <a:rPr lang="en-US" altLang="ko-KR" dirty="0"/>
              <a:t>, </a:t>
            </a:r>
            <a:r>
              <a:rPr lang="ko-KR" altLang="en-US" dirty="0"/>
              <a:t>주거환경개선사업 지원 등 전국 </a:t>
            </a:r>
            <a:r>
              <a:rPr lang="en-US" altLang="ko-KR" dirty="0"/>
              <a:t>2</a:t>
            </a:r>
            <a:r>
              <a:rPr lang="ko-KR" altLang="en-US" dirty="0"/>
              <a:t>개 시</a:t>
            </a:r>
            <a:r>
              <a:rPr lang="en-US" altLang="ko-KR" dirty="0"/>
              <a:t>·</a:t>
            </a:r>
            <a:r>
              <a:rPr lang="ko-KR" altLang="en-US" dirty="0"/>
              <a:t>군</a:t>
            </a:r>
            <a:r>
              <a:rPr lang="en-US" altLang="ko-KR" dirty="0"/>
              <a:t>·</a:t>
            </a:r>
            <a:r>
              <a:rPr lang="ko-KR" altLang="en-US" dirty="0"/>
              <a:t>구를 대상으로 실시한다</a:t>
            </a:r>
            <a:r>
              <a:rPr lang="en-US" altLang="ko-KR" dirty="0"/>
              <a:t>. </a:t>
            </a:r>
            <a:r>
              <a:rPr lang="ko-KR" altLang="en-US" dirty="0"/>
              <a:t>가사관리</a:t>
            </a:r>
            <a:r>
              <a:rPr lang="en-US" altLang="ko-KR" dirty="0"/>
              <a:t>, </a:t>
            </a:r>
            <a:r>
              <a:rPr lang="ko-KR" altLang="en-US" dirty="0"/>
              <a:t>금전관리 등 지역사회 주거 시 필요한 주거서비스 인력인 주거코디네이터 및 주거코치를 지원하는 지원주택을 </a:t>
            </a:r>
            <a:r>
              <a:rPr lang="ko-KR" altLang="en-US" b="1" dirty="0" err="1"/>
              <a:t>충현복지관</a:t>
            </a:r>
            <a:r>
              <a:rPr lang="ko-KR" altLang="en-US" b="1" dirty="0"/>
              <a:t> </a:t>
            </a:r>
            <a:r>
              <a:rPr lang="ko-KR" altLang="en-US" b="1" dirty="0" smtClean="0"/>
              <a:t>사례</a:t>
            </a:r>
            <a:r>
              <a:rPr lang="en-US" altLang="ko-KR" dirty="0" smtClean="0"/>
              <a:t> </a:t>
            </a:r>
            <a:r>
              <a:rPr lang="ko-KR" altLang="en-US" dirty="0"/>
              <a:t>등을 참고하여 개발</a:t>
            </a:r>
            <a:r>
              <a:rPr lang="en-US" altLang="ko-KR" dirty="0"/>
              <a:t>·</a:t>
            </a:r>
            <a:r>
              <a:rPr lang="ko-KR" altLang="en-US" dirty="0"/>
              <a:t>지원한다</a:t>
            </a:r>
            <a:r>
              <a:rPr lang="en-US" altLang="ko-KR" dirty="0"/>
              <a:t>. </a:t>
            </a:r>
            <a:endParaRPr lang="ko-KR" altLang="en-US" dirty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733235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o-KR" altLang="en-US" sz="3600" b="1" dirty="0" smtClean="0">
                <a:solidFill>
                  <a:srgbClr val="FF0000"/>
                </a:solidFill>
              </a:rPr>
              <a:t>전 망 </a:t>
            </a:r>
            <a:endParaRPr lang="ko-KR" altLang="en-US" sz="3600" b="1" dirty="0">
              <a:solidFill>
                <a:srgbClr val="FF0000"/>
              </a:solidFill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/>
            <a:endParaRPr lang="en-US" altLang="ko-KR" dirty="0" smtClean="0"/>
          </a:p>
          <a:p>
            <a:pPr fontAlgn="base"/>
            <a:r>
              <a:rPr lang="ko-KR" altLang="en-US" b="1" dirty="0" err="1" smtClean="0"/>
              <a:t>지역사회통합돌봄</a:t>
            </a:r>
            <a:r>
              <a:rPr lang="en-US" altLang="ko-KR" b="1" dirty="0"/>
              <a:t>(</a:t>
            </a:r>
            <a:r>
              <a:rPr lang="ko-KR" altLang="en-US" b="1" dirty="0" err="1"/>
              <a:t>커뮤니티케어</a:t>
            </a:r>
            <a:r>
              <a:rPr lang="en-US" altLang="ko-KR" dirty="0"/>
              <a:t>) </a:t>
            </a:r>
            <a:r>
              <a:rPr lang="ko-KR" altLang="en-US" dirty="0"/>
              <a:t>선도사업을 통해서 개발된 </a:t>
            </a:r>
            <a:r>
              <a:rPr lang="ko-KR" altLang="en-US" b="1" dirty="0" err="1"/>
              <a:t>지역사회통합돌봄</a:t>
            </a:r>
            <a:r>
              <a:rPr lang="ko-KR" altLang="en-US" dirty="0"/>
              <a:t> 모델이 전국적으로 확산될 수 있도록 </a:t>
            </a:r>
            <a:r>
              <a:rPr lang="en-US" altLang="ko-KR" dirty="0"/>
              <a:t>2021</a:t>
            </a:r>
            <a:r>
              <a:rPr lang="ko-KR" altLang="en-US" dirty="0"/>
              <a:t>년 이후에는 </a:t>
            </a:r>
            <a:r>
              <a:rPr lang="ko-KR" altLang="en-US" u="sng" dirty="0"/>
              <a:t>법</a:t>
            </a:r>
            <a:r>
              <a:rPr lang="en-US" altLang="ko-KR" u="sng" dirty="0"/>
              <a:t>·</a:t>
            </a:r>
            <a:r>
              <a:rPr lang="ko-KR" altLang="en-US" u="sng" dirty="0"/>
              <a:t>제도 개선 및 인프라를 확충하기 위해 </a:t>
            </a:r>
            <a:r>
              <a:rPr lang="ko-KR" altLang="en-US" u="sng" dirty="0" smtClean="0"/>
              <a:t>노력</a:t>
            </a:r>
            <a:r>
              <a:rPr lang="en-US" altLang="ko-KR" u="sng" dirty="0" smtClean="0"/>
              <a:t>.</a:t>
            </a:r>
            <a:r>
              <a:rPr lang="ko-KR" altLang="en-US" u="sng" dirty="0" smtClean="0"/>
              <a:t> </a:t>
            </a:r>
            <a:r>
              <a:rPr lang="en-US" altLang="ko-KR" dirty="0" smtClean="0"/>
              <a:t> </a:t>
            </a:r>
            <a:r>
              <a:rPr lang="ko-KR" altLang="en-US" dirty="0"/>
              <a:t>이를 통해 기존의 </a:t>
            </a:r>
            <a:r>
              <a:rPr lang="ko-KR" altLang="en-US" dirty="0">
                <a:solidFill>
                  <a:srgbClr val="FF0000"/>
                </a:solidFill>
              </a:rPr>
              <a:t>시설 중심의 장애인복지 패러다임을 지역사회 중심으로 전환하고자 </a:t>
            </a:r>
            <a:r>
              <a:rPr lang="ko-KR" altLang="en-US" dirty="0" smtClean="0">
                <a:solidFill>
                  <a:srgbClr val="FF0000"/>
                </a:solidFill>
              </a:rPr>
              <a:t>할 것임</a:t>
            </a:r>
            <a:r>
              <a:rPr lang="en-US" altLang="ko-KR" dirty="0" smtClean="0"/>
              <a:t>. .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769180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o-KR" altLang="en-US" sz="3600" b="1" dirty="0" smtClean="0">
                <a:solidFill>
                  <a:srgbClr val="FF0000"/>
                </a:solidFill>
              </a:rPr>
              <a:t>독립생활</a:t>
            </a:r>
            <a:r>
              <a:rPr lang="ko-KR" altLang="en-US" sz="3600" b="1" dirty="0">
                <a:solidFill>
                  <a:srgbClr val="FF0000"/>
                </a:solidFill>
              </a:rPr>
              <a:t>의</a:t>
            </a:r>
            <a:r>
              <a:rPr lang="ko-KR" altLang="en-US" sz="3600" b="1" dirty="0" smtClean="0">
                <a:solidFill>
                  <a:srgbClr val="FF0000"/>
                </a:solidFill>
              </a:rPr>
              <a:t> 몇 가지 특성</a:t>
            </a:r>
            <a:endParaRPr lang="ko-KR" altLang="en-US" sz="3600" b="1" dirty="0">
              <a:solidFill>
                <a:srgbClr val="FF0000"/>
              </a:solidFill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fontAlgn="base">
              <a:buNone/>
            </a:pPr>
            <a:endParaRPr lang="ko-KR" altLang="en-US" dirty="0"/>
          </a:p>
          <a:p>
            <a:pPr fontAlgn="base"/>
            <a:r>
              <a:rPr lang="ko-KR" altLang="en-US" dirty="0" smtClean="0"/>
              <a:t>자기 </a:t>
            </a:r>
            <a:r>
              <a:rPr lang="ko-KR" altLang="en-US" dirty="0"/>
              <a:t>결정권과 활동보조인을 통해 자기 자신의 삶</a:t>
            </a:r>
            <a:r>
              <a:rPr lang="en-US" altLang="ko-KR" dirty="0"/>
              <a:t>, </a:t>
            </a:r>
            <a:r>
              <a:rPr lang="ko-KR" altLang="en-US" dirty="0"/>
              <a:t>생활을 통제</a:t>
            </a:r>
            <a:r>
              <a:rPr lang="en-US" altLang="ko-KR" dirty="0"/>
              <a:t>/</a:t>
            </a:r>
            <a:r>
              <a:rPr lang="ko-KR" altLang="en-US" dirty="0"/>
              <a:t>지배한다</a:t>
            </a:r>
            <a:r>
              <a:rPr lang="en-US" altLang="ko-KR" dirty="0"/>
              <a:t>. </a:t>
            </a:r>
            <a:endParaRPr lang="ko-KR" altLang="en-US" dirty="0"/>
          </a:p>
          <a:p>
            <a:pPr fontAlgn="base"/>
            <a:r>
              <a:rPr lang="en-US" altLang="ko-KR" dirty="0" smtClean="0"/>
              <a:t> </a:t>
            </a:r>
            <a:r>
              <a:rPr lang="ko-KR" altLang="en-US" dirty="0"/>
              <a:t>탈 시설화를 </a:t>
            </a:r>
            <a:r>
              <a:rPr lang="ko-KR" altLang="en-US" dirty="0" smtClean="0"/>
              <a:t>추구한다</a:t>
            </a:r>
            <a:r>
              <a:rPr lang="en-US" altLang="ko-KR" dirty="0" smtClean="0"/>
              <a:t>: </a:t>
            </a:r>
            <a:r>
              <a:rPr lang="ko-KR" altLang="en-US" dirty="0" smtClean="0"/>
              <a:t>시설보호</a:t>
            </a:r>
            <a:r>
              <a:rPr lang="en-US" altLang="ko-KR" dirty="0"/>
              <a:t>, </a:t>
            </a:r>
            <a:r>
              <a:rPr lang="ko-KR" altLang="en-US" dirty="0"/>
              <a:t>고립</a:t>
            </a:r>
            <a:r>
              <a:rPr lang="en-US" altLang="ko-KR" dirty="0"/>
              <a:t>, </a:t>
            </a:r>
            <a:r>
              <a:rPr lang="ko-KR" altLang="en-US" dirty="0"/>
              <a:t>격리된 생활에서 독립생활로 전환하는 정치적이며 사회적 과정이다</a:t>
            </a:r>
            <a:r>
              <a:rPr lang="en-US" altLang="ko-KR" dirty="0"/>
              <a:t>. </a:t>
            </a:r>
            <a:endParaRPr lang="ko-KR" altLang="en-US" dirty="0"/>
          </a:p>
          <a:p>
            <a:pPr fontAlgn="base"/>
            <a:r>
              <a:rPr lang="en-US" altLang="ko-KR" dirty="0" smtClean="0"/>
              <a:t>.</a:t>
            </a:r>
            <a:r>
              <a:rPr lang="ko-KR" altLang="en-US" dirty="0" smtClean="0"/>
              <a:t>차별에 </a:t>
            </a:r>
            <a:r>
              <a:rPr lang="ko-KR" altLang="en-US" dirty="0"/>
              <a:t>도전한다</a:t>
            </a:r>
            <a:r>
              <a:rPr lang="en-US" altLang="ko-KR" dirty="0"/>
              <a:t>.</a:t>
            </a:r>
            <a:endParaRPr lang="ko-KR" altLang="en-US" dirty="0"/>
          </a:p>
          <a:p>
            <a:pPr fontAlgn="base"/>
            <a:r>
              <a:rPr lang="en-US" altLang="ko-KR" dirty="0" smtClean="0"/>
              <a:t> </a:t>
            </a:r>
            <a:r>
              <a:rPr lang="ko-KR" altLang="en-US" dirty="0" err="1"/>
              <a:t>유니버셜</a:t>
            </a:r>
            <a:r>
              <a:rPr lang="ko-KR" altLang="en-US" dirty="0"/>
              <a:t> 디자인을 증진시키고 표현한다</a:t>
            </a:r>
            <a:r>
              <a:rPr lang="en-US" altLang="ko-KR" dirty="0"/>
              <a:t>.</a:t>
            </a:r>
            <a:endParaRPr lang="ko-KR" altLang="en-US" dirty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198311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b="1" dirty="0" smtClean="0">
                <a:solidFill>
                  <a:srgbClr val="FF0000"/>
                </a:solidFill>
              </a:rPr>
              <a:t/>
            </a:r>
            <a:br>
              <a:rPr lang="en-US" altLang="ko-KR" b="1" dirty="0" smtClean="0">
                <a:solidFill>
                  <a:srgbClr val="FF0000"/>
                </a:solidFill>
              </a:rPr>
            </a:br>
            <a:r>
              <a:rPr lang="ko-KR" altLang="en-US" b="1" dirty="0" smtClean="0">
                <a:solidFill>
                  <a:srgbClr val="FF0000"/>
                </a:solidFill>
              </a:rPr>
              <a:t>시설이란</a:t>
            </a:r>
            <a:r>
              <a:rPr lang="en-US" altLang="ko-KR" b="1" dirty="0" smtClean="0">
                <a:solidFill>
                  <a:srgbClr val="FF0000"/>
                </a:solidFill>
              </a:rPr>
              <a:t>?</a:t>
            </a:r>
            <a:r>
              <a:rPr lang="ko-KR" altLang="en-US" b="1" dirty="0">
                <a:solidFill>
                  <a:srgbClr val="FF0000"/>
                </a:solidFill>
              </a:rPr>
              <a:t/>
            </a:r>
            <a:br>
              <a:rPr lang="ko-KR" altLang="en-US" b="1" dirty="0">
                <a:solidFill>
                  <a:srgbClr val="FF0000"/>
                </a:solidFill>
              </a:rPr>
            </a:br>
            <a:endParaRPr lang="ko-KR" altLang="en-US" b="1" dirty="0">
              <a:solidFill>
                <a:srgbClr val="FF0000"/>
              </a:solidFill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251520" y="1196752"/>
            <a:ext cx="8640960" cy="5328592"/>
          </a:xfrm>
        </p:spPr>
        <p:txBody>
          <a:bodyPr>
            <a:noAutofit/>
          </a:bodyPr>
          <a:lstStyle/>
          <a:p>
            <a:pPr fontAlgn="base"/>
            <a:r>
              <a:rPr lang="en-US" altLang="ko-KR" sz="2400" b="1" dirty="0"/>
              <a:t>- </a:t>
            </a:r>
            <a:r>
              <a:rPr lang="ko-KR" altLang="en-US" sz="2400" b="1" dirty="0"/>
              <a:t>장애인만이 사는 곳</a:t>
            </a:r>
          </a:p>
          <a:p>
            <a:pPr fontAlgn="base"/>
            <a:r>
              <a:rPr lang="en-US" altLang="ko-KR" sz="2400" b="1" dirty="0"/>
              <a:t>- </a:t>
            </a:r>
            <a:r>
              <a:rPr lang="ko-KR" altLang="en-US" sz="2400" b="1" dirty="0"/>
              <a:t>세 명 이상 자기들이 선택하지 않은 사람들과 사는 곳</a:t>
            </a:r>
          </a:p>
          <a:p>
            <a:pPr fontAlgn="base"/>
            <a:r>
              <a:rPr lang="en-US" altLang="ko-KR" sz="2400" b="1" dirty="0"/>
              <a:t>- </a:t>
            </a:r>
            <a:r>
              <a:rPr lang="ko-KR" altLang="en-US" sz="2400" b="1" dirty="0" smtClean="0"/>
              <a:t>거주 인이 </a:t>
            </a:r>
            <a:r>
              <a:rPr lang="ko-KR" altLang="en-US" sz="2400" b="1" dirty="0"/>
              <a:t>침실이나 욕실을 잠그지 못하도록 되어 </a:t>
            </a:r>
            <a:r>
              <a:rPr lang="ko-KR" altLang="en-US" sz="2400" b="1" dirty="0" smtClean="0"/>
              <a:t>있는</a:t>
            </a:r>
            <a:r>
              <a:rPr lang="en-US" altLang="ko-KR" sz="2400" b="1" dirty="0" smtClean="0"/>
              <a:t> </a:t>
            </a:r>
            <a:r>
              <a:rPr lang="ko-KR" altLang="en-US" sz="2400" b="1" dirty="0" smtClean="0"/>
              <a:t>곳</a:t>
            </a:r>
            <a:r>
              <a:rPr lang="en-US" altLang="ko-KR" sz="2400" b="1" dirty="0" smtClean="0"/>
              <a:t> </a:t>
            </a:r>
            <a:endParaRPr lang="ko-KR" altLang="en-US" sz="2400" b="1" dirty="0"/>
          </a:p>
          <a:p>
            <a:pPr fontAlgn="base"/>
            <a:r>
              <a:rPr lang="en-US" altLang="ko-KR" sz="2400" b="1" dirty="0"/>
              <a:t>-</a:t>
            </a:r>
            <a:r>
              <a:rPr lang="ko-KR" altLang="en-US" sz="2400" b="1" dirty="0"/>
              <a:t>운영진이 정한 식단과 취침시간을 강요하는 곳</a:t>
            </a:r>
          </a:p>
          <a:p>
            <a:pPr fontAlgn="base"/>
            <a:r>
              <a:rPr lang="en-US" altLang="ko-KR" sz="2400" b="1" dirty="0"/>
              <a:t>- </a:t>
            </a:r>
            <a:r>
              <a:rPr lang="ko-KR" altLang="en-US" sz="2400" b="1" dirty="0"/>
              <a:t>개인의 종교나 신앙생활을 강요하거나 제안하는 곳</a:t>
            </a:r>
          </a:p>
          <a:p>
            <a:pPr fontAlgn="base"/>
            <a:r>
              <a:rPr lang="en-US" altLang="ko-KR" sz="2400" b="1" dirty="0"/>
              <a:t>- </a:t>
            </a:r>
            <a:r>
              <a:rPr lang="ko-KR" altLang="en-US" sz="2400" b="1" dirty="0"/>
              <a:t>나를 보조할 사람을 내가 고르거나 바꿀 수 없는 곳</a:t>
            </a:r>
          </a:p>
          <a:p>
            <a:pPr fontAlgn="base"/>
            <a:r>
              <a:rPr lang="en-US" altLang="ko-KR" sz="2400" b="1" dirty="0"/>
              <a:t>- </a:t>
            </a:r>
            <a:r>
              <a:rPr lang="ko-KR" altLang="en-US" sz="2400" b="1" dirty="0"/>
              <a:t>성적 기호나 활동을 제한하는 곳</a:t>
            </a:r>
          </a:p>
          <a:p>
            <a:pPr fontAlgn="base"/>
            <a:r>
              <a:rPr lang="en-US" altLang="ko-KR" sz="2400" b="1" dirty="0"/>
              <a:t>- </a:t>
            </a:r>
            <a:r>
              <a:rPr lang="ko-KR" altLang="en-US" sz="2400" b="1" dirty="0"/>
              <a:t>내가 </a:t>
            </a:r>
            <a:r>
              <a:rPr lang="ko-KR" altLang="en-US" sz="2400" b="1" dirty="0" smtClean="0"/>
              <a:t>받는 </a:t>
            </a:r>
            <a:r>
              <a:rPr lang="ko-KR" altLang="en-US" sz="2400" b="1" dirty="0"/>
              <a:t>보조나 직원이 싫으면 내가 다른 곳으로 옮겨야 </a:t>
            </a:r>
            <a:r>
              <a:rPr lang="ko-KR" altLang="en-US" sz="2400" b="1" dirty="0" smtClean="0"/>
              <a:t> </a:t>
            </a:r>
            <a:endParaRPr lang="en-US" altLang="ko-KR" sz="2400" b="1" dirty="0" smtClean="0"/>
          </a:p>
          <a:p>
            <a:pPr marL="0" indent="0" fontAlgn="base">
              <a:buNone/>
            </a:pPr>
            <a:r>
              <a:rPr lang="en-US" altLang="ko-KR" sz="2400" b="1" dirty="0" smtClean="0"/>
              <a:t>     </a:t>
            </a:r>
            <a:r>
              <a:rPr lang="ko-KR" altLang="en-US" sz="2400" b="1" dirty="0" smtClean="0"/>
              <a:t>하는 </a:t>
            </a:r>
            <a:r>
              <a:rPr lang="ko-KR" altLang="en-US" sz="2400" b="1" dirty="0"/>
              <a:t>곳</a:t>
            </a:r>
          </a:p>
          <a:p>
            <a:pPr fontAlgn="base"/>
            <a:r>
              <a:rPr lang="en-US" altLang="ko-KR" sz="2400" b="1" dirty="0"/>
              <a:t>- </a:t>
            </a:r>
            <a:r>
              <a:rPr lang="ko-KR" altLang="en-US" sz="2400" b="1" dirty="0"/>
              <a:t>전화나 인터넷의 사용을 제한하는 곳</a:t>
            </a:r>
          </a:p>
          <a:p>
            <a:pPr fontAlgn="base"/>
            <a:r>
              <a:rPr lang="en-US" altLang="ko-KR" sz="2400" b="1" dirty="0"/>
              <a:t>- </a:t>
            </a:r>
            <a:r>
              <a:rPr lang="ko-KR" altLang="en-US" sz="2400" b="1" dirty="0"/>
              <a:t>지역사회 생활이나 활동을 제약하는 곳 </a:t>
            </a:r>
          </a:p>
        </p:txBody>
      </p:sp>
    </p:spTree>
    <p:extLst>
      <p:ext uri="{BB962C8B-B14F-4D97-AF65-F5344CB8AC3E}">
        <p14:creationId xmlns:p14="http://schemas.microsoft.com/office/powerpoint/2010/main" val="3219696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>
                <a:solidFill>
                  <a:srgbClr val="FF0000"/>
                </a:solidFill>
              </a:rPr>
              <a:t>탈 시설적 </a:t>
            </a:r>
            <a:r>
              <a:rPr lang="ko-KR" altLang="en-US" dirty="0" smtClean="0">
                <a:solidFill>
                  <a:srgbClr val="FF0000"/>
                </a:solidFill>
              </a:rPr>
              <a:t>특성</a:t>
            </a:r>
            <a:endParaRPr lang="ko-KR" altLang="en-US" dirty="0">
              <a:solidFill>
                <a:srgbClr val="FF0000"/>
              </a:solidFill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/>
              <a:t>탈 시설적 특성은 ‘가정과 같은 환경</a:t>
            </a:r>
            <a:r>
              <a:rPr lang="en-US" altLang="ko-KR" dirty="0"/>
              <a:t>, </a:t>
            </a:r>
            <a:r>
              <a:rPr lang="ko-KR" altLang="en-US" dirty="0"/>
              <a:t>지역사회에서의 삶</a:t>
            </a:r>
            <a:r>
              <a:rPr lang="en-US" altLang="ko-KR" dirty="0"/>
              <a:t>, </a:t>
            </a:r>
            <a:r>
              <a:rPr lang="ko-KR" altLang="en-US" dirty="0"/>
              <a:t>이용자가 일반수급자임’ 이상 </a:t>
            </a:r>
            <a:r>
              <a:rPr lang="en-US" altLang="ko-KR" dirty="0"/>
              <a:t>3</a:t>
            </a:r>
            <a:r>
              <a:rPr lang="ko-KR" altLang="en-US" dirty="0"/>
              <a:t>가지로 </a:t>
            </a:r>
            <a:r>
              <a:rPr lang="ko-KR" altLang="en-US" dirty="0" smtClean="0"/>
              <a:t>압축</a:t>
            </a:r>
            <a:r>
              <a:rPr lang="en-US" altLang="ko-KR" dirty="0" smtClean="0"/>
              <a:t>. </a:t>
            </a:r>
          </a:p>
          <a:p>
            <a:r>
              <a:rPr lang="ko-KR" altLang="en-US" dirty="0" smtClean="0"/>
              <a:t>시설과 </a:t>
            </a:r>
            <a:r>
              <a:rPr lang="ko-KR" altLang="en-US" dirty="0"/>
              <a:t>탈 시설 사이에서 혼란을 일으키는 특성은 ‘행정관리체계의 </a:t>
            </a:r>
            <a:r>
              <a:rPr lang="ko-KR" altLang="en-US" dirty="0" smtClean="0"/>
              <a:t>비 일관성</a:t>
            </a:r>
            <a:r>
              <a:rPr lang="en-US" altLang="ko-KR" dirty="0"/>
              <a:t>, </a:t>
            </a:r>
            <a:r>
              <a:rPr lang="ko-KR" altLang="en-US" dirty="0"/>
              <a:t>운영기관의 철학과 운영방식</a:t>
            </a:r>
            <a:r>
              <a:rPr lang="en-US" altLang="ko-KR" dirty="0"/>
              <a:t>, </a:t>
            </a:r>
            <a:r>
              <a:rPr lang="ko-KR" altLang="en-US" dirty="0"/>
              <a:t>인식주체의 탈 시설 개념’ </a:t>
            </a:r>
            <a:r>
              <a:rPr lang="en-US" altLang="ko-KR" dirty="0"/>
              <a:t>3</a:t>
            </a:r>
            <a:r>
              <a:rPr lang="ko-KR" altLang="en-US" dirty="0" smtClean="0"/>
              <a:t>가지</a:t>
            </a:r>
            <a:r>
              <a:rPr lang="en-US" altLang="ko-KR" dirty="0" smtClean="0"/>
              <a:t>.</a:t>
            </a:r>
            <a:endParaRPr lang="ko-KR" altLang="en-US" dirty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597428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o-KR" altLang="en-US" sz="2400" b="1" dirty="0">
                <a:solidFill>
                  <a:srgbClr val="FF0000"/>
                </a:solidFill>
              </a:rPr>
              <a:t>탈 시설</a:t>
            </a:r>
            <a:r>
              <a:rPr lang="en-US" altLang="ko-KR" sz="2400" b="1" dirty="0">
                <a:solidFill>
                  <a:srgbClr val="FF0000"/>
                </a:solidFill>
              </a:rPr>
              <a:t>/</a:t>
            </a:r>
            <a:r>
              <a:rPr lang="ko-KR" altLang="en-US" sz="2400" b="1" dirty="0">
                <a:solidFill>
                  <a:srgbClr val="FF0000"/>
                </a:solidFill>
              </a:rPr>
              <a:t>독립생활의 몇 가지 오해 </a:t>
            </a:r>
            <a:endParaRPr lang="ko-KR" altLang="en-US" sz="2400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179512" y="1052736"/>
            <a:ext cx="8856984" cy="5688632"/>
          </a:xfrm>
        </p:spPr>
        <p:txBody>
          <a:bodyPr>
            <a:normAutofit fontScale="40000" lnSpcReduction="20000"/>
          </a:bodyPr>
          <a:lstStyle/>
          <a:p>
            <a:pPr marL="0" indent="0" fontAlgn="base">
              <a:buNone/>
            </a:pPr>
            <a:endParaRPr lang="ko-KR" altLang="en-US" b="1" dirty="0"/>
          </a:p>
          <a:p>
            <a:pPr fontAlgn="base" latinLnBrk="0"/>
            <a:r>
              <a:rPr lang="en-US" altLang="ko-KR" sz="4500" dirty="0" smtClean="0"/>
              <a:t>-</a:t>
            </a:r>
            <a:r>
              <a:rPr lang="ko-KR" altLang="en-US" sz="4500" b="1" dirty="0"/>
              <a:t>독</a:t>
            </a:r>
            <a:r>
              <a:rPr lang="ko-KR" altLang="en-US" sz="4500" b="1" dirty="0" smtClean="0"/>
              <a:t>립생활은 완전 자급자족을 의미한다</a:t>
            </a:r>
            <a:r>
              <a:rPr lang="en-US" altLang="ko-KR" sz="4500" b="1" dirty="0" smtClean="0"/>
              <a:t>? </a:t>
            </a:r>
            <a:r>
              <a:rPr lang="ko-KR" altLang="en-US" sz="4500" i="1" dirty="0"/>
              <a:t>그러나 어느 누구도 완전히 자급자족 할 수 없다</a:t>
            </a:r>
            <a:r>
              <a:rPr lang="en-US" altLang="ko-KR" sz="4500" i="1" dirty="0"/>
              <a:t>. </a:t>
            </a:r>
            <a:r>
              <a:rPr lang="ko-KR" altLang="en-US" sz="4500" i="1" dirty="0"/>
              <a:t>운전사</a:t>
            </a:r>
            <a:r>
              <a:rPr lang="en-US" altLang="ko-KR" sz="4500" i="1" dirty="0"/>
              <a:t>, </a:t>
            </a:r>
            <a:r>
              <a:rPr lang="ko-KR" altLang="en-US" sz="4500" i="1" dirty="0"/>
              <a:t>가사 도움이</a:t>
            </a:r>
            <a:r>
              <a:rPr lang="en-US" altLang="ko-KR" sz="4500" i="1" dirty="0"/>
              <a:t>, </a:t>
            </a:r>
            <a:r>
              <a:rPr lang="ko-KR" altLang="en-US" sz="4500" i="1" dirty="0"/>
              <a:t>정원사</a:t>
            </a:r>
            <a:r>
              <a:rPr lang="en-US" altLang="ko-KR" sz="4500" i="1" dirty="0"/>
              <a:t>...</a:t>
            </a:r>
            <a:r>
              <a:rPr lang="ko-KR" altLang="en-US" sz="4500" i="1" dirty="0"/>
              <a:t>누군가의 도움을 받아야 한다</a:t>
            </a:r>
            <a:r>
              <a:rPr lang="en-US" altLang="ko-KR" sz="4500" dirty="0"/>
              <a:t>. </a:t>
            </a:r>
            <a:endParaRPr lang="ko-KR" altLang="en-US" sz="4500" dirty="0"/>
          </a:p>
          <a:p>
            <a:pPr fontAlgn="base" latinLnBrk="0"/>
            <a:r>
              <a:rPr lang="en-US" altLang="ko-KR" sz="4500" b="1" i="1" dirty="0"/>
              <a:t>-</a:t>
            </a:r>
            <a:r>
              <a:rPr lang="ko-KR" altLang="en-US" sz="4500" b="1" dirty="0"/>
              <a:t>모든 사람에게 해당하지 않음으로 언제나 시설이 필요하다</a:t>
            </a:r>
            <a:r>
              <a:rPr lang="en-US" altLang="ko-KR" sz="4500" dirty="0"/>
              <a:t>. </a:t>
            </a:r>
            <a:r>
              <a:rPr lang="ko-KR" altLang="en-US" sz="4500" i="1" dirty="0"/>
              <a:t>그러나 적절한 지원이 따르면 가능하다</a:t>
            </a:r>
            <a:r>
              <a:rPr lang="en-US" altLang="ko-KR" sz="4500" i="1" dirty="0"/>
              <a:t>. </a:t>
            </a:r>
            <a:endParaRPr lang="ko-KR" altLang="en-US" sz="4500" i="1" dirty="0"/>
          </a:p>
          <a:p>
            <a:pPr fontAlgn="base" latinLnBrk="0"/>
            <a:r>
              <a:rPr lang="en-US" altLang="ko-KR" sz="4500" i="1" dirty="0"/>
              <a:t>-</a:t>
            </a:r>
            <a:r>
              <a:rPr lang="ko-KR" altLang="en-US" sz="4500" b="1" dirty="0"/>
              <a:t>더 이상의 지원 서비스가 필요 없음을 의미한다</a:t>
            </a:r>
            <a:r>
              <a:rPr lang="en-US" altLang="ko-KR" sz="4500" b="1" i="1" dirty="0"/>
              <a:t>. </a:t>
            </a:r>
            <a:r>
              <a:rPr lang="ko-KR" altLang="en-US" sz="4500" i="1" dirty="0"/>
              <a:t>지원 서비스는 필수 이다</a:t>
            </a:r>
            <a:r>
              <a:rPr lang="en-US" altLang="ko-KR" sz="4500" i="1" dirty="0"/>
              <a:t>. </a:t>
            </a:r>
            <a:endParaRPr lang="ko-KR" altLang="en-US" sz="4500" i="1" dirty="0"/>
          </a:p>
          <a:p>
            <a:pPr fontAlgn="base" latinLnBrk="0"/>
            <a:r>
              <a:rPr lang="en-US" altLang="ko-KR" sz="4500" b="1" dirty="0"/>
              <a:t>-</a:t>
            </a:r>
            <a:r>
              <a:rPr lang="ko-KR" altLang="en-US" sz="4500" b="1" dirty="0"/>
              <a:t>탈 시설</a:t>
            </a:r>
            <a:r>
              <a:rPr lang="en-US" altLang="ko-KR" sz="4500" b="1" dirty="0"/>
              <a:t>/</a:t>
            </a:r>
            <a:r>
              <a:rPr lang="ko-KR" altLang="en-US" sz="4500" b="1" dirty="0"/>
              <a:t>독립생활을 하면 외롭고 고립된</a:t>
            </a:r>
            <a:r>
              <a:rPr lang="ko-KR" altLang="en-US" sz="4500" dirty="0"/>
              <a:t>다</a:t>
            </a:r>
            <a:r>
              <a:rPr lang="en-US" altLang="ko-KR" sz="4500" i="1" dirty="0"/>
              <a:t>. </a:t>
            </a:r>
            <a:r>
              <a:rPr lang="ko-KR" altLang="en-US" sz="4500" i="1" dirty="0"/>
              <a:t>고립을 의미하는 것이 아니고</a:t>
            </a:r>
            <a:r>
              <a:rPr lang="en-US" altLang="ko-KR" sz="4500" i="1" dirty="0"/>
              <a:t>, </a:t>
            </a:r>
            <a:r>
              <a:rPr lang="ko-KR" altLang="en-US" sz="4500" i="1" dirty="0"/>
              <a:t>어디서</a:t>
            </a:r>
            <a:r>
              <a:rPr lang="en-US" altLang="ko-KR" sz="4500" i="1" dirty="0"/>
              <a:t>, </a:t>
            </a:r>
            <a:r>
              <a:rPr lang="ko-KR" altLang="en-US" sz="4500" i="1" dirty="0"/>
              <a:t>누구와 살 것인가를 선택할 권한이 있다</a:t>
            </a:r>
            <a:r>
              <a:rPr lang="en-US" altLang="ko-KR" sz="4500" i="1" dirty="0"/>
              <a:t>. </a:t>
            </a:r>
            <a:endParaRPr lang="ko-KR" altLang="en-US" sz="4500" i="1" dirty="0"/>
          </a:p>
          <a:p>
            <a:pPr fontAlgn="base" latinLnBrk="0"/>
            <a:r>
              <a:rPr lang="en-US" altLang="ko-KR" sz="4500" dirty="0"/>
              <a:t>-</a:t>
            </a:r>
            <a:r>
              <a:rPr lang="ko-KR" altLang="en-US" sz="4500" b="1" dirty="0"/>
              <a:t>여러 가지 문제가 다르기 때문에 시설에 있는 것이 안전하고 ‘개인예산제도’는 부정</a:t>
            </a:r>
            <a:r>
              <a:rPr lang="en-US" altLang="ko-KR" sz="4500" b="1" dirty="0"/>
              <a:t>, </a:t>
            </a:r>
            <a:r>
              <a:rPr lang="ko-KR" altLang="en-US" sz="4500" b="1" dirty="0"/>
              <a:t>횡령 등 </a:t>
            </a:r>
            <a:r>
              <a:rPr lang="ko-KR" altLang="en-US" sz="4500" b="1" dirty="0" smtClean="0"/>
              <a:t>독립생활에는 여러 </a:t>
            </a:r>
            <a:r>
              <a:rPr lang="ko-KR" altLang="en-US" sz="4500" b="1" dirty="0"/>
              <a:t>문제가 따른다</a:t>
            </a:r>
            <a:r>
              <a:rPr lang="en-US" altLang="ko-KR" sz="4500" b="1" dirty="0"/>
              <a:t>.</a:t>
            </a:r>
            <a:r>
              <a:rPr lang="en-US" altLang="ko-KR" sz="4500" i="1" dirty="0"/>
              <a:t> </a:t>
            </a:r>
            <a:r>
              <a:rPr lang="ko-KR" altLang="en-US" sz="4500" i="1" dirty="0"/>
              <a:t>시설 생활에는 더 많은 문제가 따른다</a:t>
            </a:r>
            <a:r>
              <a:rPr lang="en-US" altLang="ko-KR" sz="4500" i="1" dirty="0"/>
              <a:t>. </a:t>
            </a:r>
            <a:endParaRPr lang="ko-KR" altLang="en-US" sz="4500" i="1" dirty="0"/>
          </a:p>
          <a:p>
            <a:pPr fontAlgn="base" latinLnBrk="0"/>
            <a:r>
              <a:rPr lang="en-US" altLang="ko-KR" sz="4500" b="1" dirty="0"/>
              <a:t>-</a:t>
            </a:r>
            <a:r>
              <a:rPr lang="ko-KR" altLang="en-US" sz="4500" b="1" dirty="0"/>
              <a:t>그룹 홈과 </a:t>
            </a:r>
            <a:r>
              <a:rPr lang="en-US" altLang="ko-KR" sz="4500" b="1" dirty="0"/>
              <a:t>Day Center </a:t>
            </a:r>
            <a:r>
              <a:rPr lang="ko-KR" altLang="en-US" sz="4500" b="1" dirty="0"/>
              <a:t>로 대체할 수 있다</a:t>
            </a:r>
            <a:r>
              <a:rPr lang="en-US" altLang="ko-KR" sz="4500" i="1" dirty="0"/>
              <a:t>. </a:t>
            </a:r>
            <a:r>
              <a:rPr lang="ko-KR" altLang="en-US" sz="4500" i="1" dirty="0"/>
              <a:t>그룹 홈과 </a:t>
            </a:r>
            <a:r>
              <a:rPr lang="en-US" altLang="ko-KR" sz="4500" i="1" dirty="0"/>
              <a:t>Day Center</a:t>
            </a:r>
            <a:r>
              <a:rPr lang="ko-KR" altLang="en-US" sz="4500" i="1" dirty="0"/>
              <a:t>를 사용하는 것은 다른 서비스가 부족하기 때문이다</a:t>
            </a:r>
            <a:r>
              <a:rPr lang="en-US" altLang="ko-KR" sz="4500" i="1" dirty="0"/>
              <a:t>. </a:t>
            </a:r>
            <a:endParaRPr lang="ko-KR" altLang="en-US" sz="4500" i="1" dirty="0"/>
          </a:p>
          <a:p>
            <a:pPr fontAlgn="base" latinLnBrk="0"/>
            <a:r>
              <a:rPr lang="en-US" altLang="ko-KR" sz="4500" i="1" dirty="0"/>
              <a:t>-</a:t>
            </a:r>
            <a:r>
              <a:rPr lang="ko-KR" altLang="en-US" sz="4500" b="1" dirty="0"/>
              <a:t>모든 사람에게 탈 시설</a:t>
            </a:r>
            <a:r>
              <a:rPr lang="en-US" altLang="ko-KR" sz="4500" b="1" dirty="0"/>
              <a:t>/</a:t>
            </a:r>
            <a:r>
              <a:rPr lang="ko-KR" altLang="en-US" sz="4500" b="1" dirty="0"/>
              <a:t>독립생활은 고비용이다</a:t>
            </a:r>
            <a:r>
              <a:rPr lang="en-US" altLang="ko-KR" sz="4500" b="1" dirty="0"/>
              <a:t>. </a:t>
            </a:r>
            <a:r>
              <a:rPr lang="ko-KR" altLang="en-US" sz="4500" i="1" dirty="0"/>
              <a:t>독립생활은 인권이다</a:t>
            </a:r>
            <a:r>
              <a:rPr lang="en-US" altLang="ko-KR" sz="4500" i="1" dirty="0"/>
              <a:t>. </a:t>
            </a:r>
            <a:r>
              <a:rPr lang="ko-KR" altLang="en-US" sz="4500" i="1" dirty="0"/>
              <a:t>비용 절감을 이유로 시설생활을 강요할 수 없다</a:t>
            </a:r>
            <a:r>
              <a:rPr lang="en-US" altLang="ko-KR" sz="4500" i="1" dirty="0"/>
              <a:t>. </a:t>
            </a:r>
            <a:endParaRPr lang="ko-KR" altLang="en-US" sz="4500" i="1" dirty="0"/>
          </a:p>
          <a:p>
            <a:pPr fontAlgn="base" latinLnBrk="0"/>
            <a:r>
              <a:rPr lang="en-US" altLang="ko-KR" sz="4500" b="1" dirty="0"/>
              <a:t>-</a:t>
            </a:r>
            <a:r>
              <a:rPr lang="ko-KR" altLang="en-US" sz="4500" b="1" dirty="0"/>
              <a:t>활동보조인 서비스는 아동장애인에게는 적절치 않다</a:t>
            </a:r>
            <a:r>
              <a:rPr lang="en-US" altLang="ko-KR" sz="4500" b="1" dirty="0"/>
              <a:t>. </a:t>
            </a:r>
            <a:r>
              <a:rPr lang="ko-KR" altLang="en-US" sz="4500" i="1" dirty="0"/>
              <a:t>경험에 비추어 보면</a:t>
            </a:r>
            <a:r>
              <a:rPr lang="en-US" altLang="ko-KR" sz="4500" i="1" dirty="0"/>
              <a:t>, </a:t>
            </a:r>
            <a:r>
              <a:rPr lang="ko-KR" altLang="en-US" sz="4500" i="1" dirty="0"/>
              <a:t>아동과 가족들은 활동보조인으로부터 많은 도움을 받을 수 있다</a:t>
            </a:r>
            <a:r>
              <a:rPr lang="en-US" altLang="ko-KR" sz="4500" i="1" dirty="0"/>
              <a:t>. </a:t>
            </a:r>
            <a:endParaRPr lang="ko-KR" altLang="en-US" sz="4500" i="1" dirty="0"/>
          </a:p>
          <a:p>
            <a:pPr fontAlgn="base" latinLnBrk="0"/>
            <a:r>
              <a:rPr lang="en-US" altLang="ko-KR" sz="4500" b="1" dirty="0"/>
              <a:t>-</a:t>
            </a:r>
            <a:r>
              <a:rPr lang="ko-KR" altLang="en-US" sz="4500" b="1" dirty="0"/>
              <a:t>제공되는 지원의 질을 컨트롤하기가 어렵다</a:t>
            </a:r>
            <a:r>
              <a:rPr lang="en-US" altLang="ko-KR" sz="4500" i="1" dirty="0"/>
              <a:t>. </a:t>
            </a:r>
            <a:r>
              <a:rPr lang="ko-KR" altLang="en-US" sz="4500" i="1" dirty="0"/>
              <a:t>지원 서비스를 스스로 결정할 수 있기 때문에 서비스의 질이 훨씬 높을 수 있다</a:t>
            </a:r>
            <a:r>
              <a:rPr lang="en-US" altLang="ko-KR" sz="4500" i="1" dirty="0"/>
              <a:t>. </a:t>
            </a:r>
            <a:endParaRPr lang="ko-KR" altLang="en-US" sz="4500" i="1" dirty="0"/>
          </a:p>
          <a:p>
            <a:endParaRPr lang="ko-KR" altLang="en-US" sz="3600" dirty="0"/>
          </a:p>
        </p:txBody>
      </p:sp>
    </p:spTree>
    <p:extLst>
      <p:ext uri="{BB962C8B-B14F-4D97-AF65-F5344CB8AC3E}">
        <p14:creationId xmlns:p14="http://schemas.microsoft.com/office/powerpoint/2010/main" val="343371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o-KR" altLang="en-US" sz="3600" b="1" dirty="0">
                <a:solidFill>
                  <a:srgbClr val="FF0000"/>
                </a:solidFill>
              </a:rPr>
              <a:t>탈 </a:t>
            </a:r>
            <a:r>
              <a:rPr lang="ko-KR" altLang="en-US" sz="3600" b="1" dirty="0" smtClean="0">
                <a:solidFill>
                  <a:srgbClr val="FF0000"/>
                </a:solidFill>
              </a:rPr>
              <a:t>시설</a:t>
            </a:r>
            <a:r>
              <a:rPr lang="en-US" altLang="ko-KR" sz="3600" b="1" dirty="0" smtClean="0">
                <a:solidFill>
                  <a:srgbClr val="FF0000"/>
                </a:solidFill>
              </a:rPr>
              <a:t>/</a:t>
            </a:r>
            <a:r>
              <a:rPr lang="ko-KR" altLang="en-US" sz="3600" b="1" dirty="0" smtClean="0">
                <a:solidFill>
                  <a:srgbClr val="FF0000"/>
                </a:solidFill>
              </a:rPr>
              <a:t>독립생활의 </a:t>
            </a:r>
            <a:r>
              <a:rPr lang="ko-KR" altLang="en-US" sz="3600" b="1" dirty="0">
                <a:solidFill>
                  <a:srgbClr val="FF0000"/>
                </a:solidFill>
              </a:rPr>
              <a:t>몇</a:t>
            </a:r>
            <a:r>
              <a:rPr lang="ko-KR" altLang="en-US" sz="3600" b="1" dirty="0" smtClean="0">
                <a:solidFill>
                  <a:srgbClr val="FF0000"/>
                </a:solidFill>
              </a:rPr>
              <a:t> 가지 오해 </a:t>
            </a:r>
            <a:endParaRPr lang="ko-KR" altLang="en-US" sz="3600" b="1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179512" y="1600200"/>
            <a:ext cx="8507288" cy="4997152"/>
          </a:xfrm>
        </p:spPr>
        <p:txBody>
          <a:bodyPr>
            <a:normAutofit/>
          </a:bodyPr>
          <a:lstStyle/>
          <a:p>
            <a:r>
              <a:rPr lang="ko-KR" altLang="en-US" sz="2400" dirty="0" smtClean="0"/>
              <a:t>완전 자급 자족 할 수 있다</a:t>
            </a:r>
            <a:r>
              <a:rPr lang="en-US" altLang="ko-KR" sz="2400" dirty="0" smtClean="0"/>
              <a:t>. </a:t>
            </a:r>
          </a:p>
          <a:p>
            <a:r>
              <a:rPr lang="ko-KR" altLang="en-US" sz="2400" dirty="0" smtClean="0"/>
              <a:t>모든 사람에게 해당하지 않음으로 언제나 시설이 필요하다</a:t>
            </a:r>
            <a:r>
              <a:rPr lang="en-US" altLang="ko-KR" sz="2400" dirty="0" smtClean="0"/>
              <a:t>.</a:t>
            </a:r>
          </a:p>
          <a:p>
            <a:r>
              <a:rPr lang="ko-KR" altLang="en-US" sz="2400" dirty="0" smtClean="0"/>
              <a:t>더 이상의 지원 서비스가 필요 없음을 의미한다</a:t>
            </a:r>
            <a:r>
              <a:rPr lang="en-US" altLang="ko-KR" sz="2400" dirty="0" smtClean="0"/>
              <a:t>.  </a:t>
            </a:r>
          </a:p>
          <a:p>
            <a:r>
              <a:rPr lang="ko-KR" altLang="en-US" sz="2400" dirty="0"/>
              <a:t>탈 시설</a:t>
            </a:r>
            <a:r>
              <a:rPr lang="en-US" altLang="ko-KR" sz="2400" dirty="0"/>
              <a:t>/</a:t>
            </a:r>
            <a:r>
              <a:rPr lang="ko-KR" altLang="en-US" sz="2400" dirty="0" smtClean="0"/>
              <a:t>독립생활을 하면 외롭고 고립된다</a:t>
            </a:r>
            <a:r>
              <a:rPr lang="en-US" altLang="ko-KR" sz="2400" dirty="0" smtClean="0"/>
              <a:t>. </a:t>
            </a:r>
          </a:p>
          <a:p>
            <a:r>
              <a:rPr lang="ko-KR" altLang="en-US" sz="2400" dirty="0" smtClean="0"/>
              <a:t>여러 가지 문제가 다르기 때문에 시설에 있는 것이 안전하고 </a:t>
            </a:r>
            <a:r>
              <a:rPr lang="en-US" altLang="ko-KR" sz="2400" dirty="0" smtClean="0"/>
              <a:t>‘</a:t>
            </a:r>
            <a:r>
              <a:rPr lang="ko-KR" altLang="en-US" sz="2400" b="1" dirty="0" smtClean="0"/>
              <a:t>개인예산제도</a:t>
            </a:r>
            <a:r>
              <a:rPr lang="en-US" altLang="ko-KR" sz="2400" dirty="0" smtClean="0"/>
              <a:t>’</a:t>
            </a:r>
            <a:r>
              <a:rPr lang="ko-KR" altLang="en-US" sz="2400" dirty="0" smtClean="0"/>
              <a:t>는 부정</a:t>
            </a:r>
            <a:r>
              <a:rPr lang="en-US" altLang="ko-KR" sz="2400" dirty="0" smtClean="0"/>
              <a:t>, </a:t>
            </a:r>
            <a:r>
              <a:rPr lang="ko-KR" altLang="en-US" sz="2400" dirty="0" smtClean="0"/>
              <a:t>횡령 등 여러 문제가 따른다</a:t>
            </a:r>
            <a:r>
              <a:rPr lang="en-US" altLang="ko-KR" sz="2400" dirty="0" smtClean="0"/>
              <a:t>.</a:t>
            </a:r>
          </a:p>
          <a:p>
            <a:r>
              <a:rPr lang="ko-KR" altLang="en-US" sz="2400" dirty="0" smtClean="0"/>
              <a:t>그룹 홈과 </a:t>
            </a:r>
            <a:r>
              <a:rPr lang="en-US" altLang="ko-KR" sz="2400" dirty="0" smtClean="0"/>
              <a:t>Day Center </a:t>
            </a:r>
            <a:r>
              <a:rPr lang="ko-KR" altLang="en-US" sz="2400" dirty="0" smtClean="0"/>
              <a:t>로 대체할 수 있다</a:t>
            </a:r>
            <a:r>
              <a:rPr lang="en-US" altLang="ko-KR" sz="2400" dirty="0" smtClean="0"/>
              <a:t>. </a:t>
            </a:r>
          </a:p>
          <a:p>
            <a:r>
              <a:rPr lang="ko-KR" altLang="en-US" sz="2400" dirty="0" smtClean="0"/>
              <a:t>모든 사람에게  </a:t>
            </a:r>
            <a:r>
              <a:rPr lang="ko-KR" altLang="en-US" sz="2400" dirty="0"/>
              <a:t>탈 시설</a:t>
            </a:r>
            <a:r>
              <a:rPr lang="en-US" altLang="ko-KR" sz="2400" dirty="0"/>
              <a:t>/</a:t>
            </a:r>
            <a:r>
              <a:rPr lang="ko-KR" altLang="en-US" sz="2400" dirty="0" smtClean="0"/>
              <a:t>독립생활은 고비용이다</a:t>
            </a:r>
            <a:r>
              <a:rPr lang="en-US" altLang="ko-KR" sz="2400" dirty="0" smtClean="0"/>
              <a:t>.  </a:t>
            </a:r>
          </a:p>
          <a:p>
            <a:r>
              <a:rPr lang="ko-KR" altLang="en-US" sz="2400" dirty="0" smtClean="0"/>
              <a:t>활동보조인 서비스는 아동장애인에게는 적절치 않다</a:t>
            </a:r>
            <a:r>
              <a:rPr lang="en-US" altLang="ko-KR" sz="2400" dirty="0" smtClean="0"/>
              <a:t>. </a:t>
            </a:r>
          </a:p>
          <a:p>
            <a:r>
              <a:rPr lang="ko-KR" altLang="en-US" sz="2400" dirty="0" smtClean="0"/>
              <a:t>제공되는 지원의 질을 </a:t>
            </a:r>
            <a:r>
              <a:rPr lang="ko-KR" altLang="en-US" sz="2400" dirty="0" err="1" smtClean="0"/>
              <a:t>콘트롤</a:t>
            </a:r>
            <a:r>
              <a:rPr lang="ko-KR" altLang="en-US" sz="2400" dirty="0" smtClean="0"/>
              <a:t> 하기가 어렵다</a:t>
            </a:r>
            <a:r>
              <a:rPr lang="en-US" altLang="ko-KR" sz="2400" dirty="0" smtClean="0"/>
              <a:t>. . </a:t>
            </a:r>
          </a:p>
          <a:p>
            <a:endParaRPr lang="en-US" altLang="ko-KR" sz="2400" dirty="0" smtClean="0"/>
          </a:p>
          <a:p>
            <a:endParaRPr lang="ko-KR" altLang="en-US" sz="2400" dirty="0"/>
          </a:p>
        </p:txBody>
      </p:sp>
    </p:spTree>
    <p:extLst>
      <p:ext uri="{BB962C8B-B14F-4D97-AF65-F5344CB8AC3E}">
        <p14:creationId xmlns:p14="http://schemas.microsoft.com/office/powerpoint/2010/main" val="999923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fontAlgn="base"/>
            <a:r>
              <a:rPr lang="ko-KR" altLang="en-US" sz="3200" b="1" dirty="0">
                <a:solidFill>
                  <a:srgbClr val="FF0000"/>
                </a:solidFill>
              </a:rPr>
              <a:t>활동보조인 </a:t>
            </a:r>
            <a:r>
              <a:rPr lang="en-US" altLang="ko-KR" sz="3200" b="1" dirty="0">
                <a:solidFill>
                  <a:srgbClr val="FF0000"/>
                </a:solidFill>
              </a:rPr>
              <a:t>(Personal Assistants, PA) </a:t>
            </a:r>
            <a:endParaRPr lang="ko-KR" altLang="en-US" sz="3200" b="1" dirty="0">
              <a:solidFill>
                <a:srgbClr val="FF0000"/>
              </a:solidFill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251520" y="1340768"/>
            <a:ext cx="8640960" cy="4785395"/>
          </a:xfrm>
        </p:spPr>
        <p:txBody>
          <a:bodyPr>
            <a:noAutofit/>
          </a:bodyPr>
          <a:lstStyle/>
          <a:p>
            <a:pPr fontAlgn="base"/>
            <a:r>
              <a:rPr lang="ko-KR" altLang="en-US" sz="2400" dirty="0" smtClean="0"/>
              <a:t>활동 </a:t>
            </a:r>
            <a:r>
              <a:rPr lang="ko-KR" altLang="en-US" sz="2400" dirty="0"/>
              <a:t>보조인은 독립생활을 가능케 하는 수단이며 </a:t>
            </a:r>
            <a:r>
              <a:rPr lang="ko-KR" altLang="en-US" sz="2400" dirty="0" smtClean="0"/>
              <a:t>도구</a:t>
            </a:r>
            <a:r>
              <a:rPr lang="en-US" altLang="ko-KR" sz="2400" dirty="0" smtClean="0"/>
              <a:t>. </a:t>
            </a:r>
          </a:p>
          <a:p>
            <a:pPr fontAlgn="base"/>
            <a:r>
              <a:rPr lang="ko-KR" altLang="en-US" sz="2400" dirty="0" smtClean="0"/>
              <a:t>대개의 </a:t>
            </a:r>
            <a:r>
              <a:rPr lang="ko-KR" altLang="en-US" sz="2400" dirty="0"/>
              <a:t>경우 </a:t>
            </a:r>
            <a:r>
              <a:rPr lang="en-US" altLang="ko-KR" sz="2400" dirty="0"/>
              <a:t>PA</a:t>
            </a:r>
            <a:r>
              <a:rPr lang="ko-KR" altLang="en-US" sz="2400" dirty="0"/>
              <a:t>는 한정된 예산의 범위 내에서 장애인들에게 지급되어 구입되는 </a:t>
            </a:r>
            <a:r>
              <a:rPr lang="ko-KR" altLang="en-US" sz="2400" dirty="0" smtClean="0"/>
              <a:t>서비스</a:t>
            </a:r>
            <a:r>
              <a:rPr lang="en-US" altLang="ko-KR" sz="2400" dirty="0" smtClean="0"/>
              <a:t>. </a:t>
            </a:r>
          </a:p>
          <a:p>
            <a:pPr fontAlgn="base"/>
            <a:r>
              <a:rPr lang="en-US" altLang="ko-KR" sz="2400" dirty="0" smtClean="0"/>
              <a:t>PA</a:t>
            </a:r>
            <a:r>
              <a:rPr lang="ko-KR" altLang="en-US" sz="2400" dirty="0"/>
              <a:t>는 개별 장애인의 욕구 사정에 준하여</a:t>
            </a:r>
            <a:r>
              <a:rPr lang="en-US" altLang="ko-KR" sz="2400" dirty="0"/>
              <a:t>, </a:t>
            </a:r>
            <a:r>
              <a:rPr lang="ko-KR" altLang="en-US" sz="2400" dirty="0"/>
              <a:t>생활환경을 고려하여 </a:t>
            </a:r>
            <a:r>
              <a:rPr lang="ko-KR" altLang="en-US" sz="2400" dirty="0" smtClean="0"/>
              <a:t>지급</a:t>
            </a:r>
            <a:r>
              <a:rPr lang="en-US" altLang="ko-KR" sz="2400" dirty="0" smtClean="0"/>
              <a:t>. </a:t>
            </a:r>
            <a:r>
              <a:rPr lang="en-US" altLang="ko-KR" sz="2400" dirty="0"/>
              <a:t>PA</a:t>
            </a:r>
            <a:r>
              <a:rPr lang="ko-KR" altLang="en-US" sz="2400" dirty="0"/>
              <a:t>에게 지급되는 급여는 해당 국가의 현 임금 체계에 준한다</a:t>
            </a:r>
            <a:r>
              <a:rPr lang="en-US" altLang="ko-KR" sz="2400" dirty="0"/>
              <a:t>. </a:t>
            </a:r>
            <a:r>
              <a:rPr lang="ko-KR" altLang="en-US" sz="2400" dirty="0"/>
              <a:t>그러나 </a:t>
            </a:r>
            <a:r>
              <a:rPr lang="ko-KR" altLang="en-US" sz="2400" dirty="0" smtClean="0"/>
              <a:t>장애인들이 </a:t>
            </a:r>
            <a:r>
              <a:rPr lang="ko-KR" altLang="en-US" sz="2400" dirty="0"/>
              <a:t>직접 </a:t>
            </a:r>
            <a:r>
              <a:rPr lang="en-US" altLang="ko-KR" sz="2400" dirty="0"/>
              <a:t>PA</a:t>
            </a:r>
            <a:r>
              <a:rPr lang="ko-KR" altLang="en-US" sz="2400" dirty="0"/>
              <a:t>를 채용하고</a:t>
            </a:r>
            <a:r>
              <a:rPr lang="en-US" altLang="ko-KR" sz="2400" dirty="0"/>
              <a:t>, </a:t>
            </a:r>
            <a:r>
              <a:rPr lang="ko-KR" altLang="en-US" sz="2400" dirty="0"/>
              <a:t>필요하다면 훈련을 거쳐 장애인들이 필요로 하는 지원을 받을 수 있도록 관리해야 한다</a:t>
            </a:r>
            <a:r>
              <a:rPr lang="en-US" altLang="ko-KR" sz="2400" dirty="0"/>
              <a:t>. </a:t>
            </a:r>
            <a:endParaRPr lang="en-US" altLang="ko-KR" sz="2400" dirty="0" smtClean="0"/>
          </a:p>
          <a:p>
            <a:pPr fontAlgn="base"/>
            <a:r>
              <a:rPr lang="en-US" altLang="ko-KR" sz="2400" dirty="0" smtClean="0"/>
              <a:t>PA</a:t>
            </a:r>
            <a:r>
              <a:rPr lang="ko-KR" altLang="en-US" sz="2400" dirty="0"/>
              <a:t>의 급여는 정당해야 하며 기타 업무 수행에 소요되는 비용</a:t>
            </a:r>
            <a:r>
              <a:rPr lang="en-US" altLang="ko-KR" sz="2400" dirty="0"/>
              <a:t>, </a:t>
            </a:r>
            <a:r>
              <a:rPr lang="ko-KR" altLang="en-US" sz="2400" dirty="0"/>
              <a:t>즉 고용주의 부담인 보험금 기여</a:t>
            </a:r>
            <a:r>
              <a:rPr lang="en-US" altLang="ko-KR" sz="2400" dirty="0"/>
              <a:t>, </a:t>
            </a:r>
            <a:r>
              <a:rPr lang="ko-KR" altLang="en-US" sz="2400" dirty="0"/>
              <a:t>행정 비용</a:t>
            </a:r>
            <a:r>
              <a:rPr lang="en-US" altLang="ko-KR" sz="2400" dirty="0"/>
              <a:t>, PA </a:t>
            </a:r>
            <a:r>
              <a:rPr lang="ko-KR" altLang="en-US" sz="2400" dirty="0"/>
              <a:t>동료 상호 지원비가 포함되어야 한다</a:t>
            </a:r>
            <a:r>
              <a:rPr lang="en-US" altLang="ko-KR" sz="2400" dirty="0"/>
              <a:t>. </a:t>
            </a:r>
            <a:endParaRPr lang="ko-KR" altLang="en-US" sz="2400" dirty="0"/>
          </a:p>
          <a:p>
            <a:endParaRPr lang="ko-KR" altLang="en-US" sz="2400" dirty="0"/>
          </a:p>
        </p:txBody>
      </p:sp>
    </p:spTree>
    <p:extLst>
      <p:ext uri="{BB962C8B-B14F-4D97-AF65-F5344CB8AC3E}">
        <p14:creationId xmlns:p14="http://schemas.microsoft.com/office/powerpoint/2010/main" val="957195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z="2800" b="1" dirty="0" err="1" smtClean="0">
                <a:solidFill>
                  <a:srgbClr val="FF0000"/>
                </a:solidFill>
              </a:rPr>
              <a:t>통합돌봄</a:t>
            </a:r>
            <a:r>
              <a:rPr lang="en-US" altLang="ko-KR" sz="2800" b="1" dirty="0" smtClean="0">
                <a:solidFill>
                  <a:srgbClr val="FF0000"/>
                </a:solidFill>
              </a:rPr>
              <a:t>(</a:t>
            </a:r>
            <a:r>
              <a:rPr lang="ko-KR" altLang="en-US" sz="2800" b="1" dirty="0" err="1" smtClean="0">
                <a:solidFill>
                  <a:srgbClr val="FF0000"/>
                </a:solidFill>
              </a:rPr>
              <a:t>커뮤니티케어</a:t>
            </a:r>
            <a:r>
              <a:rPr lang="en-US" altLang="ko-KR" sz="2800" b="1" dirty="0" smtClean="0">
                <a:solidFill>
                  <a:srgbClr val="FF0000"/>
                </a:solidFill>
              </a:rPr>
              <a:t>)</a:t>
            </a:r>
            <a:r>
              <a:rPr lang="ko-KR" altLang="en-US" sz="2800" b="1" dirty="0" smtClean="0">
                <a:solidFill>
                  <a:srgbClr val="FF0000"/>
                </a:solidFill>
              </a:rPr>
              <a:t>비용의 문제 </a:t>
            </a:r>
            <a:endParaRPr lang="ko-KR" altLang="en-US" sz="2800" dirty="0">
              <a:solidFill>
                <a:srgbClr val="FF0000"/>
              </a:solidFill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/>
          <a:lstStyle/>
          <a:p>
            <a:pPr fontAlgn="base"/>
            <a:r>
              <a:rPr lang="ko-KR" altLang="en-US" dirty="0"/>
              <a:t>① 탈 시설화와 지역사회에서의 자립은 시설 수용보다 비용이 많이 든다</a:t>
            </a:r>
            <a:r>
              <a:rPr lang="en-US" altLang="ko-KR" dirty="0"/>
              <a:t>. </a:t>
            </a:r>
            <a:endParaRPr lang="ko-KR" altLang="en-US" dirty="0"/>
          </a:p>
          <a:p>
            <a:pPr fontAlgn="base"/>
            <a:r>
              <a:rPr lang="ko-KR" altLang="en-US" dirty="0"/>
              <a:t>② 특히 시설 밖에서 생활하며 자신을 돌볼 능력이 없는 중증 장애인의 경우는 시설의 규모에 상관없이 탈 시설화가 어렵다</a:t>
            </a:r>
            <a:r>
              <a:rPr lang="en-US" altLang="ko-KR" dirty="0"/>
              <a:t>. </a:t>
            </a:r>
            <a:endParaRPr lang="ko-KR" altLang="en-US" dirty="0"/>
          </a:p>
          <a:p>
            <a:pPr fontAlgn="base"/>
            <a:r>
              <a:rPr lang="ko-KR" altLang="en-US" dirty="0"/>
              <a:t>③ 지역사회에 정착해서 독립생활을 하는 과정은 시간이 걸리고 지역사회의 시스템이 </a:t>
            </a:r>
            <a:r>
              <a:rPr lang="ko-KR" altLang="en-US" dirty="0" smtClean="0"/>
              <a:t>변경되어야 </a:t>
            </a:r>
            <a:r>
              <a:rPr lang="ko-KR" altLang="en-US" dirty="0"/>
              <a:t>한다</a:t>
            </a:r>
            <a:r>
              <a:rPr lang="en-US" altLang="ko-KR" dirty="0"/>
              <a:t>. </a:t>
            </a:r>
            <a:endParaRPr lang="ko-KR" altLang="en-US" dirty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681576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o-KR" altLang="en-US" sz="3600" b="1" dirty="0" smtClean="0">
                <a:solidFill>
                  <a:srgbClr val="FF0000"/>
                </a:solidFill>
              </a:rPr>
              <a:t>역사적 배경 </a:t>
            </a:r>
            <a:endParaRPr lang="ko-KR" altLang="en-US" sz="3600" b="1" dirty="0">
              <a:solidFill>
                <a:srgbClr val="FF0000"/>
              </a:solidFill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600200"/>
            <a:ext cx="8435280" cy="4525963"/>
          </a:xfrm>
        </p:spPr>
        <p:txBody>
          <a:bodyPr/>
          <a:lstStyle/>
          <a:p>
            <a:r>
              <a:rPr lang="ko-KR" altLang="en-US" sz="2400" b="1" dirty="0"/>
              <a:t>독립생활과 지역사회 통합</a:t>
            </a:r>
            <a:r>
              <a:rPr lang="en-US" altLang="ko-KR" sz="2400" b="1" dirty="0"/>
              <a:t>, </a:t>
            </a:r>
            <a:r>
              <a:rPr lang="ko-KR" altLang="en-US" sz="2400" b="1" dirty="0"/>
              <a:t>특히 독립생활은 유엔의 권리협약보다 역사가 더 길다</a:t>
            </a:r>
            <a:r>
              <a:rPr lang="en-US" altLang="ko-KR" b="1" dirty="0"/>
              <a:t>.</a:t>
            </a:r>
            <a:endParaRPr lang="ko-KR" altLang="en-US" b="1" dirty="0"/>
          </a:p>
          <a:p>
            <a:r>
              <a:rPr lang="ko-KR" altLang="en-US" sz="2400" b="1" dirty="0"/>
              <a:t>원칙적으로 장애인들이 독립생활을 해야 되고 지역사회 통합되도록 최대한 지원을 해야 된다는 것은 인권에 기반한 </a:t>
            </a:r>
            <a:r>
              <a:rPr lang="ko-KR" altLang="en-US" sz="2400" b="1" dirty="0" smtClean="0"/>
              <a:t>것</a:t>
            </a:r>
            <a:r>
              <a:rPr lang="en-US" altLang="ko-KR" sz="2400" b="1" dirty="0" smtClean="0"/>
              <a:t>. </a:t>
            </a:r>
            <a:r>
              <a:rPr lang="ko-KR" altLang="en-US" sz="2400" b="1" dirty="0"/>
              <a:t>이것은 장애인이라고 해서 반드시 시설생활을 할 필요도</a:t>
            </a:r>
            <a:r>
              <a:rPr lang="en-US" altLang="ko-KR" sz="2400" b="1" dirty="0"/>
              <a:t>, </a:t>
            </a:r>
            <a:r>
              <a:rPr lang="ko-KR" altLang="en-US" sz="2400" b="1" dirty="0"/>
              <a:t>그 안에서 인권을 유린당하지 말아야 한다는 </a:t>
            </a:r>
            <a:r>
              <a:rPr lang="ko-KR" altLang="en-US" sz="2400" b="1" dirty="0" smtClean="0"/>
              <a:t>것</a:t>
            </a:r>
            <a:r>
              <a:rPr lang="en-US" altLang="ko-KR" sz="2400" b="1" dirty="0" smtClean="0"/>
              <a:t>.</a:t>
            </a:r>
          </a:p>
          <a:p>
            <a:r>
              <a:rPr lang="en-US" altLang="ko-KR" sz="2400" b="1" dirty="0"/>
              <a:t>1960</a:t>
            </a:r>
            <a:r>
              <a:rPr lang="ko-KR" altLang="en-US" sz="2400" b="1" dirty="0" smtClean="0"/>
              <a:t>년대 말부터 </a:t>
            </a:r>
            <a:r>
              <a:rPr lang="ko-KR" altLang="en-US" sz="2400" b="1" dirty="0"/>
              <a:t>유럽을 중심으로 </a:t>
            </a:r>
            <a:r>
              <a:rPr lang="en-US" altLang="ko-KR" sz="2400" b="1" dirty="0" smtClean="0"/>
              <a:t>‘</a:t>
            </a:r>
            <a:r>
              <a:rPr lang="ko-KR" altLang="en-US" sz="2400" b="1" dirty="0" smtClean="0"/>
              <a:t>특히 정신장애인대상</a:t>
            </a:r>
            <a:r>
              <a:rPr lang="en-US" altLang="ko-KR" sz="2400" b="1" dirty="0" smtClean="0"/>
              <a:t>’</a:t>
            </a:r>
            <a:r>
              <a:rPr lang="ko-KR" altLang="en-US" sz="2400" b="1" dirty="0" smtClean="0"/>
              <a:t>으</a:t>
            </a:r>
            <a:r>
              <a:rPr lang="ko-KR" altLang="en-US" sz="2400" b="1" dirty="0"/>
              <a:t>로</a:t>
            </a:r>
            <a:r>
              <a:rPr lang="ko-KR" altLang="en-US" sz="2400" b="1" dirty="0" smtClean="0"/>
              <a:t> 요구되어 </a:t>
            </a:r>
            <a:r>
              <a:rPr lang="ko-KR" altLang="en-US" sz="2400" b="1" dirty="0"/>
              <a:t>왔던 것이며</a:t>
            </a:r>
            <a:r>
              <a:rPr lang="en-US" altLang="ko-KR" sz="2400" b="1" dirty="0"/>
              <a:t>, </a:t>
            </a:r>
            <a:r>
              <a:rPr lang="ko-KR" altLang="en-US" sz="2400" b="1" dirty="0"/>
              <a:t>핵심 주장은 장애인들이 ‘환자 취급을 받지 말고 </a:t>
            </a:r>
            <a:r>
              <a:rPr lang="ko-KR" altLang="en-US" sz="2400" b="1" dirty="0" smtClean="0"/>
              <a:t>지역사회로 돌아가야 한다는 것</a:t>
            </a:r>
            <a:r>
              <a:rPr lang="en-US" altLang="ko-KR" sz="2400" b="1" dirty="0" smtClean="0"/>
              <a:t>.</a:t>
            </a:r>
            <a:r>
              <a:rPr lang="ko-KR" altLang="en-US" sz="2400" b="1" dirty="0" smtClean="0"/>
              <a:t> </a:t>
            </a:r>
            <a:endParaRPr lang="ko-KR" altLang="en-US" sz="2400" b="1" dirty="0"/>
          </a:p>
          <a:p>
            <a:endParaRPr lang="ko-KR" altLang="en-US" sz="2400" dirty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989056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o-KR" altLang="en-US" sz="3600" b="1" dirty="0" smtClean="0">
                <a:solidFill>
                  <a:srgbClr val="FF0000"/>
                </a:solidFill>
              </a:rPr>
              <a:t>유럽연구의 결과 </a:t>
            </a:r>
            <a:endParaRPr lang="ko-KR" altLang="en-US" sz="3600" b="1" dirty="0">
              <a:solidFill>
                <a:srgbClr val="FF0000"/>
              </a:solidFill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67544" y="1268760"/>
            <a:ext cx="8507288" cy="4857403"/>
          </a:xfrm>
        </p:spPr>
        <p:txBody>
          <a:bodyPr>
            <a:normAutofit fontScale="62500" lnSpcReduction="20000"/>
          </a:bodyPr>
          <a:lstStyle/>
          <a:p>
            <a:r>
              <a:rPr lang="ko-KR" altLang="en-US" dirty="0"/>
              <a:t>① 실제적으로 예산지원은 사람보다는 건물유지를 위해서 필요하다</a:t>
            </a:r>
            <a:r>
              <a:rPr lang="en-US" altLang="ko-KR" dirty="0"/>
              <a:t>.</a:t>
            </a:r>
            <a:endParaRPr lang="ko-KR" altLang="en-US" dirty="0"/>
          </a:p>
          <a:p>
            <a:r>
              <a:rPr lang="ko-KR" altLang="en-US" dirty="0"/>
              <a:t>② 보호</a:t>
            </a:r>
            <a:r>
              <a:rPr lang="en-US" altLang="ko-KR" dirty="0"/>
              <a:t>/</a:t>
            </a:r>
            <a:r>
              <a:rPr lang="ko-KR" altLang="en-US" dirty="0"/>
              <a:t>지원이 많이 요구되는 장애인들은 대체로 탈 시설을 하지 않는다</a:t>
            </a:r>
            <a:r>
              <a:rPr lang="en-US" altLang="ko-KR" dirty="0"/>
              <a:t>.</a:t>
            </a:r>
            <a:endParaRPr lang="ko-KR" altLang="en-US" dirty="0"/>
          </a:p>
          <a:p>
            <a:pPr fontAlgn="base"/>
            <a:r>
              <a:rPr lang="ko-KR" altLang="en-US" dirty="0"/>
              <a:t>장애인들은 이론상 활동 보조인을 전제로 시설과 독립생활을 선택할 수 있다</a:t>
            </a:r>
            <a:r>
              <a:rPr lang="en-US" altLang="ko-KR" dirty="0"/>
              <a:t>. </a:t>
            </a:r>
            <a:r>
              <a:rPr lang="ko-KR" altLang="en-US" dirty="0"/>
              <a:t>그러나 </a:t>
            </a:r>
            <a:r>
              <a:rPr lang="ko-KR" altLang="en-US" dirty="0" smtClean="0"/>
              <a:t>실제로는 </a:t>
            </a:r>
            <a:r>
              <a:rPr lang="ko-KR" altLang="en-US" dirty="0"/>
              <a:t>장벽이 너무 많다</a:t>
            </a:r>
            <a:r>
              <a:rPr lang="en-US" altLang="ko-KR" dirty="0"/>
              <a:t>. </a:t>
            </a:r>
            <a:r>
              <a:rPr lang="ko-KR" altLang="en-US" dirty="0"/>
              <a:t>그 이유는 소위 ‘지원’이라는 것이 대부분 모든 사람의 욕구 충족에 </a:t>
            </a:r>
            <a:r>
              <a:rPr lang="ko-KR" altLang="en-US" dirty="0" smtClean="0"/>
              <a:t>미흡하기 </a:t>
            </a:r>
            <a:r>
              <a:rPr lang="ko-KR" altLang="en-US" dirty="0"/>
              <a:t>때문이다</a:t>
            </a:r>
            <a:r>
              <a:rPr lang="en-US" altLang="ko-KR" dirty="0"/>
              <a:t>. </a:t>
            </a:r>
            <a:r>
              <a:rPr lang="ko-KR" altLang="en-US" dirty="0"/>
              <a:t>예를 들면</a:t>
            </a:r>
            <a:r>
              <a:rPr lang="en-US" altLang="ko-KR" dirty="0"/>
              <a:t>: </a:t>
            </a:r>
            <a:endParaRPr lang="ko-KR" altLang="en-US" dirty="0"/>
          </a:p>
          <a:p>
            <a:pPr fontAlgn="base"/>
            <a:r>
              <a:rPr lang="en-US" altLang="ko-KR" dirty="0"/>
              <a:t>- </a:t>
            </a:r>
            <a:r>
              <a:rPr lang="ko-KR" altLang="en-US" dirty="0"/>
              <a:t>활동지원은 모든 지방단체가 일률적으로 공급</a:t>
            </a:r>
            <a:r>
              <a:rPr lang="en-US" altLang="ko-KR" dirty="0"/>
              <a:t>/</a:t>
            </a:r>
            <a:r>
              <a:rPr lang="ko-KR" altLang="en-US" dirty="0"/>
              <a:t>시행하지 않는다</a:t>
            </a:r>
          </a:p>
          <a:p>
            <a:pPr fontAlgn="base"/>
            <a:r>
              <a:rPr lang="en-US" altLang="ko-KR" dirty="0"/>
              <a:t>- </a:t>
            </a:r>
            <a:r>
              <a:rPr lang="ko-KR" altLang="en-US" dirty="0"/>
              <a:t>대개 국가의 경우 활동지원은 법률적 구속력이 약하고 실험적 </a:t>
            </a:r>
            <a:r>
              <a:rPr lang="ko-KR" altLang="en-US" dirty="0" smtClean="0"/>
              <a:t>단계</a:t>
            </a:r>
            <a:endParaRPr lang="en-US" altLang="ko-KR" dirty="0" smtClean="0"/>
          </a:p>
          <a:p>
            <a:pPr marL="0" indent="0" fontAlgn="base">
              <a:buNone/>
            </a:pPr>
            <a:r>
              <a:rPr lang="ko-KR" altLang="en-US" dirty="0"/>
              <a:t> </a:t>
            </a:r>
            <a:r>
              <a:rPr lang="ko-KR" altLang="en-US" dirty="0" smtClean="0"/>
              <a:t>     에 </a:t>
            </a:r>
            <a:r>
              <a:rPr lang="ko-KR" altLang="en-US" dirty="0"/>
              <a:t>있다</a:t>
            </a:r>
          </a:p>
          <a:p>
            <a:pPr fontAlgn="base"/>
            <a:r>
              <a:rPr lang="en-US" altLang="ko-KR" dirty="0"/>
              <a:t>- </a:t>
            </a:r>
            <a:r>
              <a:rPr lang="ko-KR" altLang="en-US" dirty="0"/>
              <a:t>지방정부에 배당되는 예산이 아주 미비하기 때문에 활동지원 서비스는 제한적일 수 밖에 </a:t>
            </a:r>
            <a:r>
              <a:rPr lang="ko-KR" altLang="en-US" dirty="0" smtClean="0"/>
              <a:t>없다</a:t>
            </a:r>
            <a:r>
              <a:rPr lang="en-US" altLang="ko-KR" dirty="0"/>
              <a:t>. </a:t>
            </a:r>
            <a:endParaRPr lang="ko-KR" altLang="en-US" dirty="0"/>
          </a:p>
          <a:p>
            <a:pPr fontAlgn="base"/>
            <a:r>
              <a:rPr lang="en-US" altLang="ko-KR" dirty="0"/>
              <a:t>- </a:t>
            </a:r>
            <a:r>
              <a:rPr lang="ko-KR" altLang="en-US" dirty="0"/>
              <a:t>설사 활동지원 서비스가 공급된다 해도 정보의 부족으로 제대로 활용하지 못하는 </a:t>
            </a:r>
            <a:r>
              <a:rPr lang="ko-KR" altLang="en-US" dirty="0" smtClean="0"/>
              <a:t>경우가 많다</a:t>
            </a:r>
            <a:r>
              <a:rPr lang="en-US" altLang="ko-KR" dirty="0"/>
              <a:t>. </a:t>
            </a:r>
            <a:endParaRPr lang="en-US" altLang="ko-KR" dirty="0" smtClean="0"/>
          </a:p>
          <a:p>
            <a:pPr fontAlgn="base"/>
            <a:r>
              <a:rPr lang="ko-KR" altLang="en-US" dirty="0" smtClean="0"/>
              <a:t>시설</a:t>
            </a:r>
            <a:r>
              <a:rPr lang="en-US" altLang="ko-KR" dirty="0"/>
              <a:t>/</a:t>
            </a:r>
            <a:r>
              <a:rPr lang="ko-KR" altLang="en-US" dirty="0"/>
              <a:t>가택보호가 개별 장애인의 지원 욕구를 기반한 예산이 </a:t>
            </a:r>
            <a:r>
              <a:rPr lang="ko-KR" altLang="en-US" dirty="0" smtClean="0"/>
              <a:t>배정 되</a:t>
            </a:r>
            <a:endParaRPr lang="ko-KR" altLang="en-US" dirty="0"/>
          </a:p>
          <a:p>
            <a:pPr marL="0" indent="0" fontAlgn="base">
              <a:buNone/>
            </a:pPr>
            <a:r>
              <a:rPr lang="ko-KR" altLang="en-US" dirty="0" smtClean="0"/>
              <a:t>    지 </a:t>
            </a:r>
            <a:r>
              <a:rPr lang="ko-KR" altLang="en-US" dirty="0"/>
              <a:t>않으며</a:t>
            </a:r>
            <a:r>
              <a:rPr lang="en-US" altLang="ko-KR" dirty="0"/>
              <a:t>, </a:t>
            </a:r>
            <a:r>
              <a:rPr lang="ko-KR" altLang="en-US" dirty="0"/>
              <a:t>시설전체의 비용을 기반으로 예산이 세워진다</a:t>
            </a:r>
            <a:r>
              <a:rPr lang="en-US" altLang="ko-KR" dirty="0"/>
              <a:t>.</a:t>
            </a:r>
            <a:endParaRPr lang="ko-KR" altLang="en-US" dirty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476050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>
                <a:solidFill>
                  <a:srgbClr val="FF0000"/>
                </a:solidFill>
              </a:rPr>
              <a:t>예 산</a:t>
            </a:r>
            <a:endParaRPr lang="ko-KR" altLang="en-US" dirty="0">
              <a:solidFill>
                <a:srgbClr val="FF0000"/>
              </a:solidFill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514350" indent="-514350">
              <a:lnSpc>
                <a:spcPct val="170000"/>
              </a:lnSpc>
              <a:buFont typeface="+mj-lt"/>
              <a:buAutoNum type="arabicPeriod"/>
            </a:pPr>
            <a:r>
              <a:rPr lang="ko-KR" altLang="en-US" b="1" dirty="0" smtClean="0">
                <a:solidFill>
                  <a:srgbClr val="FF0000"/>
                </a:solidFill>
              </a:rPr>
              <a:t>한국</a:t>
            </a:r>
            <a:r>
              <a:rPr lang="ko-KR" altLang="en-US" b="1" dirty="0" smtClean="0"/>
              <a:t> </a:t>
            </a:r>
            <a:r>
              <a:rPr lang="ko-KR" altLang="en-US" b="1" dirty="0" err="1" smtClean="0"/>
              <a:t>통합돌봄</a:t>
            </a:r>
            <a:r>
              <a:rPr lang="en-US" altLang="ko-KR" b="1" dirty="0" smtClean="0"/>
              <a:t>(</a:t>
            </a:r>
            <a:r>
              <a:rPr lang="ko-KR" altLang="en-US" b="1" dirty="0" err="1" smtClean="0"/>
              <a:t>커뮤니티케어</a:t>
            </a:r>
            <a:r>
              <a:rPr lang="en-US" altLang="ko-KR" b="1" dirty="0" smtClean="0"/>
              <a:t>) </a:t>
            </a:r>
            <a:r>
              <a:rPr lang="ko-KR" altLang="en-US" b="1" dirty="0" smtClean="0"/>
              <a:t>선도 사업을 실시하는데</a:t>
            </a:r>
            <a:r>
              <a:rPr lang="en-US" altLang="ko-KR" b="1" dirty="0" smtClean="0"/>
              <a:t>, 2</a:t>
            </a:r>
            <a:r>
              <a:rPr lang="ko-KR" altLang="en-US" b="1" dirty="0" smtClean="0"/>
              <a:t>개 시 군 구를 대상으로 총 </a:t>
            </a:r>
            <a:r>
              <a:rPr lang="en-US" altLang="ko-KR" b="1" dirty="0" smtClean="0"/>
              <a:t>28</a:t>
            </a:r>
            <a:r>
              <a:rPr lang="ko-KR" altLang="en-US" b="1" dirty="0" smtClean="0"/>
              <a:t>억의 예산이</a:t>
            </a:r>
            <a:r>
              <a:rPr lang="en-US" altLang="ko-KR" b="1" dirty="0" smtClean="0"/>
              <a:t>(</a:t>
            </a:r>
            <a:r>
              <a:rPr lang="ko-KR" altLang="en-US" b="1" dirty="0" smtClean="0"/>
              <a:t>전달체계 개편 </a:t>
            </a:r>
            <a:r>
              <a:rPr lang="en-US" altLang="ko-KR" b="1" dirty="0" smtClean="0"/>
              <a:t>: 3</a:t>
            </a:r>
            <a:r>
              <a:rPr lang="ko-KR" altLang="en-US" b="1" dirty="0" smtClean="0"/>
              <a:t>억</a:t>
            </a:r>
            <a:r>
              <a:rPr lang="en-US" altLang="ko-KR" b="1" dirty="0" smtClean="0"/>
              <a:t>6</a:t>
            </a:r>
            <a:r>
              <a:rPr lang="ko-KR" altLang="en-US" b="1" dirty="0" smtClean="0"/>
              <a:t>천</a:t>
            </a:r>
            <a:r>
              <a:rPr lang="en-US" altLang="ko-KR" b="1" dirty="0" smtClean="0"/>
              <a:t>6</a:t>
            </a:r>
            <a:r>
              <a:rPr lang="ko-KR" altLang="en-US" b="1" dirty="0" err="1" smtClean="0"/>
              <a:t>백만원</a:t>
            </a:r>
            <a:r>
              <a:rPr lang="en-US" altLang="ko-KR" b="1" dirty="0" smtClean="0"/>
              <a:t>, </a:t>
            </a:r>
            <a:r>
              <a:rPr lang="ko-KR" altLang="en-US" b="1" dirty="0" smtClean="0"/>
              <a:t>주택 임대</a:t>
            </a:r>
            <a:r>
              <a:rPr lang="en-US" altLang="ko-KR" b="1" dirty="0" smtClean="0"/>
              <a:t>·</a:t>
            </a:r>
            <a:r>
              <a:rPr lang="ko-KR" altLang="en-US" b="1" dirty="0" smtClean="0"/>
              <a:t>관리 </a:t>
            </a:r>
            <a:r>
              <a:rPr lang="en-US" altLang="ko-KR" b="1" dirty="0" smtClean="0"/>
              <a:t>: 644</a:t>
            </a:r>
            <a:r>
              <a:rPr lang="ko-KR" altLang="en-US" b="1" dirty="0" err="1" smtClean="0"/>
              <a:t>백만원</a:t>
            </a:r>
            <a:r>
              <a:rPr lang="en-US" altLang="ko-KR" b="1" dirty="0" smtClean="0"/>
              <a:t>, </a:t>
            </a:r>
            <a:r>
              <a:rPr lang="ko-KR" altLang="en-US" b="1" dirty="0" smtClean="0"/>
              <a:t>주거환경개선 </a:t>
            </a:r>
            <a:r>
              <a:rPr lang="en-US" altLang="ko-KR" b="1" dirty="0" smtClean="0"/>
              <a:t>: 1600</a:t>
            </a:r>
            <a:r>
              <a:rPr lang="ko-KR" altLang="en-US" b="1" dirty="0" err="1" smtClean="0"/>
              <a:t>백만원</a:t>
            </a:r>
            <a:r>
              <a:rPr lang="en-US" altLang="ko-KR" b="1" dirty="0" smtClean="0"/>
              <a:t>, </a:t>
            </a:r>
            <a:r>
              <a:rPr lang="ko-KR" altLang="en-US" b="1" dirty="0" smtClean="0"/>
              <a:t>재가서비스연계 </a:t>
            </a:r>
            <a:r>
              <a:rPr lang="en-US" altLang="ko-KR" b="1" dirty="0" smtClean="0"/>
              <a:t>:556</a:t>
            </a:r>
            <a:r>
              <a:rPr lang="ko-KR" altLang="en-US" b="1" dirty="0" err="1" smtClean="0"/>
              <a:t>백만원</a:t>
            </a:r>
            <a:r>
              <a:rPr lang="en-US" altLang="ko-KR" b="1" dirty="0" smtClean="0"/>
              <a:t>)</a:t>
            </a:r>
            <a:r>
              <a:rPr lang="ko-KR" altLang="en-US" b="1" dirty="0" smtClean="0"/>
              <a:t>투입되는 선도사업</a:t>
            </a:r>
            <a:r>
              <a:rPr lang="en-US" altLang="ko-KR" b="1" dirty="0" smtClean="0"/>
              <a:t>.  </a:t>
            </a:r>
            <a:r>
              <a:rPr lang="ko-KR" altLang="en-US" b="1" dirty="0" smtClean="0"/>
              <a:t>합계</a:t>
            </a:r>
            <a:r>
              <a:rPr lang="en-US" altLang="ko-KR" b="1" dirty="0" smtClean="0"/>
              <a:t>?</a:t>
            </a:r>
          </a:p>
          <a:p>
            <a:pPr marL="514350" indent="-514350">
              <a:lnSpc>
                <a:spcPct val="170000"/>
              </a:lnSpc>
              <a:buFont typeface="+mj-lt"/>
              <a:buAutoNum type="arabicPeriod"/>
            </a:pPr>
            <a:endParaRPr lang="en-US" altLang="ko-KR" b="1" dirty="0" smtClean="0">
              <a:solidFill>
                <a:srgbClr val="FF0000"/>
              </a:solidFill>
            </a:endParaRPr>
          </a:p>
          <a:p>
            <a:r>
              <a:rPr lang="ko-KR" altLang="en-US" b="1" dirty="0" smtClean="0">
                <a:solidFill>
                  <a:srgbClr val="FF0000"/>
                </a:solidFill>
              </a:rPr>
              <a:t>호주 </a:t>
            </a:r>
          </a:p>
          <a:p>
            <a:pPr marL="0" indent="0">
              <a:buNone/>
            </a:pPr>
            <a:r>
              <a:rPr lang="en-US" altLang="ko-KR" b="1" dirty="0" smtClean="0"/>
              <a:t>   1 </a:t>
            </a:r>
            <a:r>
              <a:rPr lang="ko-KR" altLang="en-US" b="1" dirty="0" smtClean="0"/>
              <a:t>급 지원 </a:t>
            </a:r>
            <a:r>
              <a:rPr lang="en-US" altLang="ko-KR" b="1" dirty="0" smtClean="0"/>
              <a:t>$ 8,267</a:t>
            </a:r>
          </a:p>
          <a:p>
            <a:pPr marL="0" indent="0">
              <a:buNone/>
            </a:pPr>
            <a:r>
              <a:rPr lang="en-US" altLang="ko-KR" b="1" dirty="0" smtClean="0"/>
              <a:t>   2 </a:t>
            </a:r>
            <a:r>
              <a:rPr lang="ko-KR" altLang="en-US" b="1" dirty="0" smtClean="0"/>
              <a:t>급 지원  </a:t>
            </a:r>
            <a:r>
              <a:rPr lang="en-US" altLang="ko-KR" b="1" dirty="0" smtClean="0"/>
              <a:t>$ 15,045</a:t>
            </a:r>
          </a:p>
          <a:p>
            <a:pPr marL="0" indent="0">
              <a:buNone/>
            </a:pPr>
            <a:r>
              <a:rPr lang="en-US" altLang="ko-KR" b="1" dirty="0" smtClean="0"/>
              <a:t>   3 </a:t>
            </a:r>
            <a:r>
              <a:rPr lang="ko-KR" altLang="en-US" b="1" dirty="0" smtClean="0"/>
              <a:t>급 지원  </a:t>
            </a:r>
            <a:r>
              <a:rPr lang="en-US" altLang="ko-KR" b="1" dirty="0" smtClean="0"/>
              <a:t>$ 33, 076</a:t>
            </a:r>
          </a:p>
          <a:p>
            <a:pPr marL="0" indent="0">
              <a:buNone/>
            </a:pPr>
            <a:r>
              <a:rPr lang="en-US" altLang="ko-KR" b="1" dirty="0" smtClean="0"/>
              <a:t>   4 </a:t>
            </a:r>
            <a:r>
              <a:rPr lang="ko-KR" altLang="en-US" b="1" dirty="0" smtClean="0"/>
              <a:t>급 지원  </a:t>
            </a:r>
            <a:r>
              <a:rPr lang="en-US" altLang="ko-KR" b="1" dirty="0" smtClean="0"/>
              <a:t>$ 30, 286 (</a:t>
            </a:r>
            <a:r>
              <a:rPr lang="ko-KR" altLang="en-US" b="1" dirty="0" smtClean="0"/>
              <a:t>한화 </a:t>
            </a:r>
            <a:r>
              <a:rPr lang="en-US" altLang="ko-KR" b="1" dirty="0" smtClean="0"/>
              <a:t>24,405,973)</a:t>
            </a:r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780012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o-KR" altLang="en-US" sz="3600" b="1" dirty="0" smtClean="0">
                <a:solidFill>
                  <a:srgbClr val="FF0000"/>
                </a:solidFill>
              </a:rPr>
              <a:t>지역사회중심재활 </a:t>
            </a:r>
            <a:r>
              <a:rPr lang="en-US" altLang="ko-KR" sz="3600" b="1" dirty="0" smtClean="0">
                <a:solidFill>
                  <a:srgbClr val="FF0000"/>
                </a:solidFill>
              </a:rPr>
              <a:t>CBR</a:t>
            </a:r>
            <a:endParaRPr lang="ko-KR" altLang="en-US" sz="3600" b="1" dirty="0">
              <a:solidFill>
                <a:srgbClr val="FF0000"/>
              </a:solidFill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 fontScale="85000" lnSpcReduction="20000"/>
          </a:bodyPr>
          <a:lstStyle/>
          <a:p>
            <a:pPr fontAlgn="base"/>
            <a:r>
              <a:rPr lang="ko-KR" altLang="en-US" sz="2800" b="1" dirty="0"/>
              <a:t>지역사회중심재활</a:t>
            </a:r>
            <a:r>
              <a:rPr lang="en-US" altLang="ko-KR" sz="2800" b="1" dirty="0"/>
              <a:t>(CBR)</a:t>
            </a:r>
            <a:r>
              <a:rPr lang="ko-KR" altLang="en-US" sz="2800" b="1" dirty="0"/>
              <a:t>은 </a:t>
            </a:r>
            <a:r>
              <a:rPr lang="en-US" altLang="ko-KR" sz="2800" b="1" dirty="0"/>
              <a:t>1978</a:t>
            </a:r>
            <a:r>
              <a:rPr lang="ko-KR" altLang="en-US" sz="2800" b="1" dirty="0"/>
              <a:t>년 </a:t>
            </a:r>
            <a:r>
              <a:rPr lang="ko-KR" altLang="en-US" sz="2800" b="1" dirty="0" err="1"/>
              <a:t>알마타선언을</a:t>
            </a:r>
            <a:r>
              <a:rPr lang="ko-KR" altLang="en-US" sz="2800" b="1" dirty="0"/>
              <a:t> 따라서 </a:t>
            </a:r>
            <a:r>
              <a:rPr lang="en-US" altLang="ko-KR" sz="2800" b="1" dirty="0"/>
              <a:t>WHO</a:t>
            </a:r>
            <a:r>
              <a:rPr lang="ko-KR" altLang="en-US" sz="2800" b="1" dirty="0"/>
              <a:t>에 의해서 시작되었다</a:t>
            </a:r>
            <a:r>
              <a:rPr lang="en-US" altLang="ko-KR" sz="2800" b="1" dirty="0"/>
              <a:t>. </a:t>
            </a:r>
            <a:r>
              <a:rPr lang="ko-KR" altLang="en-US" sz="2800" b="1" dirty="0"/>
              <a:t>지역사회중심재활은 저소득</a:t>
            </a:r>
            <a:r>
              <a:rPr lang="en-US" altLang="ko-KR" sz="2800" b="1" dirty="0"/>
              <a:t>, </a:t>
            </a:r>
            <a:r>
              <a:rPr lang="ko-KR" altLang="en-US" sz="2800" b="1" dirty="0"/>
              <a:t>중간소득 국가에서 지역사회의 자원을 최대한 활용하여 장애인들을 위한 재활서비스의 접근을 향상시키기 위한 전략으로 시작되었다</a:t>
            </a:r>
            <a:r>
              <a:rPr lang="en-US" altLang="ko-KR" sz="2800" b="1" dirty="0"/>
              <a:t>.</a:t>
            </a:r>
            <a:endParaRPr lang="ko-KR" altLang="en-US" sz="2800" b="1" dirty="0"/>
          </a:p>
          <a:p>
            <a:pPr fontAlgn="base"/>
            <a:endParaRPr lang="en-US" altLang="ko-KR" sz="2800" b="1" dirty="0"/>
          </a:p>
          <a:p>
            <a:pPr fontAlgn="base"/>
            <a:r>
              <a:rPr lang="ko-KR" altLang="en-US" sz="2800" b="1" dirty="0" smtClean="0"/>
              <a:t>증진과 </a:t>
            </a:r>
            <a:r>
              <a:rPr lang="ko-KR" altLang="en-US" sz="2800" b="1" dirty="0"/>
              <a:t>같은 광범위한 요구들을 다루는 다각적인 전략으로 발전했다</a:t>
            </a:r>
            <a:r>
              <a:rPr lang="en-US" altLang="ko-KR" sz="2800" b="1" dirty="0"/>
              <a:t>.(WHO, 1978, 2010a) </a:t>
            </a:r>
            <a:r>
              <a:rPr lang="ko-KR" altLang="en-US" sz="2800" b="1" dirty="0"/>
              <a:t>지역사회중심재활은 </a:t>
            </a:r>
            <a:r>
              <a:rPr lang="en-US" altLang="ko-KR" sz="2800" b="1" dirty="0"/>
              <a:t>2010</a:t>
            </a:r>
            <a:r>
              <a:rPr lang="ko-KR" altLang="en-US" sz="2800" b="1" dirty="0"/>
              <a:t>년 현재</a:t>
            </a:r>
            <a:r>
              <a:rPr lang="en-US" altLang="ko-KR" sz="2800" b="1" dirty="0"/>
              <a:t>, 90</a:t>
            </a:r>
            <a:r>
              <a:rPr lang="ko-KR" altLang="en-US" sz="2800" b="1" dirty="0"/>
              <a:t>개국 이상에서 수행되고 있다</a:t>
            </a:r>
            <a:r>
              <a:rPr lang="en-US" altLang="ko-KR" sz="2800" b="1" dirty="0"/>
              <a:t>. </a:t>
            </a:r>
            <a:r>
              <a:rPr lang="ko-KR" altLang="en-US" sz="2800" b="1" dirty="0"/>
              <a:t>지역사회중심재활은 예방적이고 비용을 절감할 수 있으며 의료인력 이외의 인력도 개발할 수 있는 좋은 방법이다</a:t>
            </a:r>
            <a:r>
              <a:rPr lang="en-US" altLang="ko-KR" sz="2800" b="1" dirty="0"/>
              <a:t>. </a:t>
            </a:r>
            <a:endParaRPr lang="en-US" altLang="ko-KR" sz="2800" b="1" dirty="0" smtClean="0"/>
          </a:p>
          <a:p>
            <a:pPr fontAlgn="base"/>
            <a:endParaRPr lang="en-US" altLang="ko-KR" sz="2800" b="1" dirty="0" smtClean="0"/>
          </a:p>
          <a:p>
            <a:pPr fontAlgn="base"/>
            <a:r>
              <a:rPr lang="ko-KR" altLang="en-US" sz="2800" b="1" dirty="0" smtClean="0"/>
              <a:t>일반적으로 </a:t>
            </a:r>
            <a:r>
              <a:rPr lang="ko-KR" altLang="en-US" sz="2800" b="1" dirty="0"/>
              <a:t>지역사회중심재활은 의료 부문에 치중하는 경향이 있는데</a:t>
            </a:r>
            <a:r>
              <a:rPr lang="en-US" altLang="ko-KR" sz="2800" b="1" dirty="0"/>
              <a:t>, WHO</a:t>
            </a:r>
            <a:r>
              <a:rPr lang="ko-KR" altLang="en-US" sz="2800" b="1" dirty="0"/>
              <a:t>의 구도는 의료 이상의 영역을 포함한다</a:t>
            </a:r>
            <a:r>
              <a:rPr lang="en-US" altLang="ko-KR" sz="2800" b="1" dirty="0"/>
              <a:t>. </a:t>
            </a:r>
            <a:endParaRPr lang="ko-KR" altLang="en-US" sz="2800" b="1" dirty="0"/>
          </a:p>
          <a:p>
            <a:pPr fontAlgn="base"/>
            <a:endParaRPr lang="ko-KR" alt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3448195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 dirty="0"/>
          </a:p>
          <a:p>
            <a:pPr fontAlgn="base"/>
            <a:endParaRPr lang="ko-KR" altLang="en-US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pic>
        <p:nvPicPr>
          <p:cNvPr id="2049" name="_x207347168" descr="EMB00005920394c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88" y="536574"/>
            <a:ext cx="7988820" cy="59887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83834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o-KR" altLang="en-US" sz="3600" b="1" dirty="0" smtClean="0">
                <a:solidFill>
                  <a:srgbClr val="FF0000"/>
                </a:solidFill>
              </a:rPr>
              <a:t>독립생활과 그룹 홈 </a:t>
            </a:r>
            <a:endParaRPr lang="ko-KR" altLang="en-US" sz="3600" b="1" dirty="0">
              <a:solidFill>
                <a:srgbClr val="FF0000"/>
              </a:solidFill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641379"/>
          </a:xfrm>
        </p:spPr>
        <p:txBody>
          <a:bodyPr>
            <a:noAutofit/>
          </a:bodyPr>
          <a:lstStyle/>
          <a:p>
            <a:pPr>
              <a:lnSpc>
                <a:spcPct val="170000"/>
              </a:lnSpc>
            </a:pPr>
            <a:r>
              <a:rPr lang="ko-KR" altLang="en-US" sz="2000" dirty="0" smtClean="0"/>
              <a:t>그룹 홈의 </a:t>
            </a:r>
            <a:r>
              <a:rPr lang="ko-KR" altLang="en-US" sz="2000" dirty="0"/>
              <a:t>공식적인 법적 용어는 ‘장애인공동생활가정 </a:t>
            </a:r>
            <a:endParaRPr lang="en-US" altLang="ko-KR" sz="2000" dirty="0" smtClean="0"/>
          </a:p>
          <a:p>
            <a:pPr>
              <a:lnSpc>
                <a:spcPct val="170000"/>
              </a:lnSpc>
            </a:pPr>
            <a:r>
              <a:rPr lang="ko-KR" altLang="en-US" sz="2000" dirty="0"/>
              <a:t>발달장애인의 지역사회생활을 </a:t>
            </a:r>
            <a:r>
              <a:rPr lang="ko-KR" altLang="en-US" sz="2000" dirty="0" smtClean="0"/>
              <a:t>위한 </a:t>
            </a:r>
            <a:r>
              <a:rPr lang="ko-KR" altLang="en-US" sz="2000" dirty="0"/>
              <a:t>주거모델’ </a:t>
            </a:r>
            <a:br>
              <a:rPr lang="ko-KR" altLang="en-US" sz="2000" dirty="0"/>
            </a:br>
            <a:r>
              <a:rPr lang="ko-KR" altLang="en-US" sz="2000" b="1" dirty="0" smtClean="0"/>
              <a:t>첫째</a:t>
            </a:r>
            <a:r>
              <a:rPr lang="en-US" altLang="ko-KR" sz="2000" dirty="0"/>
              <a:t>, </a:t>
            </a:r>
            <a:r>
              <a:rPr lang="ko-KR" altLang="en-US" sz="2000" dirty="0"/>
              <a:t>종사자들은 </a:t>
            </a:r>
            <a:r>
              <a:rPr lang="ko-KR" altLang="en-US" sz="2000" dirty="0" smtClean="0"/>
              <a:t>탈 시설과 </a:t>
            </a:r>
            <a:r>
              <a:rPr lang="ko-KR" altLang="en-US" sz="2000" dirty="0"/>
              <a:t>관련하여 </a:t>
            </a:r>
            <a:r>
              <a:rPr lang="ko-KR" altLang="en-US" sz="2000" dirty="0" smtClean="0"/>
              <a:t>그룹 홈의 </a:t>
            </a:r>
            <a:r>
              <a:rPr lang="ko-KR" altLang="en-US" sz="2000" dirty="0"/>
              <a:t>정체성을 어떻게 인식하는가</a:t>
            </a:r>
            <a:r>
              <a:rPr lang="en-US" altLang="ko-KR" sz="2000" dirty="0"/>
              <a:t>?</a:t>
            </a:r>
            <a:br>
              <a:rPr lang="en-US" altLang="ko-KR" sz="2000" dirty="0"/>
            </a:br>
            <a:r>
              <a:rPr lang="ko-KR" altLang="en-US" sz="2000" b="1" dirty="0"/>
              <a:t>둘째</a:t>
            </a:r>
            <a:r>
              <a:rPr lang="en-US" altLang="ko-KR" sz="2000" dirty="0"/>
              <a:t>, </a:t>
            </a:r>
            <a:r>
              <a:rPr lang="ko-KR" altLang="en-US" sz="2000" dirty="0"/>
              <a:t>종사자들이 </a:t>
            </a:r>
            <a:r>
              <a:rPr lang="ko-KR" altLang="en-US" sz="2000" dirty="0" smtClean="0"/>
              <a:t>그룹 홈을 </a:t>
            </a:r>
            <a:r>
              <a:rPr lang="ko-KR" altLang="en-US" sz="2000" dirty="0"/>
              <a:t>시설로 인식하는 이유는 무엇인가</a:t>
            </a:r>
            <a:r>
              <a:rPr lang="en-US" altLang="ko-KR" sz="2000" dirty="0"/>
              <a:t>?</a:t>
            </a:r>
            <a:br>
              <a:rPr lang="en-US" altLang="ko-KR" sz="2000" dirty="0"/>
            </a:br>
            <a:r>
              <a:rPr lang="ko-KR" altLang="en-US" sz="2000" b="1" dirty="0"/>
              <a:t>셋째</a:t>
            </a:r>
            <a:r>
              <a:rPr lang="en-US" altLang="ko-KR" sz="2000" b="1" dirty="0"/>
              <a:t>,</a:t>
            </a:r>
            <a:r>
              <a:rPr lang="en-US" altLang="ko-KR" sz="2000" dirty="0"/>
              <a:t> </a:t>
            </a:r>
            <a:r>
              <a:rPr lang="ko-KR" altLang="en-US" sz="2000" dirty="0"/>
              <a:t>종사자들이 </a:t>
            </a:r>
            <a:r>
              <a:rPr lang="ko-KR" altLang="en-US" sz="2000" dirty="0" smtClean="0"/>
              <a:t>그룹 홈을 탈 시설로 </a:t>
            </a:r>
            <a:r>
              <a:rPr lang="ko-KR" altLang="en-US" sz="2000" dirty="0"/>
              <a:t>인식하는 이유는 무엇인가</a:t>
            </a:r>
            <a:r>
              <a:rPr lang="en-US" altLang="ko-KR" sz="2000" dirty="0"/>
              <a:t>?</a:t>
            </a:r>
            <a:br>
              <a:rPr lang="en-US" altLang="ko-KR" sz="2000" dirty="0"/>
            </a:br>
            <a:r>
              <a:rPr lang="ko-KR" altLang="en-US" sz="2000" b="1" dirty="0"/>
              <a:t>넷째</a:t>
            </a:r>
            <a:r>
              <a:rPr lang="en-US" altLang="ko-KR" sz="2000" dirty="0"/>
              <a:t>, </a:t>
            </a:r>
            <a:r>
              <a:rPr lang="ko-KR" altLang="en-US" sz="2000" dirty="0" smtClean="0"/>
              <a:t>그룹 홈의 </a:t>
            </a:r>
            <a:r>
              <a:rPr lang="ko-KR" altLang="en-US" sz="2000" dirty="0"/>
              <a:t>시설적 특성과 </a:t>
            </a:r>
            <a:r>
              <a:rPr lang="ko-KR" altLang="en-US" sz="2000" dirty="0" smtClean="0"/>
              <a:t>탈 시설적 </a:t>
            </a:r>
            <a:r>
              <a:rPr lang="ko-KR" altLang="en-US" sz="2000" dirty="0"/>
              <a:t>특성 그리고 시설과 </a:t>
            </a:r>
            <a:r>
              <a:rPr lang="ko-KR" altLang="en-US" sz="2000" dirty="0" smtClean="0"/>
              <a:t>탈 시설 </a:t>
            </a:r>
            <a:r>
              <a:rPr lang="ko-KR" altLang="en-US" sz="2000" dirty="0"/>
              <a:t>사이에서 혼란을 </a:t>
            </a:r>
            <a:r>
              <a:rPr lang="ko-KR" altLang="en-US" sz="2000" dirty="0" smtClean="0"/>
              <a:t>일으키는 특성은 </a:t>
            </a:r>
            <a:r>
              <a:rPr lang="ko-KR" altLang="en-US" sz="2000" dirty="0"/>
              <a:t>무엇인가</a:t>
            </a:r>
            <a:r>
              <a:rPr lang="en-US" altLang="ko-KR" sz="2000" dirty="0"/>
              <a:t>?</a:t>
            </a:r>
            <a:r>
              <a:rPr lang="ko-KR" altLang="en-US" sz="2000" dirty="0"/>
              <a:t> </a:t>
            </a:r>
            <a:br>
              <a:rPr lang="ko-KR" altLang="en-US" sz="2000" dirty="0"/>
            </a:br>
            <a:endParaRPr lang="ko-KR" altLang="en-US" sz="2000" dirty="0"/>
          </a:p>
        </p:txBody>
      </p:sp>
    </p:spTree>
    <p:extLst>
      <p:ext uri="{BB962C8B-B14F-4D97-AF65-F5344CB8AC3E}">
        <p14:creationId xmlns:p14="http://schemas.microsoft.com/office/powerpoint/2010/main" val="2640278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>
                <a:solidFill>
                  <a:srgbClr val="FF0000"/>
                </a:solidFill>
              </a:rPr>
              <a:t>탈 시설에서 그룹 홈으로</a:t>
            </a:r>
            <a:r>
              <a:rPr lang="en-US" altLang="ko-KR" dirty="0" smtClean="0">
                <a:solidFill>
                  <a:srgbClr val="FF0000"/>
                </a:solidFill>
              </a:rPr>
              <a:t>?</a:t>
            </a:r>
            <a:endParaRPr lang="ko-KR" altLang="en-US" dirty="0">
              <a:solidFill>
                <a:srgbClr val="FF0000"/>
              </a:solidFill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/>
            <a:r>
              <a:rPr lang="ko-KR" altLang="en-US" dirty="0"/>
              <a:t>거주시설 전반의 개편 모델도 마련할 </a:t>
            </a:r>
            <a:r>
              <a:rPr lang="ko-KR" altLang="en-US" dirty="0" smtClean="0"/>
              <a:t>것</a:t>
            </a:r>
            <a:r>
              <a:rPr lang="en-US" altLang="ko-KR" dirty="0"/>
              <a:t>.</a:t>
            </a:r>
            <a:r>
              <a:rPr lang="en-US" altLang="ko-KR" dirty="0" smtClean="0"/>
              <a:t> </a:t>
            </a:r>
          </a:p>
          <a:p>
            <a:pPr fontAlgn="base"/>
            <a:r>
              <a:rPr lang="ko-KR" altLang="en-US" dirty="0" smtClean="0"/>
              <a:t>현재의 </a:t>
            </a:r>
            <a:r>
              <a:rPr lang="ko-KR" altLang="en-US" dirty="0"/>
              <a:t>거주시설 운영 문제점을 개선하고 장애인 이용시설이나 소규모 </a:t>
            </a:r>
            <a:r>
              <a:rPr lang="ko-KR" altLang="en-US" dirty="0">
                <a:solidFill>
                  <a:srgbClr val="FF0000"/>
                </a:solidFill>
              </a:rPr>
              <a:t>그룹 홈 형태로 </a:t>
            </a:r>
            <a:r>
              <a:rPr lang="ko-KR" altLang="en-US" dirty="0" smtClean="0"/>
              <a:t>전환할 </a:t>
            </a:r>
            <a:r>
              <a:rPr lang="ko-KR" altLang="en-US" dirty="0"/>
              <a:t>수 있도록 법</a:t>
            </a:r>
            <a:r>
              <a:rPr lang="en-US" altLang="ko-KR" dirty="0"/>
              <a:t>·</a:t>
            </a:r>
            <a:r>
              <a:rPr lang="ko-KR" altLang="en-US" dirty="0"/>
              <a:t>제도 개선 방안을 마련하여 거주시설 운영법인이 탈 시설에 적극적으로 협력할 수 있도록 유도할 것이다</a:t>
            </a:r>
            <a:r>
              <a:rPr lang="en-US" altLang="ko-KR" dirty="0" smtClean="0"/>
              <a:t>.</a:t>
            </a:r>
          </a:p>
          <a:p>
            <a:pPr fontAlgn="base"/>
            <a:r>
              <a:rPr lang="ko-KR" altLang="en-US" dirty="0">
                <a:solidFill>
                  <a:srgbClr val="FF0000"/>
                </a:solidFill>
              </a:rPr>
              <a:t>탈 시설에서 그룹 홈으로</a:t>
            </a:r>
            <a:r>
              <a:rPr lang="en-US" altLang="ko-KR" dirty="0" smtClean="0">
                <a:solidFill>
                  <a:srgbClr val="FF0000"/>
                </a:solidFill>
              </a:rPr>
              <a:t>???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447892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b="1" dirty="0" smtClean="0">
                <a:solidFill>
                  <a:srgbClr val="FF0000"/>
                </a:solidFill>
              </a:rPr>
              <a:t>결 </a:t>
            </a:r>
            <a:r>
              <a:rPr lang="ko-KR" altLang="en-US" b="1" dirty="0" err="1" smtClean="0">
                <a:solidFill>
                  <a:srgbClr val="FF0000"/>
                </a:solidFill>
              </a:rPr>
              <a:t>론</a:t>
            </a:r>
            <a:r>
              <a:rPr lang="en-US" altLang="ko-KR" b="1" dirty="0" smtClean="0">
                <a:solidFill>
                  <a:srgbClr val="FF0000"/>
                </a:solidFill>
              </a:rPr>
              <a:t>? </a:t>
            </a:r>
            <a:endParaRPr lang="ko-KR" altLang="en-US" b="1" dirty="0">
              <a:solidFill>
                <a:srgbClr val="FF0000"/>
              </a:solidFill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Autofit/>
          </a:bodyPr>
          <a:lstStyle/>
          <a:p>
            <a:r>
              <a:rPr lang="ko-KR" altLang="en-US" sz="2400" dirty="0"/>
              <a:t>요약하자면 </a:t>
            </a:r>
            <a:r>
              <a:rPr lang="ko-KR" altLang="en-US" sz="2400" dirty="0" smtClean="0"/>
              <a:t>그룹 홈은 탈 시설화 </a:t>
            </a:r>
            <a:r>
              <a:rPr lang="ko-KR" altLang="en-US" sz="2400" dirty="0"/>
              <a:t>전략의 한 부분으로 발전되었다</a:t>
            </a:r>
            <a:r>
              <a:rPr lang="en-US" altLang="ko-KR" sz="2400" dirty="0"/>
              <a:t>. </a:t>
            </a:r>
            <a:r>
              <a:rPr lang="ko-KR" altLang="en-US" sz="2400" dirty="0"/>
              <a:t>그러나 시간이 지난 </a:t>
            </a:r>
            <a:r>
              <a:rPr lang="ko-KR" altLang="en-US" sz="2400" dirty="0" smtClean="0"/>
              <a:t>지금 긍정적 </a:t>
            </a:r>
            <a:r>
              <a:rPr lang="ko-KR" altLang="en-US" sz="2400" dirty="0"/>
              <a:t>지원의 하나로 </a:t>
            </a:r>
            <a:r>
              <a:rPr lang="ko-KR" altLang="en-US" sz="2400" dirty="0" smtClean="0"/>
              <a:t>그룹 홈을 </a:t>
            </a:r>
            <a:r>
              <a:rPr lang="ko-KR" altLang="en-US" sz="2400" dirty="0"/>
              <a:t>선택하는 소수의 이용자들만을 위한 것이 되었다</a:t>
            </a:r>
            <a:r>
              <a:rPr lang="en-US" altLang="ko-KR" sz="2400" dirty="0"/>
              <a:t>(</a:t>
            </a:r>
            <a:r>
              <a:rPr lang="ko-KR" altLang="en-US" sz="2400" dirty="0" smtClean="0"/>
              <a:t>바람직한 탈 시설화 </a:t>
            </a:r>
            <a:r>
              <a:rPr lang="ko-KR" altLang="en-US" sz="2400" dirty="0"/>
              <a:t>대안이 아니란 뜻</a:t>
            </a:r>
            <a:r>
              <a:rPr lang="en-US" altLang="ko-KR" sz="2400" dirty="0"/>
              <a:t>). </a:t>
            </a:r>
            <a:r>
              <a:rPr lang="ko-KR" altLang="en-US" sz="2400" dirty="0" smtClean="0"/>
              <a:t>그룹 홈은 </a:t>
            </a:r>
            <a:r>
              <a:rPr lang="ko-KR" altLang="en-US" sz="2400" dirty="0"/>
              <a:t>’지역사회에서 살아갈 권리를 구현하기 위한 </a:t>
            </a:r>
            <a:r>
              <a:rPr lang="ko-KR" altLang="en-US" sz="2400" dirty="0" smtClean="0"/>
              <a:t>기본적인 해결책</a:t>
            </a:r>
            <a:r>
              <a:rPr lang="ko-KR" altLang="en-US" sz="2400" dirty="0"/>
              <a:t>’으로 여겨져서는 안 된다</a:t>
            </a:r>
            <a:r>
              <a:rPr lang="en-US" altLang="ko-KR" sz="2400" dirty="0"/>
              <a:t>. </a:t>
            </a:r>
            <a:r>
              <a:rPr lang="ko-KR" altLang="en-US" sz="2400" dirty="0"/>
              <a:t>따라서 환경적인 장벽들을 제거하는데 투자하고</a:t>
            </a:r>
            <a:r>
              <a:rPr lang="en-US" altLang="ko-KR" sz="2400" dirty="0"/>
              <a:t>, </a:t>
            </a:r>
            <a:r>
              <a:rPr lang="ko-KR" altLang="en-US" sz="2400" dirty="0"/>
              <a:t>접근 </a:t>
            </a:r>
            <a:r>
              <a:rPr lang="ko-KR" altLang="en-US" sz="2400" dirty="0" smtClean="0"/>
              <a:t>가능한 </a:t>
            </a:r>
            <a:r>
              <a:rPr lang="ko-KR" altLang="en-US" sz="2400" dirty="0"/>
              <a:t>주택을 제공하고</a:t>
            </a:r>
            <a:r>
              <a:rPr lang="en-US" altLang="ko-KR" sz="2400" dirty="0"/>
              <a:t>, </a:t>
            </a:r>
            <a:r>
              <a:rPr lang="ko-KR" altLang="en-US" sz="2400" dirty="0"/>
              <a:t>지원주택지원을 발전시키고 아동을 위한 가족에 기반 한 </a:t>
            </a:r>
            <a:r>
              <a:rPr lang="ko-KR" altLang="en-US" sz="2400" b="1" dirty="0"/>
              <a:t>대안적인 </a:t>
            </a:r>
            <a:r>
              <a:rPr lang="ko-KR" altLang="en-US" sz="2400" b="1" dirty="0" smtClean="0"/>
              <a:t>옵션을 </a:t>
            </a:r>
            <a:r>
              <a:rPr lang="ko-KR" altLang="en-US" sz="2400" dirty="0"/>
              <a:t>발달시키기 위해 더 많은 노력을 해야 한다</a:t>
            </a:r>
            <a:r>
              <a:rPr lang="en-US" altLang="ko-KR" sz="2400" dirty="0" smtClean="0"/>
              <a:t>.” </a:t>
            </a:r>
            <a:r>
              <a:rPr lang="ko-KR" altLang="en-US" sz="2400" dirty="0">
                <a:solidFill>
                  <a:srgbClr val="FF0000"/>
                </a:solidFill>
              </a:rPr>
              <a:t>지역사회 </a:t>
            </a:r>
            <a:r>
              <a:rPr lang="ko-KR" altLang="en-US" sz="2400" b="1" dirty="0" err="1">
                <a:solidFill>
                  <a:srgbClr val="FF0000"/>
                </a:solidFill>
              </a:rPr>
              <a:t>통합돌봄</a:t>
            </a:r>
            <a:r>
              <a:rPr lang="en-US" altLang="ko-KR" sz="2400" b="1" dirty="0">
                <a:solidFill>
                  <a:srgbClr val="FF0000"/>
                </a:solidFill>
              </a:rPr>
              <a:t>(</a:t>
            </a:r>
            <a:r>
              <a:rPr lang="ko-KR" altLang="en-US" sz="2400" b="1" dirty="0" err="1">
                <a:solidFill>
                  <a:srgbClr val="FF0000"/>
                </a:solidFill>
              </a:rPr>
              <a:t>커뮤니티케어</a:t>
            </a:r>
            <a:r>
              <a:rPr lang="en-US" altLang="ko-KR" sz="2400" b="1" dirty="0" smtClean="0">
                <a:solidFill>
                  <a:srgbClr val="FF0000"/>
                </a:solidFill>
              </a:rPr>
              <a:t>)??</a:t>
            </a:r>
            <a:r>
              <a:rPr lang="ko-KR" altLang="en-US" sz="2400" b="1" dirty="0" smtClean="0">
                <a:solidFill>
                  <a:srgbClr val="FF0000"/>
                </a:solidFill>
              </a:rPr>
              <a:t>가 하나의 대안</a:t>
            </a:r>
            <a:r>
              <a:rPr lang="en-US" altLang="ko-KR" sz="2400" b="1" dirty="0" smtClean="0">
                <a:solidFill>
                  <a:srgbClr val="FF0000"/>
                </a:solidFill>
              </a:rPr>
              <a:t>?</a:t>
            </a:r>
            <a:r>
              <a:rPr lang="en-US" altLang="ko-KR" sz="2400" dirty="0">
                <a:solidFill>
                  <a:srgbClr val="FF0000"/>
                </a:solidFill>
              </a:rPr>
              <a:t/>
            </a:r>
            <a:br>
              <a:rPr lang="en-US" altLang="ko-KR" sz="2400" dirty="0">
                <a:solidFill>
                  <a:srgbClr val="FF0000"/>
                </a:solidFill>
              </a:rPr>
            </a:br>
            <a:r>
              <a:rPr lang="en-US" altLang="ko-KR" sz="2400" dirty="0"/>
              <a:t>(European Expert Group on the Transition from Institutional to Community-based Care.</a:t>
            </a:r>
            <a:br>
              <a:rPr lang="en-US" altLang="ko-KR" sz="2400" dirty="0"/>
            </a:br>
            <a:r>
              <a:rPr lang="en-US" altLang="ko-KR" sz="2400" dirty="0"/>
              <a:t>2012)</a:t>
            </a:r>
            <a:r>
              <a:rPr lang="ko-KR" altLang="en-US" sz="2400" dirty="0"/>
              <a:t> </a:t>
            </a:r>
            <a:br>
              <a:rPr lang="ko-KR" altLang="en-US" sz="2400" dirty="0"/>
            </a:br>
            <a:endParaRPr lang="ko-KR" altLang="en-US" sz="2400" dirty="0"/>
          </a:p>
        </p:txBody>
      </p:sp>
    </p:spTree>
    <p:extLst>
      <p:ext uri="{BB962C8B-B14F-4D97-AF65-F5344CB8AC3E}">
        <p14:creationId xmlns:p14="http://schemas.microsoft.com/office/powerpoint/2010/main" val="3214110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>
                <a:solidFill>
                  <a:srgbClr val="FF0000"/>
                </a:solidFill>
              </a:rPr>
              <a:t>몇 몇 사례</a:t>
            </a:r>
            <a:endParaRPr lang="ko-KR" altLang="en-US" dirty="0">
              <a:solidFill>
                <a:srgbClr val="FF0000"/>
              </a:solidFill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fontAlgn="base"/>
            <a:r>
              <a:rPr lang="en-US" altLang="ko-KR" b="1" dirty="0"/>
              <a:t>&lt;</a:t>
            </a:r>
            <a:r>
              <a:rPr lang="ko-KR" altLang="en-US" b="1" dirty="0"/>
              <a:t>보스니아의 예</a:t>
            </a:r>
            <a:r>
              <a:rPr lang="en-US" altLang="ko-KR" b="1" dirty="0"/>
              <a:t>&gt;</a:t>
            </a:r>
            <a:r>
              <a:rPr lang="ko-KR" altLang="en-US" dirty="0"/>
              <a:t> </a:t>
            </a:r>
          </a:p>
          <a:p>
            <a:pPr fontAlgn="base"/>
            <a:r>
              <a:rPr lang="ko-KR" altLang="en-US" dirty="0"/>
              <a:t>당사국은 아직도 시설화 현상은 매우 높으며</a:t>
            </a:r>
            <a:r>
              <a:rPr lang="en-US" altLang="ko-KR" dirty="0"/>
              <a:t>, </a:t>
            </a:r>
            <a:r>
              <a:rPr lang="ko-KR" altLang="en-US" dirty="0"/>
              <a:t>탈 시설 전략이 전혀 세워져 있지 않다</a:t>
            </a:r>
            <a:r>
              <a:rPr lang="en-US" altLang="ko-KR" dirty="0"/>
              <a:t>. </a:t>
            </a:r>
            <a:r>
              <a:rPr lang="ko-KR" altLang="en-US" dirty="0"/>
              <a:t>시설 수용 인원은 아직도 상당하며</a:t>
            </a:r>
            <a:r>
              <a:rPr lang="en-US" altLang="ko-KR" dirty="0"/>
              <a:t>, </a:t>
            </a:r>
            <a:r>
              <a:rPr lang="ko-KR" altLang="en-US" dirty="0"/>
              <a:t>지원 서비스</a:t>
            </a:r>
            <a:r>
              <a:rPr lang="en-US" altLang="ko-KR" dirty="0"/>
              <a:t>, </a:t>
            </a:r>
            <a:r>
              <a:rPr lang="ko-KR" altLang="en-US" dirty="0"/>
              <a:t>개인지원 서비스</a:t>
            </a:r>
            <a:r>
              <a:rPr lang="en-US" altLang="ko-KR" dirty="0"/>
              <a:t>, </a:t>
            </a:r>
            <a:r>
              <a:rPr lang="ko-KR" altLang="en-US" dirty="0"/>
              <a:t>특히 시설을 떠나 지역사회로 돌아가는 장애인에 대한 서비스 지원 자원이 부족하다</a:t>
            </a:r>
            <a:r>
              <a:rPr lang="en-US" altLang="ko-KR" dirty="0"/>
              <a:t>. </a:t>
            </a:r>
            <a:r>
              <a:rPr lang="ko-KR" altLang="en-US" dirty="0"/>
              <a:t>아직도 자원이 기존의 시설을 보수하거나 확장하는데 소요되며</a:t>
            </a:r>
            <a:r>
              <a:rPr lang="en-US" altLang="ko-KR" dirty="0"/>
              <a:t>, </a:t>
            </a:r>
            <a:r>
              <a:rPr lang="ko-KR" altLang="en-US" dirty="0"/>
              <a:t>아직도 복잡한 절차의 장벽이 높아 장애단체들의 솔선수범이 효과를 보지 못하게 되어 있다</a:t>
            </a:r>
            <a:r>
              <a:rPr lang="en-US" altLang="ko-KR" dirty="0"/>
              <a:t>. </a:t>
            </a:r>
            <a:endParaRPr lang="ko-KR" altLang="en-US" dirty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201027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>
                <a:solidFill>
                  <a:srgbClr val="FF0000"/>
                </a:solidFill>
              </a:rPr>
              <a:t>몇 몇 사례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/>
            <a:r>
              <a:rPr lang="en-US" altLang="ko-KR" b="1" dirty="0"/>
              <a:t>&lt;</a:t>
            </a:r>
            <a:r>
              <a:rPr lang="ko-KR" altLang="en-US" b="1" dirty="0"/>
              <a:t>체코의 사례</a:t>
            </a:r>
            <a:r>
              <a:rPr lang="en-US" altLang="ko-KR" b="1" dirty="0"/>
              <a:t>&gt;</a:t>
            </a:r>
            <a:endParaRPr lang="ko-KR" altLang="en-US" b="1" dirty="0"/>
          </a:p>
          <a:p>
            <a:pPr fontAlgn="base"/>
            <a:r>
              <a:rPr lang="ko-KR" altLang="en-US" dirty="0"/>
              <a:t>본 권리 위원회는 아직도 당사국이 장애인들로 하여금 그들의 지역사회에서 독립생활을 할 수 있도록 지원하는 대신 기존 시설 보강에 상당한 예산을 투입함에 우려를 표한다</a:t>
            </a:r>
            <a:r>
              <a:rPr lang="en-US" altLang="ko-KR" dirty="0"/>
              <a:t>. </a:t>
            </a:r>
            <a:r>
              <a:rPr lang="ko-KR" altLang="en-US" dirty="0"/>
              <a:t>아울러 지역사회의 노령 장애인들에 대한 지원이 부족함에도 우려를 표한다</a:t>
            </a:r>
            <a:r>
              <a:rPr lang="en-US" altLang="ko-KR" dirty="0"/>
              <a:t>. 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931656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>
                <a:solidFill>
                  <a:srgbClr val="FF0000"/>
                </a:solidFill>
              </a:rPr>
              <a:t>몇 몇 사례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fontAlgn="base"/>
            <a:r>
              <a:rPr lang="en-US" altLang="ko-KR" b="1" dirty="0"/>
              <a:t>&lt;</a:t>
            </a:r>
            <a:r>
              <a:rPr lang="ko-KR" altLang="en-US" b="1" dirty="0"/>
              <a:t>독일의 사례</a:t>
            </a:r>
            <a:r>
              <a:rPr lang="en-US" altLang="ko-KR" b="1" dirty="0"/>
              <a:t>&gt;</a:t>
            </a:r>
            <a:endParaRPr lang="ko-KR" altLang="en-US" b="1" dirty="0"/>
          </a:p>
          <a:p>
            <a:pPr fontAlgn="base"/>
            <a:r>
              <a:rPr lang="ko-KR" altLang="en-US" dirty="0"/>
              <a:t>본 위원회는 현재 시설화의 정도</a:t>
            </a:r>
            <a:r>
              <a:rPr lang="en-US" altLang="ko-KR" dirty="0"/>
              <a:t>, </a:t>
            </a:r>
            <a:r>
              <a:rPr lang="ko-KR" altLang="en-US" dirty="0"/>
              <a:t>대안적 </a:t>
            </a:r>
            <a:r>
              <a:rPr lang="ko-KR" altLang="en-US" dirty="0" err="1"/>
              <a:t>대연구의</a:t>
            </a:r>
            <a:r>
              <a:rPr lang="ko-KR" altLang="en-US" dirty="0"/>
              <a:t> 결여</a:t>
            </a:r>
            <a:r>
              <a:rPr lang="en-US" altLang="ko-KR" dirty="0"/>
              <a:t>, </a:t>
            </a:r>
            <a:r>
              <a:rPr lang="ko-KR" altLang="en-US" dirty="0"/>
              <a:t>장애인들의 경제적 부담을 덜어 줄 수 있는 전반적인 인프라의 부족에 우려를 표한다</a:t>
            </a:r>
            <a:r>
              <a:rPr lang="en-US" altLang="ko-KR" dirty="0"/>
              <a:t>. </a:t>
            </a:r>
            <a:r>
              <a:rPr lang="ko-KR" altLang="en-US" dirty="0"/>
              <a:t>더구나</a:t>
            </a:r>
            <a:r>
              <a:rPr lang="en-US" altLang="ko-KR" dirty="0"/>
              <a:t>, </a:t>
            </a:r>
            <a:r>
              <a:rPr lang="ko-KR" altLang="en-US" dirty="0"/>
              <a:t>지원 서비스나 복지 수당을 받기 위한 재무조사를 받아야 하며</a:t>
            </a:r>
            <a:r>
              <a:rPr lang="en-US" altLang="ko-KR" dirty="0"/>
              <a:t>, </a:t>
            </a:r>
            <a:r>
              <a:rPr lang="ko-KR" altLang="en-US" dirty="0"/>
              <a:t>장애 관련 비용을 포함시키지도 않는데</a:t>
            </a:r>
            <a:r>
              <a:rPr lang="en-US" altLang="ko-KR" dirty="0"/>
              <a:t>, </a:t>
            </a:r>
            <a:r>
              <a:rPr lang="ko-KR" altLang="en-US" dirty="0"/>
              <a:t>지역사회에서 생활할 수 있는 여건이 방해를 받는다</a:t>
            </a:r>
            <a:r>
              <a:rPr lang="en-US" altLang="ko-KR" dirty="0"/>
              <a:t>.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722131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b="1" dirty="0" err="1" smtClean="0">
                <a:solidFill>
                  <a:srgbClr val="FF0000"/>
                </a:solidFill>
              </a:rPr>
              <a:t>통합돌봄</a:t>
            </a:r>
            <a:r>
              <a:rPr lang="en-US" altLang="ko-KR" b="1" dirty="0" smtClean="0">
                <a:solidFill>
                  <a:srgbClr val="FF0000"/>
                </a:solidFill>
              </a:rPr>
              <a:t>(</a:t>
            </a:r>
            <a:r>
              <a:rPr lang="ko-KR" altLang="en-US" b="1" dirty="0" err="1" smtClean="0">
                <a:solidFill>
                  <a:srgbClr val="FF0000"/>
                </a:solidFill>
              </a:rPr>
              <a:t>커뮤니티케어</a:t>
            </a:r>
            <a:r>
              <a:rPr lang="en-US" altLang="ko-KR" b="1" dirty="0" smtClean="0">
                <a:solidFill>
                  <a:srgbClr val="FF0000"/>
                </a:solidFill>
              </a:rPr>
              <a:t>)</a:t>
            </a:r>
            <a:endParaRPr lang="ko-KR" altLang="en-US" b="1" dirty="0">
              <a:solidFill>
                <a:srgbClr val="FF0000"/>
              </a:solidFill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39552" y="1268760"/>
            <a:ext cx="8229600" cy="5256584"/>
          </a:xfrm>
        </p:spPr>
        <p:txBody>
          <a:bodyPr>
            <a:normAutofit lnSpcReduction="10000"/>
          </a:bodyPr>
          <a:lstStyle/>
          <a:p>
            <a:r>
              <a:rPr lang="ko-KR" altLang="en-US" sz="2400" b="1" dirty="0" smtClean="0"/>
              <a:t>그 기원은</a:t>
            </a:r>
            <a:r>
              <a:rPr lang="en-US" altLang="ko-KR" sz="2400" b="1" dirty="0" smtClean="0"/>
              <a:t>? </a:t>
            </a:r>
          </a:p>
          <a:p>
            <a:pPr marL="0" indent="0">
              <a:buNone/>
            </a:pPr>
            <a:r>
              <a:rPr lang="en-US" altLang="ko-KR" sz="2400" dirty="0"/>
              <a:t> </a:t>
            </a:r>
            <a:r>
              <a:rPr lang="en-US" altLang="ko-KR" sz="2400" dirty="0" smtClean="0"/>
              <a:t>  -</a:t>
            </a:r>
            <a:r>
              <a:rPr lang="ko-KR" altLang="en-US" sz="2400" dirty="0" smtClean="0"/>
              <a:t>영국의 </a:t>
            </a:r>
            <a:r>
              <a:rPr lang="en-US" altLang="ko-KR" sz="2400" dirty="0" smtClean="0"/>
              <a:t>70</a:t>
            </a:r>
            <a:r>
              <a:rPr lang="ko-KR" altLang="en-US" sz="2400" dirty="0" smtClean="0"/>
              <a:t>년대 초기 부터 등장</a:t>
            </a:r>
            <a:endParaRPr lang="en-US" altLang="ko-KR" sz="2400" dirty="0" smtClean="0"/>
          </a:p>
          <a:p>
            <a:pPr marL="0" indent="0">
              <a:buNone/>
            </a:pPr>
            <a:r>
              <a:rPr lang="en-US" altLang="ko-KR" sz="2400" dirty="0"/>
              <a:t> </a:t>
            </a:r>
            <a:r>
              <a:rPr lang="en-US" altLang="ko-KR" sz="2400" dirty="0" smtClean="0"/>
              <a:t>  -</a:t>
            </a:r>
            <a:r>
              <a:rPr lang="ko-KR" altLang="en-US" sz="2400" dirty="0" smtClean="0"/>
              <a:t>호주 </a:t>
            </a:r>
            <a:r>
              <a:rPr lang="en-US" altLang="ko-KR" sz="2400" dirty="0" smtClean="0"/>
              <a:t>1980</a:t>
            </a:r>
            <a:r>
              <a:rPr lang="ko-KR" altLang="en-US" sz="2400" dirty="0" smtClean="0"/>
              <a:t>년대 중반부터 </a:t>
            </a:r>
            <a:r>
              <a:rPr lang="en-US" altLang="ko-KR" sz="2400" i="1" dirty="0" smtClean="0"/>
              <a:t>Home and Community Care</a:t>
            </a:r>
          </a:p>
          <a:p>
            <a:pPr marL="0" indent="0">
              <a:buNone/>
            </a:pPr>
            <a:r>
              <a:rPr lang="en-US" altLang="ko-KR" sz="2400" i="1" dirty="0"/>
              <a:t> </a:t>
            </a:r>
            <a:r>
              <a:rPr lang="en-US" altLang="ko-KR" sz="2400" i="1" dirty="0" smtClean="0"/>
              <a:t>   </a:t>
            </a:r>
            <a:r>
              <a:rPr lang="ko-KR" altLang="en-US" sz="2400" dirty="0" smtClean="0"/>
              <a:t>로</a:t>
            </a:r>
            <a:endParaRPr lang="en-US" altLang="ko-KR" sz="2400" dirty="0" smtClean="0"/>
          </a:p>
          <a:p>
            <a:r>
              <a:rPr lang="ko-KR" altLang="en-US" sz="2400" b="1" dirty="0" smtClean="0"/>
              <a:t>최근의 다양한 개념</a:t>
            </a:r>
            <a:endParaRPr lang="en-US" altLang="ko-KR" sz="2400" b="1" dirty="0" smtClean="0"/>
          </a:p>
          <a:p>
            <a:pPr marL="0" indent="0">
              <a:buNone/>
            </a:pPr>
            <a:r>
              <a:rPr lang="en-US" altLang="ko-KR" sz="2400" b="1" dirty="0" smtClean="0"/>
              <a:t>   -</a:t>
            </a:r>
            <a:r>
              <a:rPr lang="en-US" altLang="ko-KR" sz="2400" dirty="0" smtClean="0"/>
              <a:t>Community Support Services</a:t>
            </a:r>
          </a:p>
          <a:p>
            <a:pPr marL="0" indent="0">
              <a:buNone/>
            </a:pPr>
            <a:r>
              <a:rPr lang="en-US" altLang="ko-KR" sz="2400" dirty="0"/>
              <a:t> </a:t>
            </a:r>
            <a:r>
              <a:rPr lang="en-US" altLang="ko-KR" sz="2400" dirty="0" smtClean="0"/>
              <a:t>  -Community Health Services</a:t>
            </a:r>
          </a:p>
          <a:p>
            <a:pPr marL="0" indent="0">
              <a:buNone/>
            </a:pPr>
            <a:r>
              <a:rPr lang="en-US" altLang="ko-KR" sz="2400" dirty="0"/>
              <a:t> </a:t>
            </a:r>
            <a:r>
              <a:rPr lang="en-US" altLang="ko-KR" sz="2400" dirty="0" smtClean="0"/>
              <a:t>   -Care &amp; Respite Services</a:t>
            </a:r>
          </a:p>
          <a:p>
            <a:pPr marL="0" indent="0">
              <a:buNone/>
            </a:pPr>
            <a:r>
              <a:rPr lang="en-US" altLang="ko-KR" sz="2400" dirty="0"/>
              <a:t> </a:t>
            </a:r>
            <a:r>
              <a:rPr lang="en-US" altLang="ko-KR" sz="2400" dirty="0" smtClean="0"/>
              <a:t>   -Care and Services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ko-KR" altLang="en-US" sz="2400" dirty="0" err="1" smtClean="0"/>
              <a:t>캐어의</a:t>
            </a:r>
            <a:r>
              <a:rPr lang="ko-KR" altLang="en-US" sz="2400" dirty="0" smtClean="0"/>
              <a:t> 영역</a:t>
            </a:r>
            <a:r>
              <a:rPr lang="en-US" altLang="ko-KR" sz="2400" dirty="0" smtClean="0"/>
              <a:t>:</a:t>
            </a:r>
            <a:r>
              <a:rPr lang="ko-KR" altLang="en-US" sz="2400" dirty="0" smtClean="0"/>
              <a:t>물리치료</a:t>
            </a:r>
            <a:r>
              <a:rPr lang="en-US" altLang="ko-KR" sz="2400" dirty="0" smtClean="0"/>
              <a:t>, </a:t>
            </a:r>
            <a:r>
              <a:rPr lang="ko-KR" altLang="en-US" sz="2400" dirty="0" smtClean="0"/>
              <a:t>작업치료</a:t>
            </a:r>
            <a:r>
              <a:rPr lang="en-US" altLang="ko-KR" sz="2400" dirty="0" smtClean="0"/>
              <a:t>, </a:t>
            </a:r>
            <a:r>
              <a:rPr lang="ko-KR" altLang="en-US" sz="2400" dirty="0"/>
              <a:t>간</a:t>
            </a:r>
            <a:r>
              <a:rPr lang="ko-KR" altLang="en-US" sz="2400" dirty="0" smtClean="0"/>
              <a:t>호</a:t>
            </a:r>
            <a:r>
              <a:rPr lang="en-US" altLang="ko-KR" sz="2400" dirty="0" smtClean="0"/>
              <a:t>/</a:t>
            </a:r>
            <a:r>
              <a:rPr lang="ko-KR" altLang="en-US" sz="2400" dirty="0" smtClean="0"/>
              <a:t>임상</a:t>
            </a:r>
            <a:r>
              <a:rPr lang="en-US" altLang="ko-KR" sz="2400" dirty="0" smtClean="0"/>
              <a:t>, </a:t>
            </a:r>
            <a:r>
              <a:rPr lang="ko-KR" altLang="en-US" sz="2400" dirty="0" smtClean="0"/>
              <a:t>지역사회관계</a:t>
            </a:r>
            <a:r>
              <a:rPr lang="en-US" altLang="ko-KR" sz="2400" dirty="0" smtClean="0"/>
              <a:t>, </a:t>
            </a:r>
            <a:r>
              <a:rPr lang="ko-KR" altLang="en-US" sz="2400" dirty="0" smtClean="0"/>
              <a:t>사회활동</a:t>
            </a:r>
            <a:r>
              <a:rPr lang="en-US" altLang="ko-KR" sz="2400" dirty="0" smtClean="0"/>
              <a:t>, </a:t>
            </a:r>
            <a:r>
              <a:rPr lang="ko-KR" altLang="en-US" sz="2400" dirty="0" smtClean="0"/>
              <a:t>식사서비스</a:t>
            </a:r>
            <a:r>
              <a:rPr lang="en-US" altLang="ko-KR" sz="2400" dirty="0" smtClean="0"/>
              <a:t>, </a:t>
            </a:r>
            <a:r>
              <a:rPr lang="ko-KR" altLang="en-US" sz="2400" dirty="0" smtClean="0"/>
              <a:t>활동보조인</a:t>
            </a:r>
            <a:r>
              <a:rPr lang="en-US" altLang="ko-KR" sz="2400" dirty="0" smtClean="0"/>
              <a:t>, Respite care, </a:t>
            </a:r>
            <a:r>
              <a:rPr lang="ko-KR" altLang="en-US" sz="2400" dirty="0" smtClean="0"/>
              <a:t>정원일</a:t>
            </a:r>
            <a:r>
              <a:rPr lang="en-US" altLang="ko-KR" sz="2400" dirty="0" smtClean="0"/>
              <a:t>, </a:t>
            </a:r>
            <a:r>
              <a:rPr lang="ko-KR" altLang="en-US" sz="2400" dirty="0" smtClean="0"/>
              <a:t>청소</a:t>
            </a:r>
            <a:r>
              <a:rPr lang="en-US" altLang="ko-KR" sz="2400" dirty="0" smtClean="0"/>
              <a:t>, </a:t>
            </a:r>
            <a:r>
              <a:rPr lang="ko-KR" altLang="en-US" sz="2400" dirty="0" smtClean="0"/>
              <a:t>야외활동</a:t>
            </a:r>
            <a:r>
              <a:rPr lang="en-US" altLang="ko-KR" sz="2400" dirty="0" smtClean="0"/>
              <a:t>/</a:t>
            </a:r>
            <a:r>
              <a:rPr lang="ko-KR" altLang="en-US" sz="2400" dirty="0" smtClean="0"/>
              <a:t>나들이</a:t>
            </a:r>
            <a:r>
              <a:rPr lang="en-US" altLang="ko-KR" sz="2400" dirty="0" smtClean="0"/>
              <a:t>…</a:t>
            </a:r>
            <a:r>
              <a:rPr lang="ko-KR" altLang="en-US" sz="2400" dirty="0" smtClean="0"/>
              <a:t>장애인 당사자가 자기가 필요한 서비스를 디자인 </a:t>
            </a:r>
            <a:r>
              <a:rPr lang="en-US" altLang="ko-KR" sz="2400" b="1" i="1" dirty="0" smtClean="0">
                <a:solidFill>
                  <a:srgbClr val="FF0000"/>
                </a:solidFill>
              </a:rPr>
              <a:t>Personalize </a:t>
            </a:r>
            <a:r>
              <a:rPr lang="en-US" altLang="ko-KR" sz="2400" b="1" i="1" dirty="0">
                <a:solidFill>
                  <a:srgbClr val="FF0000"/>
                </a:solidFill>
              </a:rPr>
              <a:t>Y</a:t>
            </a:r>
            <a:r>
              <a:rPr lang="en-US" altLang="ko-KR" sz="2400" b="1" i="1" dirty="0" smtClean="0">
                <a:solidFill>
                  <a:srgbClr val="FF0000"/>
                </a:solidFill>
              </a:rPr>
              <a:t>our Services!</a:t>
            </a:r>
            <a:endParaRPr lang="ko-KR" altLang="en-US" sz="2400" b="1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9689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>
                <a:solidFill>
                  <a:srgbClr val="FF0000"/>
                </a:solidFill>
              </a:rPr>
              <a:t>몇 몇 사례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/>
            <a:r>
              <a:rPr lang="ko-KR" altLang="en-US" dirty="0"/>
              <a:t>본 위원회는 </a:t>
            </a:r>
            <a:r>
              <a:rPr lang="ko-KR" altLang="en-US" b="1" dirty="0"/>
              <a:t>한국</a:t>
            </a:r>
            <a:r>
              <a:rPr lang="ko-KR" altLang="en-US" dirty="0"/>
              <a:t>이 채택한 장애인들을 지역사회에 통합시키고자 하는 탈 시설 전략의 충분한 실효성이 부족함에 우려를 표하는데</a:t>
            </a:r>
            <a:r>
              <a:rPr lang="en-US" altLang="ko-KR" dirty="0"/>
              <a:t>, </a:t>
            </a:r>
            <a:r>
              <a:rPr lang="ko-KR" altLang="en-US" dirty="0"/>
              <a:t>그 이유는 장애인 수용 시설이 증가하며</a:t>
            </a:r>
            <a:r>
              <a:rPr lang="en-US" altLang="ko-KR" dirty="0"/>
              <a:t>, </a:t>
            </a:r>
            <a:r>
              <a:rPr lang="ko-KR" altLang="en-US" dirty="0"/>
              <a:t>개인 보조인을 포함한 필요한 지역사회 서비스가 정책연구에 충분히 반영되지 않았기 때문이다</a:t>
            </a:r>
            <a:r>
              <a:rPr lang="en-US" altLang="ko-KR" dirty="0"/>
              <a:t>. 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264572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>
                <a:solidFill>
                  <a:srgbClr val="FF0000"/>
                </a:solidFill>
              </a:rPr>
              <a:t>몇 몇 사례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fontAlgn="base"/>
            <a:r>
              <a:rPr lang="ko-KR" altLang="en-US" b="1" dirty="0"/>
              <a:t>① 장애인들은 타인과 평등하게 지역사회에서 생활하며</a:t>
            </a:r>
            <a:r>
              <a:rPr lang="en-US" altLang="ko-KR" b="1" dirty="0"/>
              <a:t>, </a:t>
            </a:r>
            <a:r>
              <a:rPr lang="ko-KR" altLang="en-US" b="1" dirty="0"/>
              <a:t>적극적으로 참여할 권리를 </a:t>
            </a:r>
            <a:r>
              <a:rPr lang="ko-KR" altLang="en-US" b="1" dirty="0" smtClean="0"/>
              <a:t>거부 </a:t>
            </a:r>
            <a:r>
              <a:rPr lang="ko-KR" altLang="en-US" b="1" dirty="0" err="1" smtClean="0"/>
              <a:t>당하</a:t>
            </a:r>
            <a:r>
              <a:rPr lang="ko-KR" altLang="en-US" b="1" dirty="0" smtClean="0"/>
              <a:t> </a:t>
            </a:r>
            <a:r>
              <a:rPr lang="ko-KR" altLang="en-US" b="1" dirty="0"/>
              <a:t>고</a:t>
            </a:r>
            <a:r>
              <a:rPr lang="en-US" altLang="ko-KR" b="1" dirty="0"/>
              <a:t>, </a:t>
            </a:r>
            <a:r>
              <a:rPr lang="ko-KR" altLang="en-US" b="1" dirty="0"/>
              <a:t>상당히 많은 장애인들이 시설에서 생활하며</a:t>
            </a:r>
            <a:r>
              <a:rPr lang="en-US" altLang="ko-KR" b="1" dirty="0"/>
              <a:t>, </a:t>
            </a:r>
            <a:r>
              <a:rPr lang="ko-KR" altLang="en-US" b="1" dirty="0"/>
              <a:t>가족들에게 의존하며</a:t>
            </a:r>
            <a:r>
              <a:rPr lang="en-US" altLang="ko-KR" b="1" dirty="0"/>
              <a:t>, </a:t>
            </a:r>
            <a:r>
              <a:rPr lang="ko-KR" altLang="en-US" b="1" dirty="0"/>
              <a:t>거주지의 선택을 할 수 없고 특별한 거주 형태 속에 생활할 수밖에 없다 </a:t>
            </a:r>
          </a:p>
          <a:p>
            <a:pPr fontAlgn="base"/>
            <a:r>
              <a:rPr lang="ko-KR" altLang="en-US" b="1" dirty="0"/>
              <a:t>② 장애인들은 지역사회에서 생활 할 수 있도록 일상생활에서의 도움을 못 받아 격리되고</a:t>
            </a:r>
            <a:r>
              <a:rPr lang="en-US" altLang="ko-KR" b="1" dirty="0"/>
              <a:t>, </a:t>
            </a:r>
            <a:r>
              <a:rPr lang="ko-KR" altLang="en-US" b="1" dirty="0"/>
              <a:t>그 들의 가능성을 최대한 달성할 수도 없다 </a:t>
            </a:r>
          </a:p>
          <a:p>
            <a:pPr fontAlgn="base"/>
            <a:r>
              <a:rPr lang="ko-KR" altLang="en-US" b="1" dirty="0"/>
              <a:t>③ 장애인에 대한 </a:t>
            </a:r>
            <a:r>
              <a:rPr lang="ko-KR" altLang="en-US" b="1" dirty="0" smtClean="0"/>
              <a:t>생</a:t>
            </a:r>
            <a:r>
              <a:rPr lang="ko-KR" altLang="en-US" b="1" dirty="0"/>
              <a:t>활</a:t>
            </a:r>
            <a:r>
              <a:rPr lang="ko-KR" altLang="en-US" b="1" dirty="0" smtClean="0"/>
              <a:t> </a:t>
            </a:r>
            <a:r>
              <a:rPr lang="ko-KR" altLang="en-US" b="1" dirty="0"/>
              <a:t>보조인은 권리 협약 위원회의 일반 논평 </a:t>
            </a:r>
            <a:r>
              <a:rPr lang="en-US" altLang="ko-KR" b="1" dirty="0"/>
              <a:t>No. 5</a:t>
            </a:r>
            <a:r>
              <a:rPr lang="ko-KR" altLang="en-US" b="1" dirty="0"/>
              <a:t>에 부합하지 않는다</a:t>
            </a:r>
            <a:r>
              <a:rPr lang="en-US" altLang="ko-KR" b="1" dirty="0"/>
              <a:t>. </a:t>
            </a:r>
            <a:endParaRPr lang="ko-KR" altLang="en-US" b="1" dirty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012621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ko-KR" altLang="en-US" sz="2800" b="1" dirty="0">
                <a:solidFill>
                  <a:srgbClr val="FF0000"/>
                </a:solidFill>
              </a:rPr>
              <a:t>독립생활과 지역사회 </a:t>
            </a:r>
            <a:r>
              <a:rPr lang="ko-KR" altLang="en-US" sz="2800" b="1" dirty="0" err="1">
                <a:solidFill>
                  <a:srgbClr val="FF0000"/>
                </a:solidFill>
              </a:rPr>
              <a:t>통합돌봄</a:t>
            </a:r>
            <a:r>
              <a:rPr lang="en-US" altLang="ko-KR" sz="2800" b="1" dirty="0">
                <a:solidFill>
                  <a:srgbClr val="FF0000"/>
                </a:solidFill>
              </a:rPr>
              <a:t>(</a:t>
            </a:r>
            <a:r>
              <a:rPr lang="ko-KR" altLang="en-US" sz="2800" b="1" dirty="0" err="1">
                <a:solidFill>
                  <a:srgbClr val="FF0000"/>
                </a:solidFill>
              </a:rPr>
              <a:t>커뮤니티케어</a:t>
            </a:r>
            <a:r>
              <a:rPr lang="en-US" altLang="ko-KR" sz="2800" b="1" dirty="0">
                <a:solidFill>
                  <a:srgbClr val="FF0000"/>
                </a:solidFill>
              </a:rPr>
              <a:t>)</a:t>
            </a:r>
            <a:r>
              <a:rPr lang="ko-KR" altLang="en-US" sz="2800" b="1" dirty="0" smtClean="0">
                <a:solidFill>
                  <a:srgbClr val="FF0000"/>
                </a:solidFill>
              </a:rPr>
              <a:t>서비스의 준비 단계 </a:t>
            </a:r>
            <a:r>
              <a:rPr lang="ko-KR" altLang="en-US" sz="2800" dirty="0">
                <a:solidFill>
                  <a:srgbClr val="FF0000"/>
                </a:solidFill>
              </a:rPr>
              <a:t/>
            </a:r>
            <a:br>
              <a:rPr lang="ko-KR" altLang="en-US" sz="2800" dirty="0">
                <a:solidFill>
                  <a:srgbClr val="FF0000"/>
                </a:solidFill>
              </a:rPr>
            </a:br>
            <a:endParaRPr lang="ko-KR" altLang="en-US" sz="2800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ko-KR" sz="2400" b="1" dirty="0" smtClean="0"/>
              <a:t>1. </a:t>
            </a:r>
            <a:r>
              <a:rPr lang="ko-KR" altLang="en-US" sz="2400" b="1" dirty="0" smtClean="0"/>
              <a:t>대상자들의 의사 결정을 위한 심층적 상담</a:t>
            </a:r>
            <a:endParaRPr lang="en-US" altLang="ko-KR" sz="2400" b="1" dirty="0" smtClean="0"/>
          </a:p>
          <a:p>
            <a:r>
              <a:rPr lang="en-US" altLang="ko-KR" sz="2400" b="1" dirty="0" smtClean="0"/>
              <a:t>2. </a:t>
            </a:r>
            <a:r>
              <a:rPr lang="ko-KR" altLang="en-US" sz="2400" b="1" dirty="0" smtClean="0"/>
              <a:t>그들의 권리</a:t>
            </a:r>
            <a:r>
              <a:rPr lang="en-US" altLang="ko-KR" sz="2400" b="1" dirty="0" smtClean="0"/>
              <a:t>, </a:t>
            </a:r>
            <a:r>
              <a:rPr lang="ko-KR" altLang="en-US" sz="2400" b="1" dirty="0" smtClean="0"/>
              <a:t>욕구</a:t>
            </a:r>
            <a:r>
              <a:rPr lang="en-US" altLang="ko-KR" sz="2400" b="1" dirty="0" smtClean="0"/>
              <a:t>, </a:t>
            </a:r>
            <a:r>
              <a:rPr lang="ko-KR" altLang="en-US" sz="2400" b="1" dirty="0" smtClean="0"/>
              <a:t>장벽에 대한 구체적 규명</a:t>
            </a:r>
            <a:r>
              <a:rPr lang="en-US" altLang="ko-KR" sz="2400" b="1" dirty="0" smtClean="0"/>
              <a:t>-</a:t>
            </a:r>
            <a:r>
              <a:rPr lang="ko-KR" altLang="en-US" sz="2400" b="1" dirty="0" smtClean="0"/>
              <a:t>숙소</a:t>
            </a:r>
            <a:r>
              <a:rPr lang="en-US" altLang="ko-KR" sz="2400" b="1" dirty="0" smtClean="0"/>
              <a:t>, </a:t>
            </a:r>
            <a:r>
              <a:rPr lang="ko-KR" altLang="en-US" sz="2400" b="1" dirty="0" smtClean="0"/>
              <a:t>직 </a:t>
            </a:r>
            <a:endParaRPr lang="en-US" altLang="ko-KR" sz="2400" b="1" dirty="0" smtClean="0"/>
          </a:p>
          <a:p>
            <a:pPr marL="0" indent="0">
              <a:buNone/>
            </a:pPr>
            <a:r>
              <a:rPr lang="ko-KR" altLang="en-US" sz="2400" b="1" dirty="0" smtClean="0"/>
              <a:t>       장</a:t>
            </a:r>
            <a:r>
              <a:rPr lang="en-US" altLang="ko-KR" sz="2400" b="1" dirty="0" smtClean="0"/>
              <a:t>, </a:t>
            </a:r>
            <a:r>
              <a:rPr lang="ko-KR" altLang="en-US" sz="2400" b="1" dirty="0" smtClean="0"/>
              <a:t>교통</a:t>
            </a:r>
            <a:r>
              <a:rPr lang="en-US" altLang="ko-KR" sz="2400" b="1" dirty="0" smtClean="0"/>
              <a:t>…</a:t>
            </a:r>
          </a:p>
          <a:p>
            <a:r>
              <a:rPr lang="en-US" altLang="ko-KR" sz="2400" b="1" dirty="0" smtClean="0"/>
              <a:t>3.</a:t>
            </a:r>
            <a:r>
              <a:rPr lang="ko-KR" altLang="en-US" sz="2400" b="1" dirty="0"/>
              <a:t> </a:t>
            </a:r>
            <a:r>
              <a:rPr lang="ko-KR" altLang="en-US" sz="2400" b="1" dirty="0" smtClean="0"/>
              <a:t>독립생활을 위한 주간 준비 모임</a:t>
            </a:r>
            <a:r>
              <a:rPr lang="en-US" altLang="ko-KR" sz="2400" b="1" dirty="0" smtClean="0"/>
              <a:t>. </a:t>
            </a:r>
          </a:p>
          <a:p>
            <a:r>
              <a:rPr lang="en-US" altLang="ko-KR" sz="2400" b="1" dirty="0" smtClean="0"/>
              <a:t>4. </a:t>
            </a:r>
            <a:r>
              <a:rPr lang="ko-KR" altLang="en-US" sz="2400" b="1" dirty="0" smtClean="0"/>
              <a:t>가족</a:t>
            </a:r>
            <a:r>
              <a:rPr lang="en-US" altLang="ko-KR" sz="2400" b="1" dirty="0" smtClean="0"/>
              <a:t>, </a:t>
            </a:r>
            <a:r>
              <a:rPr lang="ko-KR" altLang="en-US" sz="2400" b="1" dirty="0" smtClean="0"/>
              <a:t>지역사회 등의 잠정적 지원 가능성 탐색</a:t>
            </a:r>
            <a:endParaRPr lang="en-US" altLang="ko-KR" sz="2400" b="1" dirty="0" smtClean="0"/>
          </a:p>
          <a:p>
            <a:r>
              <a:rPr lang="en-US" altLang="ko-KR" sz="2400" b="1" dirty="0" smtClean="0"/>
              <a:t>5. </a:t>
            </a:r>
            <a:r>
              <a:rPr lang="ko-KR" altLang="en-US" sz="2400" b="1" dirty="0" smtClean="0"/>
              <a:t>초기 사정에 의한 전환계획</a:t>
            </a:r>
            <a:endParaRPr lang="en-US" altLang="ko-KR" sz="2400" b="1" dirty="0" smtClean="0"/>
          </a:p>
          <a:p>
            <a:r>
              <a:rPr lang="en-US" altLang="ko-KR" sz="2400" b="1" dirty="0" smtClean="0"/>
              <a:t>6. </a:t>
            </a:r>
            <a:r>
              <a:rPr lang="ko-KR" altLang="en-US" sz="2400" b="1" dirty="0" smtClean="0"/>
              <a:t>해당 지역 서비스와 네트워크에 통보</a:t>
            </a:r>
            <a:r>
              <a:rPr lang="en-US" altLang="ko-KR" sz="2400" b="1" dirty="0" smtClean="0"/>
              <a:t>/</a:t>
            </a:r>
            <a:r>
              <a:rPr lang="ko-KR" altLang="en-US" sz="2400" b="1" dirty="0" smtClean="0"/>
              <a:t>인지</a:t>
            </a:r>
            <a:endParaRPr lang="en-US" altLang="ko-KR" sz="2400" b="1" dirty="0" smtClean="0"/>
          </a:p>
          <a:p>
            <a:r>
              <a:rPr lang="en-US" altLang="ko-KR" sz="2400" b="1" dirty="0" smtClean="0"/>
              <a:t>7. </a:t>
            </a:r>
            <a:r>
              <a:rPr lang="ko-KR" altLang="en-US" sz="2400" b="1" dirty="0" smtClean="0"/>
              <a:t>당사자가 선택한 지역의 이해당사자들에게 통보</a:t>
            </a:r>
            <a:r>
              <a:rPr lang="en-US" altLang="ko-KR" sz="2400" b="1" dirty="0" smtClean="0"/>
              <a:t>.</a:t>
            </a:r>
          </a:p>
          <a:p>
            <a:r>
              <a:rPr lang="en-US" altLang="ko-KR" sz="2400" b="1" dirty="0" smtClean="0"/>
              <a:t>8  </a:t>
            </a:r>
            <a:r>
              <a:rPr lang="ko-KR" altLang="en-US" sz="2400" b="1" dirty="0" smtClean="0"/>
              <a:t>하루 일주일</a:t>
            </a:r>
            <a:r>
              <a:rPr lang="en-US" altLang="ko-KR" sz="2400" b="1" dirty="0" smtClean="0"/>
              <a:t>, </a:t>
            </a:r>
            <a:r>
              <a:rPr lang="ko-KR" altLang="en-US" sz="2400" b="1" dirty="0" smtClean="0"/>
              <a:t>한달 간의 실험기간</a:t>
            </a:r>
            <a:r>
              <a:rPr lang="en-US" altLang="ko-KR" sz="2400" b="1" dirty="0" smtClean="0"/>
              <a:t>…</a:t>
            </a:r>
          </a:p>
          <a:p>
            <a:r>
              <a:rPr lang="en-US" altLang="ko-KR" sz="2400" b="1" dirty="0" smtClean="0"/>
              <a:t>9. </a:t>
            </a:r>
            <a:r>
              <a:rPr lang="ko-KR" altLang="en-US" sz="2400" b="1" dirty="0" smtClean="0"/>
              <a:t>일정기간</a:t>
            </a:r>
            <a:r>
              <a:rPr lang="en-US" altLang="ko-KR" sz="2400" b="1" dirty="0" smtClean="0"/>
              <a:t>-</a:t>
            </a:r>
            <a:r>
              <a:rPr lang="ko-KR" altLang="en-US" sz="2400" b="1" dirty="0" err="1" smtClean="0"/>
              <a:t>한주</a:t>
            </a:r>
            <a:r>
              <a:rPr lang="en-US" altLang="ko-KR" sz="2400" b="1" dirty="0" smtClean="0"/>
              <a:t>, </a:t>
            </a:r>
            <a:r>
              <a:rPr lang="ko-KR" altLang="en-US" sz="2400" b="1" dirty="0" smtClean="0"/>
              <a:t>한달</a:t>
            </a:r>
            <a:r>
              <a:rPr lang="en-US" altLang="ko-KR" sz="2400" b="1" dirty="0" smtClean="0"/>
              <a:t>, 3 </a:t>
            </a:r>
            <a:r>
              <a:rPr lang="ko-KR" altLang="en-US" sz="2400" b="1" dirty="0" smtClean="0"/>
              <a:t>개월 등의 </a:t>
            </a:r>
            <a:r>
              <a:rPr lang="ko-KR" altLang="en-US" sz="2400" b="1" smtClean="0"/>
              <a:t>모티터링</a:t>
            </a:r>
            <a:endParaRPr lang="ko-KR" alt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3960393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o-KR" altLang="en-US" sz="3600" b="1" dirty="0" smtClean="0">
                <a:solidFill>
                  <a:srgbClr val="FF0000"/>
                </a:solidFill>
              </a:rPr>
              <a:t>한국 상황의 이해 </a:t>
            </a:r>
            <a:endParaRPr lang="ko-KR" altLang="en-US" sz="3600" b="1" dirty="0">
              <a:solidFill>
                <a:srgbClr val="FF0000"/>
              </a:solidFill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39552" y="1484784"/>
            <a:ext cx="8229600" cy="518457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400" dirty="0" smtClean="0">
                <a:solidFill>
                  <a:srgbClr val="FF0000"/>
                </a:solidFill>
              </a:rPr>
              <a:t>*</a:t>
            </a:r>
            <a:r>
              <a:rPr lang="ko-KR" altLang="en-US" sz="2400" b="1" dirty="0" smtClean="0">
                <a:solidFill>
                  <a:srgbClr val="FF0000"/>
                </a:solidFill>
              </a:rPr>
              <a:t>탈 시설정책 실현의 일환으로</a:t>
            </a:r>
            <a:endParaRPr lang="en-US" altLang="ko-KR" sz="2400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ko-KR" sz="2400" dirty="0">
                <a:solidFill>
                  <a:srgbClr val="FF0000"/>
                </a:solidFill>
              </a:rPr>
              <a:t> </a:t>
            </a:r>
            <a:r>
              <a:rPr lang="en-US" altLang="ko-KR" sz="2400" dirty="0" smtClean="0">
                <a:solidFill>
                  <a:srgbClr val="FF0000"/>
                </a:solidFill>
              </a:rPr>
              <a:t>  -</a:t>
            </a:r>
            <a:r>
              <a:rPr lang="ko-KR" altLang="en-US" sz="2400" dirty="0"/>
              <a:t>현재 거주시설</a:t>
            </a:r>
            <a:r>
              <a:rPr lang="en-US" altLang="ko-KR" sz="2400" dirty="0"/>
              <a:t>(</a:t>
            </a:r>
            <a:r>
              <a:rPr lang="ko-KR" altLang="en-US" sz="2400" dirty="0"/>
              <a:t>공동생활가정 및 단기거주시설 제외</a:t>
            </a:r>
            <a:r>
              <a:rPr lang="en-US" altLang="ko-KR" sz="2400" dirty="0"/>
              <a:t>) </a:t>
            </a:r>
            <a:r>
              <a:rPr lang="ko-KR" altLang="en-US" sz="2400" dirty="0" smtClean="0"/>
              <a:t>장</a:t>
            </a:r>
            <a:endParaRPr lang="en-US" altLang="ko-KR" sz="2400" dirty="0" smtClean="0"/>
          </a:p>
          <a:p>
            <a:pPr marL="0" indent="0">
              <a:buNone/>
            </a:pPr>
            <a:r>
              <a:rPr lang="en-US" altLang="ko-KR" sz="2400" dirty="0"/>
              <a:t> </a:t>
            </a:r>
            <a:r>
              <a:rPr lang="en-US" altLang="ko-KR" sz="2400" dirty="0" smtClean="0"/>
              <a:t>   </a:t>
            </a:r>
            <a:r>
              <a:rPr lang="ko-KR" altLang="en-US" sz="2400" dirty="0" smtClean="0"/>
              <a:t>애인 </a:t>
            </a:r>
            <a:r>
              <a:rPr lang="ko-KR" altLang="en-US" sz="2400" dirty="0"/>
              <a:t>현황은 </a:t>
            </a:r>
            <a:r>
              <a:rPr lang="en-US" altLang="ko-KR" sz="2400" dirty="0"/>
              <a:t>2015</a:t>
            </a:r>
            <a:r>
              <a:rPr lang="ko-KR" altLang="en-US" sz="2400" dirty="0"/>
              <a:t>년 </a:t>
            </a:r>
            <a:r>
              <a:rPr lang="en-US" altLang="ko-KR" sz="2400" dirty="0"/>
              <a:t>26,775</a:t>
            </a:r>
            <a:r>
              <a:rPr lang="ko-KR" altLang="en-US" sz="2400" dirty="0"/>
              <a:t>명</a:t>
            </a:r>
            <a:r>
              <a:rPr lang="en-US" altLang="ko-KR" sz="2400" dirty="0"/>
              <a:t>, 2016</a:t>
            </a:r>
            <a:r>
              <a:rPr lang="ko-KR" altLang="en-US" sz="2400" dirty="0"/>
              <a:t>년 </a:t>
            </a:r>
            <a:r>
              <a:rPr lang="en-US" altLang="ko-KR" sz="2400" dirty="0"/>
              <a:t>26,461</a:t>
            </a:r>
            <a:r>
              <a:rPr lang="ko-KR" altLang="en-US" sz="2400" dirty="0"/>
              <a:t>명</a:t>
            </a:r>
            <a:r>
              <a:rPr lang="en-US" altLang="ko-KR" sz="2400" dirty="0"/>
              <a:t>, </a:t>
            </a:r>
            <a:r>
              <a:rPr lang="en-US" altLang="ko-KR" sz="2400" dirty="0" smtClean="0"/>
              <a:t>2017</a:t>
            </a:r>
          </a:p>
          <a:p>
            <a:pPr marL="0" indent="0">
              <a:buNone/>
            </a:pPr>
            <a:r>
              <a:rPr lang="en-US" altLang="ko-KR" sz="2400" dirty="0"/>
              <a:t> </a:t>
            </a:r>
            <a:r>
              <a:rPr lang="en-US" altLang="ko-KR" sz="2400" dirty="0" smtClean="0"/>
              <a:t>   </a:t>
            </a:r>
            <a:r>
              <a:rPr lang="ko-KR" altLang="en-US" sz="2400" dirty="0" smtClean="0"/>
              <a:t>년 </a:t>
            </a:r>
            <a:r>
              <a:rPr lang="en-US" altLang="ko-KR" sz="2400" dirty="0" smtClean="0"/>
              <a:t>26,342</a:t>
            </a:r>
            <a:r>
              <a:rPr lang="ko-KR" altLang="en-US" sz="2400" dirty="0" smtClean="0"/>
              <a:t>명</a:t>
            </a:r>
            <a:r>
              <a:rPr lang="en-US" altLang="ko-KR" sz="2400" dirty="0" smtClean="0"/>
              <a:t>.  </a:t>
            </a:r>
          </a:p>
          <a:p>
            <a:pPr marL="0" indent="0">
              <a:buNone/>
            </a:pPr>
            <a:r>
              <a:rPr lang="en-US" altLang="ko-KR" sz="2400" b="1" dirty="0" smtClean="0">
                <a:solidFill>
                  <a:srgbClr val="FF0000"/>
                </a:solidFill>
              </a:rPr>
              <a:t>*</a:t>
            </a:r>
            <a:r>
              <a:rPr lang="ko-KR" altLang="en-US" sz="2400" b="1" dirty="0" smtClean="0">
                <a:solidFill>
                  <a:srgbClr val="FF0000"/>
                </a:solidFill>
              </a:rPr>
              <a:t>국가인권위원회 </a:t>
            </a:r>
            <a:r>
              <a:rPr lang="en-US" altLang="ko-KR" sz="2400" b="1" dirty="0" smtClean="0">
                <a:solidFill>
                  <a:srgbClr val="FF0000"/>
                </a:solidFill>
              </a:rPr>
              <a:t>2012 </a:t>
            </a:r>
            <a:r>
              <a:rPr lang="ko-KR" altLang="en-US" sz="2400" b="1" dirty="0" smtClean="0">
                <a:solidFill>
                  <a:srgbClr val="FF0000"/>
                </a:solidFill>
              </a:rPr>
              <a:t>조사결과</a:t>
            </a:r>
            <a:r>
              <a:rPr lang="en-US" altLang="ko-KR" sz="2400" dirty="0" smtClean="0"/>
              <a:t>-</a:t>
            </a:r>
            <a:r>
              <a:rPr lang="ko-KR" altLang="en-US" sz="2400" dirty="0" smtClean="0"/>
              <a:t> </a:t>
            </a:r>
            <a:r>
              <a:rPr lang="ko-KR" altLang="en-US" sz="2400" dirty="0"/>
              <a:t>시설 거주장애인의 약 </a:t>
            </a:r>
            <a:endParaRPr lang="en-US" altLang="ko-KR" sz="2400" dirty="0" smtClean="0"/>
          </a:p>
          <a:p>
            <a:pPr marL="0" indent="0">
              <a:buNone/>
            </a:pPr>
            <a:r>
              <a:rPr lang="en-US" altLang="ko-KR" sz="2400" dirty="0"/>
              <a:t> </a:t>
            </a:r>
            <a:r>
              <a:rPr lang="en-US" altLang="ko-KR" sz="2400" dirty="0" smtClean="0"/>
              <a:t>   57</a:t>
            </a:r>
            <a:r>
              <a:rPr lang="en-US" altLang="ko-KR" sz="2400" dirty="0"/>
              <a:t>%</a:t>
            </a:r>
            <a:r>
              <a:rPr lang="ko-KR" altLang="en-US" sz="2400" dirty="0"/>
              <a:t>가 시설 밖에서 생활하기를 </a:t>
            </a:r>
            <a:r>
              <a:rPr lang="ko-KR" altLang="en-US" sz="2400" dirty="0" smtClean="0"/>
              <a:t>원함</a:t>
            </a:r>
            <a:r>
              <a:rPr lang="en-US" altLang="ko-KR" sz="2400" dirty="0" smtClean="0"/>
              <a:t>, </a:t>
            </a:r>
          </a:p>
          <a:p>
            <a:pPr>
              <a:buFont typeface="Arial" charset="0"/>
              <a:buChar char="•"/>
            </a:pPr>
            <a:r>
              <a:rPr lang="ko-KR" altLang="en-US" sz="2400" b="1" dirty="0" smtClean="0">
                <a:solidFill>
                  <a:srgbClr val="FF0000"/>
                </a:solidFill>
              </a:rPr>
              <a:t>장애 계의 요구 </a:t>
            </a:r>
            <a:r>
              <a:rPr lang="ko-KR" altLang="en-US" sz="2400" dirty="0" smtClean="0"/>
              <a:t>장애인의 </a:t>
            </a:r>
            <a:r>
              <a:rPr lang="ko-KR" altLang="en-US" sz="2400" dirty="0"/>
              <a:t>인권증진을 </a:t>
            </a:r>
            <a:r>
              <a:rPr lang="ko-KR" altLang="en-US" sz="2400" dirty="0" smtClean="0"/>
              <a:t> </a:t>
            </a:r>
            <a:r>
              <a:rPr lang="ko-KR" altLang="en-US" sz="2400" dirty="0"/>
              <a:t>‘탈 시설 및 자립 </a:t>
            </a:r>
            <a:endParaRPr lang="en-US" altLang="ko-KR" sz="2400" dirty="0" smtClean="0"/>
          </a:p>
          <a:p>
            <a:pPr marL="0" indent="0">
              <a:buNone/>
            </a:pPr>
            <a:r>
              <a:rPr lang="en-US" altLang="ko-KR" sz="2400" dirty="0"/>
              <a:t> </a:t>
            </a:r>
            <a:r>
              <a:rPr lang="en-US" altLang="ko-KR" sz="2400" dirty="0" smtClean="0"/>
              <a:t>   </a:t>
            </a:r>
            <a:r>
              <a:rPr lang="ko-KR" altLang="en-US" sz="2400" dirty="0" smtClean="0"/>
              <a:t>정착 </a:t>
            </a:r>
            <a:r>
              <a:rPr lang="ko-KR" altLang="en-US" sz="2400" dirty="0"/>
              <a:t>지원’을 지속적으로 요구해왔다</a:t>
            </a:r>
            <a:r>
              <a:rPr lang="en-US" altLang="ko-KR" dirty="0" smtClean="0"/>
              <a:t>.</a:t>
            </a:r>
          </a:p>
          <a:p>
            <a:pPr>
              <a:buFont typeface="Arial" charset="0"/>
              <a:buChar char="•"/>
            </a:pPr>
            <a:r>
              <a:rPr lang="ko-KR" altLang="en-US" sz="2400" b="1" dirty="0" smtClean="0">
                <a:solidFill>
                  <a:srgbClr val="FF0000"/>
                </a:solidFill>
              </a:rPr>
              <a:t>탈 시설과 </a:t>
            </a:r>
            <a:r>
              <a:rPr lang="ko-KR" altLang="en-US" sz="2400" b="1" dirty="0">
                <a:solidFill>
                  <a:srgbClr val="FF0000"/>
                </a:solidFill>
              </a:rPr>
              <a:t>지역사회 </a:t>
            </a:r>
            <a:r>
              <a:rPr lang="ko-KR" altLang="en-US" sz="2400" b="1" dirty="0" err="1">
                <a:solidFill>
                  <a:srgbClr val="FF0000"/>
                </a:solidFill>
              </a:rPr>
              <a:t>통합돌봄</a:t>
            </a:r>
            <a:r>
              <a:rPr lang="en-US" altLang="ko-KR" sz="2400" b="1" dirty="0">
                <a:solidFill>
                  <a:srgbClr val="FF0000"/>
                </a:solidFill>
              </a:rPr>
              <a:t>(</a:t>
            </a:r>
            <a:r>
              <a:rPr lang="ko-KR" altLang="en-US" sz="2400" b="1" dirty="0" err="1">
                <a:solidFill>
                  <a:srgbClr val="FF0000"/>
                </a:solidFill>
              </a:rPr>
              <a:t>커뮤니티케어</a:t>
            </a:r>
            <a:r>
              <a:rPr lang="en-US" altLang="ko-KR" sz="2400" b="1" dirty="0">
                <a:solidFill>
                  <a:srgbClr val="FF0000"/>
                </a:solidFill>
              </a:rPr>
              <a:t>)</a:t>
            </a:r>
            <a:r>
              <a:rPr lang="ko-KR" altLang="en-US" sz="2400" b="1" dirty="0" smtClean="0">
                <a:solidFill>
                  <a:srgbClr val="FF0000"/>
                </a:solidFill>
              </a:rPr>
              <a:t>서비스</a:t>
            </a:r>
            <a:r>
              <a:rPr lang="en-US" altLang="ko-KR" sz="2400" b="1" dirty="0" smtClean="0">
                <a:solidFill>
                  <a:srgbClr val="FF0000"/>
                </a:solidFill>
              </a:rPr>
              <a:t>. </a:t>
            </a:r>
            <a:r>
              <a:rPr lang="ko-KR" altLang="en-US" sz="2400" b="1" dirty="0" smtClean="0">
                <a:solidFill>
                  <a:srgbClr val="FF0000"/>
                </a:solidFill>
              </a:rPr>
              <a:t>동의 어</a:t>
            </a:r>
            <a:r>
              <a:rPr lang="en-US" altLang="ko-KR" sz="2400" b="1" dirty="0" smtClean="0">
                <a:solidFill>
                  <a:srgbClr val="FF0000"/>
                </a:solidFill>
              </a:rPr>
              <a:t>?</a:t>
            </a:r>
          </a:p>
          <a:p>
            <a:pPr>
              <a:buFont typeface="Arial" charset="0"/>
              <a:buChar char="•"/>
            </a:pPr>
            <a:r>
              <a:rPr lang="ko-KR" altLang="en-US" sz="2400" b="1" dirty="0" smtClean="0">
                <a:solidFill>
                  <a:srgbClr val="FF0000"/>
                </a:solidFill>
              </a:rPr>
              <a:t>시설 장애인의 </a:t>
            </a:r>
            <a:r>
              <a:rPr lang="en-US" altLang="ko-KR" sz="2400" b="1" dirty="0" smtClean="0">
                <a:solidFill>
                  <a:srgbClr val="FF0000"/>
                </a:solidFill>
              </a:rPr>
              <a:t>80%</a:t>
            </a:r>
            <a:r>
              <a:rPr lang="ko-KR" altLang="en-US" sz="2400" b="1" dirty="0" smtClean="0">
                <a:solidFill>
                  <a:srgbClr val="FF0000"/>
                </a:solidFill>
              </a:rPr>
              <a:t>가 중증장애인</a:t>
            </a:r>
            <a:r>
              <a:rPr lang="en-US" altLang="ko-KR" sz="2400" b="1" dirty="0" smtClean="0">
                <a:solidFill>
                  <a:srgbClr val="FF0000"/>
                </a:solidFill>
              </a:rPr>
              <a:t>-</a:t>
            </a:r>
            <a:r>
              <a:rPr lang="ko-KR" altLang="en-US" sz="2400" b="1" dirty="0" err="1" smtClean="0">
                <a:solidFill>
                  <a:srgbClr val="FF0000"/>
                </a:solidFill>
              </a:rPr>
              <a:t>커뮤니티케어의</a:t>
            </a:r>
            <a:r>
              <a:rPr lang="ko-KR" altLang="en-US" sz="2400" b="1" dirty="0" smtClean="0">
                <a:solidFill>
                  <a:srgbClr val="FF0000"/>
                </a:solidFill>
              </a:rPr>
              <a:t> 도전</a:t>
            </a:r>
            <a:r>
              <a:rPr lang="en-US" altLang="ko-KR" sz="2400" b="1" dirty="0" smtClean="0">
                <a:solidFill>
                  <a:srgbClr val="FF0000"/>
                </a:solidFill>
              </a:rPr>
              <a:t>?</a:t>
            </a:r>
            <a:endParaRPr lang="ko-KR" altLang="en-US" sz="24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ko-KR" altLang="en-US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ko-KR" alt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6774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o-KR" altLang="en-US" sz="3600" b="1" dirty="0" smtClean="0">
                <a:solidFill>
                  <a:srgbClr val="FF0000"/>
                </a:solidFill>
              </a:rPr>
              <a:t>정부의 대응 </a:t>
            </a:r>
            <a:endParaRPr lang="ko-KR" altLang="en-US" sz="3600" b="1" dirty="0">
              <a:solidFill>
                <a:srgbClr val="FF0000"/>
              </a:solidFill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39552" y="1340768"/>
            <a:ext cx="8229600" cy="4896544"/>
          </a:xfrm>
        </p:spPr>
        <p:txBody>
          <a:bodyPr>
            <a:normAutofit fontScale="92500" lnSpcReduction="10000"/>
          </a:bodyPr>
          <a:lstStyle/>
          <a:p>
            <a:r>
              <a:rPr lang="ko-KR" altLang="en-US" sz="2600" dirty="0"/>
              <a:t>중앙정부차원의 정책이 없었던 탈 시설</a:t>
            </a:r>
            <a:r>
              <a:rPr lang="en-US" altLang="ko-KR" sz="2600" dirty="0"/>
              <a:t>-</a:t>
            </a:r>
            <a:r>
              <a:rPr lang="ko-KR" altLang="en-US" sz="2600" dirty="0"/>
              <a:t>자립지원을 </a:t>
            </a:r>
            <a:r>
              <a:rPr lang="en-US" altLang="ko-KR" sz="2600" dirty="0"/>
              <a:t>100</a:t>
            </a:r>
            <a:r>
              <a:rPr lang="ko-KR" altLang="en-US" sz="2600" dirty="0"/>
              <a:t>대 </a:t>
            </a:r>
            <a:r>
              <a:rPr lang="ko-KR" altLang="en-US" sz="2600" dirty="0" smtClean="0"/>
              <a:t>국정과제로 선정</a:t>
            </a:r>
            <a:endParaRPr lang="en-US" altLang="ko-KR" sz="2600" dirty="0" smtClean="0"/>
          </a:p>
          <a:p>
            <a:r>
              <a:rPr lang="ko-KR" altLang="en-US" sz="2600" dirty="0"/>
              <a:t>제</a:t>
            </a:r>
            <a:r>
              <a:rPr lang="en-US" altLang="ko-KR" sz="2600" dirty="0"/>
              <a:t>5</a:t>
            </a:r>
            <a:r>
              <a:rPr lang="ko-KR" altLang="en-US" sz="2600" dirty="0"/>
              <a:t>차 장애인정책종합계획</a:t>
            </a:r>
            <a:r>
              <a:rPr lang="en-US" altLang="ko-KR" sz="2600" dirty="0"/>
              <a:t>(2018</a:t>
            </a:r>
            <a:r>
              <a:rPr lang="ko-KR" altLang="en-US" sz="2600" dirty="0"/>
              <a:t>년</a:t>
            </a:r>
            <a:r>
              <a:rPr lang="en-US" altLang="ko-KR" sz="2600" dirty="0"/>
              <a:t>~2022</a:t>
            </a:r>
            <a:r>
              <a:rPr lang="ko-KR" altLang="en-US" sz="2600" dirty="0"/>
              <a:t>년</a:t>
            </a:r>
            <a:r>
              <a:rPr lang="en-US" altLang="ko-KR" sz="2600" dirty="0"/>
              <a:t>)</a:t>
            </a:r>
            <a:r>
              <a:rPr lang="ko-KR" altLang="en-US" sz="2600" dirty="0"/>
              <a:t>을 </a:t>
            </a:r>
            <a:r>
              <a:rPr lang="ko-KR" altLang="en-US" sz="2600" dirty="0" smtClean="0"/>
              <a:t>수립</a:t>
            </a:r>
            <a:r>
              <a:rPr lang="en-US" altLang="ko-KR" sz="2600" dirty="0" smtClean="0"/>
              <a:t>. </a:t>
            </a:r>
            <a:r>
              <a:rPr lang="ko-KR" altLang="en-US" sz="2600" dirty="0" smtClean="0"/>
              <a:t> </a:t>
            </a:r>
            <a:endParaRPr lang="en-US" altLang="ko-KR" sz="2600" dirty="0" smtClean="0"/>
          </a:p>
          <a:p>
            <a:r>
              <a:rPr lang="ko-KR" altLang="en-US" sz="2600" dirty="0" smtClean="0"/>
              <a:t>‘</a:t>
            </a:r>
            <a:r>
              <a:rPr lang="ko-KR" altLang="en-US" sz="2600" dirty="0"/>
              <a:t>탈 시설 및 주거자원 강화’를 </a:t>
            </a:r>
            <a:r>
              <a:rPr lang="en-US" altLang="ko-KR" sz="2600" dirty="0"/>
              <a:t>22</a:t>
            </a:r>
            <a:r>
              <a:rPr lang="ko-KR" altLang="en-US" sz="2600" dirty="0"/>
              <a:t>개 중점과제 중 하나로 설정하여 보건복지부차원에서 연구용역 실시 및 ‘장애인 거주시설 탈 시설</a:t>
            </a:r>
            <a:r>
              <a:rPr lang="en-US" altLang="ko-KR" sz="2600" dirty="0"/>
              <a:t>-</a:t>
            </a:r>
            <a:r>
              <a:rPr lang="ko-KR" altLang="en-US" sz="2600" dirty="0"/>
              <a:t>자립추진 민관협의체’를 발족하여 탈 시설</a:t>
            </a:r>
            <a:r>
              <a:rPr lang="en-US" altLang="ko-KR" sz="2600" dirty="0"/>
              <a:t>-</a:t>
            </a:r>
            <a:r>
              <a:rPr lang="ko-KR" altLang="en-US" sz="2600" dirty="0"/>
              <a:t>자립지원을 위한 구체적인 지원방안을 마련하고 </a:t>
            </a:r>
            <a:r>
              <a:rPr lang="ko-KR" altLang="en-US" sz="2600" dirty="0" smtClean="0"/>
              <a:t>있음</a:t>
            </a:r>
            <a:endParaRPr lang="en-US" altLang="ko-KR" sz="2600" dirty="0" smtClean="0"/>
          </a:p>
          <a:p>
            <a:r>
              <a:rPr lang="ko-KR" altLang="en-US" sz="2800" dirty="0"/>
              <a:t>지방자치단체 </a:t>
            </a:r>
            <a:r>
              <a:rPr lang="ko-KR" altLang="en-US" sz="2800" dirty="0" smtClean="0"/>
              <a:t>자율적으로 </a:t>
            </a:r>
            <a:r>
              <a:rPr lang="ko-KR" altLang="en-US" sz="2800" dirty="0"/>
              <a:t>이루어지던 </a:t>
            </a:r>
            <a:r>
              <a:rPr lang="ko-KR" altLang="en-US" sz="2800" dirty="0" smtClean="0"/>
              <a:t>탈 시설 </a:t>
            </a:r>
            <a:r>
              <a:rPr lang="ko-KR" altLang="en-US" sz="2800" dirty="0"/>
              <a:t>독립생활지원을 보건복지부 차원에서 </a:t>
            </a:r>
            <a:r>
              <a:rPr lang="en-US" altLang="ko-KR" sz="2800" dirty="0"/>
              <a:t>2</a:t>
            </a:r>
            <a:r>
              <a:rPr lang="ko-KR" altLang="en-US" sz="2800" dirty="0"/>
              <a:t>년 간 지역실정과 대상자 욕구에 맞추어 서비스 연계</a:t>
            </a:r>
            <a:r>
              <a:rPr lang="en-US" altLang="ko-KR" sz="2800" dirty="0"/>
              <a:t>·</a:t>
            </a:r>
            <a:r>
              <a:rPr lang="ko-KR" altLang="en-US" sz="2800" dirty="0"/>
              <a:t>통합 모델을 개발하기 위하여 장애인 지역사회 </a:t>
            </a:r>
            <a:r>
              <a:rPr lang="ko-KR" altLang="en-US" sz="2800" b="1" dirty="0" err="1"/>
              <a:t>통합돌봄</a:t>
            </a:r>
            <a:r>
              <a:rPr lang="en-US" altLang="ko-KR" sz="2800" b="1" dirty="0"/>
              <a:t>(</a:t>
            </a:r>
            <a:r>
              <a:rPr lang="ko-KR" altLang="en-US" sz="2800" b="1" dirty="0" err="1"/>
              <a:t>커뮤니티케어</a:t>
            </a:r>
            <a:r>
              <a:rPr lang="en-US" altLang="ko-KR" sz="2800" b="1" dirty="0"/>
              <a:t>)</a:t>
            </a:r>
            <a:r>
              <a:rPr lang="en-US" altLang="ko-KR" sz="2800" dirty="0"/>
              <a:t> </a:t>
            </a:r>
            <a:r>
              <a:rPr lang="ko-KR" altLang="en-US" sz="2800" dirty="0"/>
              <a:t>선도 사업을 </a:t>
            </a:r>
            <a:r>
              <a:rPr lang="ko-KR" altLang="en-US" sz="2800" dirty="0" smtClean="0"/>
              <a:t>실시하기로 함</a:t>
            </a:r>
            <a:r>
              <a:rPr lang="en-US" altLang="ko-KR" sz="2800" dirty="0" smtClean="0"/>
              <a:t>. </a:t>
            </a:r>
            <a:endParaRPr lang="ko-KR" altLang="en-US" sz="2800" dirty="0"/>
          </a:p>
          <a:p>
            <a:endParaRPr lang="ko-KR" altLang="en-US" sz="2600" dirty="0"/>
          </a:p>
          <a:p>
            <a:endParaRPr lang="ko-KR" altLang="en-US" dirty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855713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o-KR" altLang="en-US" sz="4000" b="1" dirty="0" smtClean="0">
                <a:solidFill>
                  <a:srgbClr val="FF0000"/>
                </a:solidFill>
              </a:rPr>
              <a:t>정부의</a:t>
            </a:r>
            <a:r>
              <a:rPr lang="en-US" altLang="ko-KR" sz="4000" b="1" dirty="0" smtClean="0">
                <a:solidFill>
                  <a:srgbClr val="FF0000"/>
                </a:solidFill>
              </a:rPr>
              <a:t> </a:t>
            </a:r>
            <a:r>
              <a:rPr lang="ko-KR" altLang="en-US" sz="4000" b="1" dirty="0" smtClean="0">
                <a:solidFill>
                  <a:srgbClr val="FF0000"/>
                </a:solidFill>
              </a:rPr>
              <a:t>전략 </a:t>
            </a:r>
            <a:r>
              <a:rPr lang="en-US" altLang="ko-KR" sz="4000" b="1" dirty="0" smtClean="0">
                <a:solidFill>
                  <a:srgbClr val="FF0000"/>
                </a:solidFill>
              </a:rPr>
              <a:t>1</a:t>
            </a:r>
            <a:r>
              <a:rPr lang="ko-KR" altLang="en-US" sz="4000" b="1" dirty="0" smtClean="0">
                <a:solidFill>
                  <a:srgbClr val="FF0000"/>
                </a:solidFill>
              </a:rPr>
              <a:t> </a:t>
            </a:r>
            <a:endParaRPr lang="ko-KR" altLang="en-US" sz="4000" b="1" dirty="0">
              <a:solidFill>
                <a:srgbClr val="FF0000"/>
              </a:solidFill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/>
          <a:lstStyle/>
          <a:p>
            <a:r>
              <a:rPr lang="ko-KR" altLang="en-US" sz="2400" b="1" dirty="0"/>
              <a:t>첫째</a:t>
            </a:r>
            <a:r>
              <a:rPr lang="ko-KR" altLang="en-US" sz="2400" dirty="0"/>
              <a:t>로 주거지원을 </a:t>
            </a:r>
            <a:r>
              <a:rPr lang="ko-KR" altLang="en-US" sz="2400" dirty="0" smtClean="0"/>
              <a:t>확대</a:t>
            </a:r>
            <a:r>
              <a:rPr lang="en-US" altLang="ko-KR" sz="2400" dirty="0" smtClean="0"/>
              <a:t>-2019</a:t>
            </a:r>
            <a:r>
              <a:rPr lang="ko-KR" altLang="en-US" sz="2400" dirty="0"/>
              <a:t>년도부터 중앙정부차원 주거지원 예산을 편성하여 주택지원</a:t>
            </a:r>
            <a:r>
              <a:rPr lang="en-US" altLang="ko-KR" sz="2400" dirty="0"/>
              <a:t>, </a:t>
            </a:r>
            <a:r>
              <a:rPr lang="ko-KR" altLang="en-US" sz="2400" dirty="0"/>
              <a:t>주거환경개선사업 지원 등 전국 </a:t>
            </a:r>
            <a:r>
              <a:rPr lang="en-US" altLang="ko-KR" sz="2400" dirty="0"/>
              <a:t>2</a:t>
            </a:r>
            <a:r>
              <a:rPr lang="ko-KR" altLang="en-US" sz="2400" dirty="0"/>
              <a:t>개 시</a:t>
            </a:r>
            <a:r>
              <a:rPr lang="en-US" altLang="ko-KR" sz="2400" dirty="0"/>
              <a:t>·</a:t>
            </a:r>
            <a:r>
              <a:rPr lang="ko-KR" altLang="en-US" sz="2400" dirty="0"/>
              <a:t>군</a:t>
            </a:r>
            <a:r>
              <a:rPr lang="en-US" altLang="ko-KR" sz="2400" dirty="0"/>
              <a:t>·</a:t>
            </a:r>
            <a:r>
              <a:rPr lang="ko-KR" altLang="en-US" sz="2400" dirty="0"/>
              <a:t>구를 대상으로 </a:t>
            </a:r>
            <a:r>
              <a:rPr lang="ko-KR" altLang="en-US" sz="2400" dirty="0" smtClean="0"/>
              <a:t>실시</a:t>
            </a:r>
            <a:r>
              <a:rPr lang="en-US" altLang="ko-KR" sz="2400" dirty="0" smtClean="0"/>
              <a:t>. </a:t>
            </a:r>
            <a:r>
              <a:rPr lang="ko-KR" altLang="en-US" sz="2400" dirty="0"/>
              <a:t>가사관리</a:t>
            </a:r>
            <a:r>
              <a:rPr lang="en-US" altLang="ko-KR" sz="2400" dirty="0"/>
              <a:t>, </a:t>
            </a:r>
            <a:r>
              <a:rPr lang="ko-KR" altLang="en-US" sz="2400" dirty="0"/>
              <a:t>금전관리 등 지역사회 주거 시 필요한 주거서비스 인력인 </a:t>
            </a:r>
            <a:r>
              <a:rPr lang="ko-KR" altLang="en-US" sz="2400" dirty="0" smtClean="0"/>
              <a:t>주거 코디네이터 </a:t>
            </a:r>
            <a:r>
              <a:rPr lang="ko-KR" altLang="en-US" sz="2400" dirty="0"/>
              <a:t>및 주거코치를 지원하는 </a:t>
            </a:r>
            <a:r>
              <a:rPr lang="ko-KR" altLang="en-US" sz="2400" dirty="0" smtClean="0"/>
              <a:t>지원주택</a:t>
            </a:r>
            <a:r>
              <a:rPr lang="en-US" altLang="ko-KR" sz="2400" dirty="0" smtClean="0"/>
              <a:t>.</a:t>
            </a:r>
            <a:r>
              <a:rPr lang="ko-KR" altLang="en-US" sz="2400" dirty="0" smtClean="0"/>
              <a:t> </a:t>
            </a:r>
            <a:r>
              <a:rPr lang="ko-KR" altLang="en-US" sz="2400" b="1" dirty="0" err="1"/>
              <a:t>충현복지관</a:t>
            </a:r>
            <a:r>
              <a:rPr lang="ko-KR" altLang="en-US" sz="2400" b="1" dirty="0"/>
              <a:t> </a:t>
            </a:r>
            <a:r>
              <a:rPr lang="ko-KR" altLang="en-US" sz="2400" b="1" dirty="0" smtClean="0"/>
              <a:t>사례 참조</a:t>
            </a:r>
            <a:r>
              <a:rPr lang="en-US" altLang="ko-KR" sz="2400" b="1" dirty="0" smtClean="0"/>
              <a:t>. </a:t>
            </a:r>
          </a:p>
          <a:p>
            <a:r>
              <a:rPr lang="ko-KR" altLang="en-US" sz="2400" b="1" dirty="0" smtClean="0"/>
              <a:t>둘째로</a:t>
            </a:r>
            <a:r>
              <a:rPr lang="en-US" altLang="ko-KR" sz="2400" dirty="0" smtClean="0"/>
              <a:t>, </a:t>
            </a:r>
            <a:r>
              <a:rPr lang="ko-KR" altLang="en-US" sz="2400" dirty="0" smtClean="0"/>
              <a:t>대규모 </a:t>
            </a:r>
            <a:r>
              <a:rPr lang="ko-KR" altLang="en-US" sz="2400" dirty="0"/>
              <a:t>거주시설 인원을 지속적으로 감축시켜 소 규모화를 </a:t>
            </a:r>
            <a:r>
              <a:rPr lang="ko-KR" altLang="en-US" sz="2400" dirty="0" smtClean="0"/>
              <a:t>진행</a:t>
            </a:r>
            <a:r>
              <a:rPr lang="en-US" altLang="ko-KR" sz="2400" dirty="0" smtClean="0"/>
              <a:t>.</a:t>
            </a:r>
            <a:r>
              <a:rPr lang="ko-KR" altLang="en-US" sz="2400" dirty="0" smtClean="0"/>
              <a:t> </a:t>
            </a:r>
            <a:r>
              <a:rPr lang="ko-KR" altLang="en-US" sz="2400" dirty="0"/>
              <a:t>장기적으로 거주시설 전반의 개편 모델도 </a:t>
            </a:r>
            <a:r>
              <a:rPr lang="ko-KR" altLang="en-US" sz="2400" dirty="0" smtClean="0"/>
              <a:t>마련</a:t>
            </a:r>
            <a:r>
              <a:rPr lang="en-US" altLang="ko-KR" sz="2400" dirty="0" smtClean="0"/>
              <a:t>. </a:t>
            </a:r>
            <a:r>
              <a:rPr lang="ko-KR" altLang="en-US" sz="2400" dirty="0"/>
              <a:t>현재의 거주시설 운영 문제점을 개선하고 장애인 이용시설이나 소규모 그룹 홈 형태로 </a:t>
            </a:r>
            <a:r>
              <a:rPr lang="ko-KR" altLang="en-US" sz="2400" dirty="0" smtClean="0"/>
              <a:t>전환하도록 할 </a:t>
            </a:r>
            <a:r>
              <a:rPr lang="ko-KR" altLang="en-US" sz="2400" dirty="0"/>
              <a:t>법</a:t>
            </a:r>
            <a:r>
              <a:rPr lang="en-US" altLang="ko-KR" sz="2400" dirty="0"/>
              <a:t>·</a:t>
            </a:r>
            <a:r>
              <a:rPr lang="ko-KR" altLang="en-US" sz="2400" dirty="0"/>
              <a:t>제도 개선 방안을 마련하여 거주시설 운영법인이 탈 시설에 적극적으로 협력할 수 있도록 유도할 </a:t>
            </a:r>
            <a:r>
              <a:rPr lang="ko-KR" altLang="en-US" sz="2400" dirty="0" smtClean="0"/>
              <a:t>것</a:t>
            </a:r>
            <a:r>
              <a:rPr lang="en-US" altLang="ko-KR" sz="2400" dirty="0" smtClean="0"/>
              <a:t>.</a:t>
            </a:r>
            <a:endParaRPr lang="ko-KR" altLang="en-US" sz="2400" dirty="0"/>
          </a:p>
          <a:p>
            <a:endParaRPr lang="ko-KR" altLang="en-US" sz="2400" dirty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9531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err="1" smtClean="0">
                <a:solidFill>
                  <a:srgbClr val="FF0000"/>
                </a:solidFill>
              </a:rPr>
              <a:t>충현복지관</a:t>
            </a:r>
            <a:endParaRPr lang="ko-KR" altLang="en-US" dirty="0">
              <a:solidFill>
                <a:srgbClr val="FF0000"/>
              </a:solidFill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atinLnBrk="0"/>
            <a:r>
              <a:rPr lang="en-US" altLang="ko-KR" dirty="0" smtClean="0"/>
              <a:t>(</a:t>
            </a:r>
            <a:r>
              <a:rPr lang="ko-KR" altLang="ko-KR" dirty="0"/>
              <a:t>입주대상</a:t>
            </a:r>
            <a:r>
              <a:rPr lang="en-US" altLang="ko-KR" dirty="0"/>
              <a:t>) </a:t>
            </a:r>
            <a:r>
              <a:rPr lang="ko-KR" altLang="ko-KR" dirty="0"/>
              <a:t>현재 개인의 </a:t>
            </a:r>
            <a:r>
              <a:rPr lang="ko-KR" altLang="ko-KR" u="sng" dirty="0"/>
              <a:t>자가주택</a:t>
            </a:r>
            <a:r>
              <a:rPr lang="ko-KR" altLang="ko-KR" dirty="0"/>
              <a:t> 내에서 독립을 계획 중인 성인 발달 장애인</a:t>
            </a:r>
          </a:p>
          <a:p>
            <a:pPr latinLnBrk="0"/>
            <a:r>
              <a:rPr lang="en-US" altLang="ko-KR" dirty="0"/>
              <a:t> </a:t>
            </a:r>
            <a:endParaRPr lang="ko-KR" altLang="ko-KR" dirty="0"/>
          </a:p>
          <a:p>
            <a:pPr latinLnBrk="0"/>
            <a:r>
              <a:rPr lang="en-US" altLang="ko-KR" dirty="0" smtClean="0"/>
              <a:t> </a:t>
            </a:r>
            <a:r>
              <a:rPr lang="en-US" altLang="ko-KR" dirty="0"/>
              <a:t>(</a:t>
            </a:r>
            <a:r>
              <a:rPr lang="ko-KR" altLang="ko-KR" dirty="0"/>
              <a:t>인력지원</a:t>
            </a:r>
            <a:r>
              <a:rPr lang="en-US" altLang="ko-KR" dirty="0"/>
              <a:t>) </a:t>
            </a:r>
            <a:r>
              <a:rPr lang="ko-KR" altLang="ko-KR" u="sng" dirty="0"/>
              <a:t>주거생활지원센터</a:t>
            </a:r>
            <a:r>
              <a:rPr lang="ko-KR" altLang="ko-KR" dirty="0"/>
              <a:t>에서 전문적인 주거서비스 제공 인력 제공</a:t>
            </a:r>
          </a:p>
          <a:p>
            <a:pPr latinLnBrk="0"/>
            <a:r>
              <a:rPr lang="en-US" altLang="ko-KR" dirty="0"/>
              <a:t>  - (</a:t>
            </a:r>
            <a:r>
              <a:rPr lang="ko-KR" altLang="ko-KR" dirty="0"/>
              <a:t>생활지원</a:t>
            </a:r>
            <a:r>
              <a:rPr lang="en-US" altLang="ko-KR" dirty="0"/>
              <a:t>) </a:t>
            </a:r>
            <a:r>
              <a:rPr lang="ko-KR" altLang="ko-KR" dirty="0"/>
              <a:t>개인별 지원계획 수립 및 지역사회 자원개발 및 서비스 연계</a:t>
            </a:r>
          </a:p>
          <a:p>
            <a:r>
              <a:rPr lang="en-US" altLang="ko-KR" dirty="0"/>
              <a:t>  - (</a:t>
            </a:r>
            <a:r>
              <a:rPr lang="ko-KR" altLang="ko-KR" dirty="0"/>
              <a:t>주거관리</a:t>
            </a:r>
            <a:r>
              <a:rPr lang="en-US" altLang="ko-KR" dirty="0"/>
              <a:t>) </a:t>
            </a:r>
            <a:r>
              <a:rPr lang="ko-KR" altLang="ko-KR" dirty="0"/>
              <a:t>개인별 지원계획에 따른 주거 관리 지원 등 주거서비스 지원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394604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>
                <a:solidFill>
                  <a:srgbClr val="FF0000"/>
                </a:solidFill>
              </a:rPr>
              <a:t>광주 </a:t>
            </a:r>
            <a:r>
              <a:rPr lang="ko-KR" altLang="en-US" dirty="0" err="1" smtClean="0">
                <a:solidFill>
                  <a:srgbClr val="FF0000"/>
                </a:solidFill>
              </a:rPr>
              <a:t>엠마우스</a:t>
            </a:r>
            <a:endParaRPr lang="ko-KR" altLang="en-US" dirty="0">
              <a:solidFill>
                <a:srgbClr val="FF0000"/>
              </a:solidFill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latinLnBrk="0"/>
            <a:r>
              <a:rPr lang="ko-KR" altLang="ko-KR" dirty="0" smtClean="0"/>
              <a:t>기존 </a:t>
            </a:r>
            <a:r>
              <a:rPr lang="ko-KR" altLang="ko-KR" dirty="0"/>
              <a:t>대규모 거주시설을 다양한 형태의 지역사회 </a:t>
            </a:r>
            <a:r>
              <a:rPr lang="ko-KR" altLang="ko-KR" u="sng" dirty="0"/>
              <a:t>소규모 시설로 개편</a:t>
            </a:r>
          </a:p>
          <a:p>
            <a:pPr latinLnBrk="0"/>
            <a:r>
              <a:rPr lang="en-US" altLang="ko-KR" dirty="0"/>
              <a:t> </a:t>
            </a:r>
            <a:endParaRPr lang="ko-KR" altLang="ko-KR" dirty="0"/>
          </a:p>
          <a:p>
            <a:pPr latinLnBrk="0"/>
            <a:r>
              <a:rPr lang="en-US" altLang="ko-KR" dirty="0"/>
              <a:t>  - (</a:t>
            </a:r>
            <a:r>
              <a:rPr lang="ko-KR" altLang="ko-KR" dirty="0"/>
              <a:t>교육중심 </a:t>
            </a:r>
            <a:r>
              <a:rPr lang="ko-KR" altLang="ko-KR" dirty="0" err="1"/>
              <a:t>그룹홈</a:t>
            </a:r>
            <a:r>
              <a:rPr lang="en-US" altLang="ko-KR" dirty="0"/>
              <a:t>) </a:t>
            </a:r>
            <a:r>
              <a:rPr lang="ko-KR" altLang="ko-KR" dirty="0"/>
              <a:t>일정기간 일반가정과 같은 환경에서 사회재활교사와 생활하며 자립에 필요한 일상생활</a:t>
            </a:r>
            <a:r>
              <a:rPr lang="en-US" altLang="ko-KR" dirty="0"/>
              <a:t>·</a:t>
            </a:r>
            <a:r>
              <a:rPr lang="ko-KR" altLang="ko-KR" dirty="0"/>
              <a:t>사회생활 기술 향상교육 실시 </a:t>
            </a:r>
          </a:p>
          <a:p>
            <a:pPr latinLnBrk="0"/>
            <a:r>
              <a:rPr lang="en-US" altLang="ko-KR" dirty="0"/>
              <a:t>  - (</a:t>
            </a:r>
            <a:r>
              <a:rPr lang="ko-KR" altLang="ko-KR" dirty="0"/>
              <a:t>거주중심 </a:t>
            </a:r>
            <a:r>
              <a:rPr lang="ko-KR" altLang="ko-KR" dirty="0" err="1"/>
              <a:t>그룹홈</a:t>
            </a:r>
            <a:r>
              <a:rPr lang="en-US" altLang="ko-KR" dirty="0"/>
              <a:t>) </a:t>
            </a:r>
            <a:r>
              <a:rPr lang="ko-KR" altLang="ko-KR" dirty="0"/>
              <a:t>일정기간 교육과 훈련 후에도 독립 생활이 곤란한 장애인에게 필요한 만큼의 도움을 장기간 생활 할 수 있도록 지원</a:t>
            </a:r>
          </a:p>
          <a:p>
            <a:r>
              <a:rPr lang="en-US" altLang="ko-KR" dirty="0"/>
              <a:t>  - (</a:t>
            </a:r>
            <a:r>
              <a:rPr lang="ko-KR" altLang="ko-KR" dirty="0" err="1"/>
              <a:t>탈시설</a:t>
            </a:r>
            <a:r>
              <a:rPr lang="ko-KR" altLang="ko-KR" dirty="0"/>
              <a:t> </a:t>
            </a:r>
            <a:r>
              <a:rPr lang="ko-KR" altLang="ko-KR" dirty="0" err="1"/>
              <a:t>체험홈</a:t>
            </a:r>
            <a:r>
              <a:rPr lang="en-US" altLang="ko-KR" dirty="0"/>
              <a:t>) </a:t>
            </a:r>
            <a:r>
              <a:rPr lang="ko-KR" altLang="ko-KR" dirty="0"/>
              <a:t>대규모 시설에서 지역사회로 복귀</a:t>
            </a:r>
            <a:r>
              <a:rPr lang="en-US" altLang="ko-KR" dirty="0"/>
              <a:t>, </a:t>
            </a:r>
            <a:r>
              <a:rPr lang="ko-KR" altLang="ko-KR" dirty="0"/>
              <a:t>정상적으로 살 수 있도록 중간훈련 지원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508209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o-KR" altLang="ko-KR" dirty="0" err="1">
                <a:solidFill>
                  <a:srgbClr val="FF0000"/>
                </a:solidFill>
              </a:rPr>
              <a:t>탈시설지원센터</a:t>
            </a:r>
            <a:r>
              <a:rPr lang="ko-KR" altLang="ko-KR" dirty="0">
                <a:solidFill>
                  <a:srgbClr val="FF0000"/>
                </a:solidFill>
              </a:rPr>
              <a:t> 역할 및 지원체계</a:t>
            </a:r>
            <a:endParaRPr lang="ko-KR" altLang="en-US" dirty="0">
              <a:solidFill>
                <a:srgbClr val="FF0000"/>
              </a:solidFill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latinLnBrk="0"/>
            <a:r>
              <a:rPr lang="en-US" altLang="ko-KR" dirty="0" smtClean="0"/>
              <a:t> </a:t>
            </a:r>
            <a:r>
              <a:rPr lang="en-US" altLang="ko-KR" dirty="0"/>
              <a:t>(</a:t>
            </a:r>
            <a:r>
              <a:rPr lang="ko-KR" altLang="ko-KR" dirty="0"/>
              <a:t>역 할</a:t>
            </a:r>
            <a:r>
              <a:rPr lang="en-US" altLang="ko-KR" dirty="0"/>
              <a:t>) </a:t>
            </a:r>
            <a:r>
              <a:rPr lang="ko-KR" altLang="ko-KR" dirty="0"/>
              <a:t>시설거주 장애인의 정기적인 상담</a:t>
            </a:r>
            <a:r>
              <a:rPr lang="en-US" altLang="ko-KR" dirty="0"/>
              <a:t>, </a:t>
            </a:r>
            <a:r>
              <a:rPr lang="ko-KR" altLang="ko-KR" dirty="0"/>
              <a:t>자립 계획 수립</a:t>
            </a:r>
            <a:r>
              <a:rPr lang="en-US" altLang="ko-KR" dirty="0"/>
              <a:t>, </a:t>
            </a:r>
            <a:r>
              <a:rPr lang="ko-KR" altLang="ko-KR" dirty="0"/>
              <a:t>지역사회 자립 정보 제공</a:t>
            </a:r>
            <a:r>
              <a:rPr lang="en-US" altLang="ko-KR" dirty="0"/>
              <a:t>, </a:t>
            </a:r>
            <a:r>
              <a:rPr lang="ko-KR" altLang="ko-KR" dirty="0"/>
              <a:t>주거공간 연계 등 지역사회 정착을 위한 지원</a:t>
            </a:r>
          </a:p>
          <a:p>
            <a:pPr latinLnBrk="0"/>
            <a:r>
              <a:rPr lang="en-US" altLang="ko-KR" dirty="0" smtClean="0"/>
              <a:t> </a:t>
            </a:r>
            <a:r>
              <a:rPr lang="en-US" altLang="ko-KR" dirty="0"/>
              <a:t>(</a:t>
            </a:r>
            <a:r>
              <a:rPr lang="ko-KR" altLang="ko-KR" dirty="0"/>
              <a:t>지원체계</a:t>
            </a:r>
            <a:r>
              <a:rPr lang="en-US" altLang="ko-KR" dirty="0"/>
              <a:t>) </a:t>
            </a:r>
            <a:r>
              <a:rPr lang="ko-KR" altLang="ko-KR" dirty="0"/>
              <a:t>복지부</a:t>
            </a:r>
            <a:r>
              <a:rPr lang="en-US" altLang="ko-KR" dirty="0"/>
              <a:t>, </a:t>
            </a:r>
            <a:r>
              <a:rPr lang="ko-KR" altLang="ko-KR" dirty="0"/>
              <a:t>중앙 및 시</a:t>
            </a:r>
            <a:r>
              <a:rPr lang="en-US" altLang="ko-KR" dirty="0"/>
              <a:t>․</a:t>
            </a:r>
            <a:r>
              <a:rPr lang="ko-KR" altLang="ko-KR" dirty="0"/>
              <a:t>도 </a:t>
            </a:r>
            <a:r>
              <a:rPr lang="ko-KR" altLang="ko-KR" dirty="0" err="1"/>
              <a:t>탈시설지원센터</a:t>
            </a:r>
            <a:r>
              <a:rPr lang="ko-KR" altLang="ko-KR" dirty="0"/>
              <a:t> 구조 및 역할 구분</a:t>
            </a:r>
          </a:p>
          <a:p>
            <a:pPr latinLnBrk="0"/>
            <a:r>
              <a:rPr lang="en-US" altLang="ko-KR" dirty="0"/>
              <a:t>  - (</a:t>
            </a:r>
            <a:r>
              <a:rPr lang="ko-KR" altLang="ko-KR" dirty="0"/>
              <a:t>복지부</a:t>
            </a:r>
            <a:r>
              <a:rPr lang="en-US" altLang="ko-KR" dirty="0"/>
              <a:t>) </a:t>
            </a:r>
            <a:r>
              <a:rPr lang="ko-KR" altLang="ko-KR" dirty="0" err="1"/>
              <a:t>탈시설</a:t>
            </a:r>
            <a:r>
              <a:rPr lang="ko-KR" altLang="ko-KR" dirty="0"/>
              <a:t> 정책연구</a:t>
            </a:r>
            <a:r>
              <a:rPr lang="en-US" altLang="ko-KR" dirty="0"/>
              <a:t>, </a:t>
            </a:r>
            <a:r>
              <a:rPr lang="ko-KR" altLang="ko-KR" dirty="0" err="1"/>
              <a:t>로드맵</a:t>
            </a:r>
            <a:r>
              <a:rPr lang="ko-KR" altLang="ko-KR" dirty="0"/>
              <a:t> 마련</a:t>
            </a:r>
            <a:r>
              <a:rPr lang="en-US" altLang="ko-KR" dirty="0"/>
              <a:t>, </a:t>
            </a:r>
            <a:r>
              <a:rPr lang="ko-KR" altLang="ko-KR" dirty="0"/>
              <a:t>중앙 및 광역단위 </a:t>
            </a:r>
            <a:r>
              <a:rPr lang="ko-KR" altLang="ko-KR" dirty="0" err="1"/>
              <a:t>탈시설지원센터</a:t>
            </a:r>
            <a:r>
              <a:rPr lang="ko-KR" altLang="ko-KR" dirty="0"/>
              <a:t> 종합관리 지원 등</a:t>
            </a:r>
          </a:p>
          <a:p>
            <a:pPr latinLnBrk="0"/>
            <a:r>
              <a:rPr lang="en-US" altLang="ko-KR" dirty="0"/>
              <a:t>  - (</a:t>
            </a:r>
            <a:r>
              <a:rPr lang="ko-KR" altLang="ko-KR" dirty="0"/>
              <a:t>중앙센터</a:t>
            </a:r>
            <a:r>
              <a:rPr lang="en-US" altLang="ko-KR" dirty="0"/>
              <a:t>) </a:t>
            </a:r>
            <a:r>
              <a:rPr lang="ko-KR" altLang="ko-KR" dirty="0"/>
              <a:t>광역단위 종합관리 및 감독</a:t>
            </a:r>
            <a:r>
              <a:rPr lang="en-US" altLang="ko-KR" dirty="0"/>
              <a:t>, </a:t>
            </a:r>
            <a:r>
              <a:rPr lang="ko-KR" altLang="ko-KR" dirty="0"/>
              <a:t>광역 단위 </a:t>
            </a:r>
            <a:r>
              <a:rPr lang="ko-KR" altLang="ko-KR" dirty="0" err="1"/>
              <a:t>탈시설</a:t>
            </a:r>
            <a:r>
              <a:rPr lang="ko-KR" altLang="ko-KR" dirty="0"/>
              <a:t> </a:t>
            </a:r>
            <a:r>
              <a:rPr lang="ko-KR" altLang="ko-KR" dirty="0" err="1"/>
              <a:t>탈시설전환계획</a:t>
            </a:r>
            <a:r>
              <a:rPr lang="ko-KR" altLang="ko-KR" dirty="0"/>
              <a:t> 수립 및 연계</a:t>
            </a:r>
            <a:r>
              <a:rPr lang="en-US" altLang="ko-KR" dirty="0"/>
              <a:t>, </a:t>
            </a:r>
            <a:endParaRPr lang="ko-KR" altLang="ko-KR" dirty="0"/>
          </a:p>
          <a:p>
            <a:r>
              <a:rPr lang="en-US" altLang="ko-KR" dirty="0"/>
              <a:t>  - (</a:t>
            </a:r>
            <a:r>
              <a:rPr lang="ko-KR" altLang="ko-KR" dirty="0"/>
              <a:t>시</a:t>
            </a:r>
            <a:r>
              <a:rPr lang="en-US" altLang="ko-KR" dirty="0"/>
              <a:t>·</a:t>
            </a:r>
            <a:r>
              <a:rPr lang="ko-KR" altLang="ko-KR" dirty="0" err="1"/>
              <a:t>도센터</a:t>
            </a:r>
            <a:r>
              <a:rPr lang="en-US" altLang="ko-KR" dirty="0"/>
              <a:t>) </a:t>
            </a:r>
            <a:r>
              <a:rPr lang="ko-KR" altLang="ko-KR" dirty="0"/>
              <a:t>광역단위 거주시설 상담 조사 및 </a:t>
            </a:r>
            <a:r>
              <a:rPr lang="ko-KR" altLang="ko-KR" dirty="0" err="1"/>
              <a:t>탈시설지원센터</a:t>
            </a:r>
            <a:r>
              <a:rPr lang="ko-KR" altLang="ko-KR" dirty="0"/>
              <a:t> 연계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041661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511</TotalTime>
  <Words>2213</Words>
  <Application>Microsoft Office PowerPoint</Application>
  <PresentationFormat>화면 슬라이드 쇼(4:3)</PresentationFormat>
  <Paragraphs>177</Paragraphs>
  <Slides>32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32</vt:i4>
      </vt:variant>
    </vt:vector>
  </HeadingPairs>
  <TitlesOfParts>
    <vt:vector size="36" baseType="lpstr">
      <vt:lpstr>맑은 고딕</vt:lpstr>
      <vt:lpstr>Arial</vt:lpstr>
      <vt:lpstr>Wingdings</vt:lpstr>
      <vt:lpstr>Office 테마</vt:lpstr>
      <vt:lpstr>독립생활과 지역사회 통합돌봄 (커뮤니티케어)서비스 </vt:lpstr>
      <vt:lpstr>역사적 배경 </vt:lpstr>
      <vt:lpstr>통합돌봄(커뮤니티케어)</vt:lpstr>
      <vt:lpstr>한국 상황의 이해 </vt:lpstr>
      <vt:lpstr>정부의 대응 </vt:lpstr>
      <vt:lpstr>정부의 전략 1 </vt:lpstr>
      <vt:lpstr>충현복지관</vt:lpstr>
      <vt:lpstr>광주 엠마우스</vt:lpstr>
      <vt:lpstr>탈시설지원센터 역할 및 지원체계</vt:lpstr>
      <vt:lpstr>정부의 전략 2 </vt:lpstr>
      <vt:lpstr>전략 3 </vt:lpstr>
      <vt:lpstr>전 망 </vt:lpstr>
      <vt:lpstr>독립생활의 몇 가지 특성</vt:lpstr>
      <vt:lpstr> 시설이란? </vt:lpstr>
      <vt:lpstr>탈 시설적 특성</vt:lpstr>
      <vt:lpstr>탈 시설/독립생활의 몇 가지 오해 </vt:lpstr>
      <vt:lpstr>탈 시설/독립생활의 몇 가지 오해 </vt:lpstr>
      <vt:lpstr>활동보조인 (Personal Assistants, PA) </vt:lpstr>
      <vt:lpstr>통합돌봄(커뮤니티케어)비용의 문제 </vt:lpstr>
      <vt:lpstr>유럽연구의 결과 </vt:lpstr>
      <vt:lpstr>예 산</vt:lpstr>
      <vt:lpstr>지역사회중심재활 CBR</vt:lpstr>
      <vt:lpstr>PowerPoint 프레젠테이션</vt:lpstr>
      <vt:lpstr>독립생활과 그룹 홈 </vt:lpstr>
      <vt:lpstr>탈 시설에서 그룹 홈으로?</vt:lpstr>
      <vt:lpstr>결 론? </vt:lpstr>
      <vt:lpstr>몇 몇 사례</vt:lpstr>
      <vt:lpstr>몇 몇 사례</vt:lpstr>
      <vt:lpstr>몇 몇 사례</vt:lpstr>
      <vt:lpstr>몇 몇 사례</vt:lpstr>
      <vt:lpstr>몇 몇 사례</vt:lpstr>
      <vt:lpstr>독립생활과 지역사회 통합돌봄(커뮤니티케어)서비스의 준비 단계 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독립생활과 지역사회 통합돌봄(커뮤니티케어)</dc:title>
  <dc:creator>김형식</dc:creator>
  <cp:lastModifiedBy>jeju01</cp:lastModifiedBy>
  <cp:revision>25</cp:revision>
  <dcterms:created xsi:type="dcterms:W3CDTF">2019-03-15T07:03:47Z</dcterms:created>
  <dcterms:modified xsi:type="dcterms:W3CDTF">2019-05-03T06:33:57Z</dcterms:modified>
</cp:coreProperties>
</file>